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CFD32C-1E94-45F8-B481-DC503DC936BC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004D59-C3EA-4805-A0E1-0B2212099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18448" cy="4032447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ru-RU" sz="3200" b="1" dirty="0" smtClean="0">
                <a:effectLst/>
                <a:latin typeface="Times New Roman"/>
                <a:ea typeface="Times New Roman"/>
                <a:cs typeface="Times New Roman"/>
              </a:rPr>
              <a:t>«Учитель и ученик: система взаимоотношений. 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r>
              <a:rPr lang="ru-RU" sz="3200" b="1" dirty="0" smtClean="0">
                <a:effectLst/>
                <a:latin typeface="Times New Roman"/>
                <a:ea typeface="Times New Roman"/>
                <a:cs typeface="Times New Roman"/>
              </a:rPr>
              <a:t>Модели общения педагога с учащимися»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Классный руководитель 11 «А»</a:t>
            </a:r>
            <a:endParaRPr lang="ru-RU" sz="2400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Д. Г. Шустова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15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Заигрывание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Calibri"/>
              </a:rPr>
              <a:t>Этот тип общения отвечает </a:t>
            </a:r>
            <a:r>
              <a:rPr lang="ru-RU" dirty="0">
                <a:latin typeface="Times New Roman"/>
                <a:ea typeface="Calibri"/>
              </a:rPr>
              <a:t>стремлению завоевать ложный, дешевый авторитет у детей, что противоречит требованиям педагогической этики</a:t>
            </a:r>
            <a:r>
              <a:rPr lang="ru-RU" dirty="0" smtClean="0">
                <a:latin typeface="Times New Roman"/>
                <a:ea typeface="Calibri"/>
              </a:rPr>
              <a:t>.</a:t>
            </a:r>
          </a:p>
          <a:p>
            <a:r>
              <a:rPr lang="ru-RU" dirty="0" smtClean="0">
                <a:latin typeface="Times New Roman"/>
                <a:ea typeface="Calibri"/>
              </a:rPr>
              <a:t>Общение-заигрывание как показывают наблюдения, возникает в результате:</a:t>
            </a:r>
          </a:p>
          <a:p>
            <a:r>
              <a:rPr lang="ru-RU" dirty="0" smtClean="0">
                <a:latin typeface="Times New Roman"/>
                <a:ea typeface="Calibri"/>
              </a:rPr>
              <a:t> а)непонимания педагогом стоящих перед ним ответственных педагогических задач; </a:t>
            </a:r>
          </a:p>
          <a:p>
            <a:r>
              <a:rPr lang="ru-RU" dirty="0" smtClean="0">
                <a:latin typeface="Times New Roman"/>
                <a:ea typeface="Calibri"/>
              </a:rPr>
              <a:t>б) отсутствие навыков общения; </a:t>
            </a:r>
          </a:p>
          <a:p>
            <a:r>
              <a:rPr lang="ru-RU" dirty="0" smtClean="0">
                <a:latin typeface="Times New Roman"/>
                <a:ea typeface="Calibri"/>
              </a:rPr>
              <a:t>в) боязни общения с классом и одновременно желания наладить контакт с учениками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59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общения педагога с учащимися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Если рассматривать общение как сквозной процесс в обучении, то необходимо выделить две основные модели общения: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учебно-дисциплинарную;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личностно-ориентированную.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82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552728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1.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u="sng" dirty="0">
                <a:latin typeface="Times New Roman"/>
                <a:ea typeface="Calibri"/>
                <a:cs typeface="Times New Roman"/>
              </a:rPr>
              <a:t>Диктаторская модель ’’Монблан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’’ выражается в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отстранѐнности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от учащихся, которые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педагога представляют безликую массу слушателей. Педагогические функции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сведены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 информационному сообщению. Следствие такой модели – возникновение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психологического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дискомфорта или полное отсутствие контакта.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b="1" u="sng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u="sng" dirty="0" err="1" smtClean="0">
                <a:latin typeface="Times New Roman"/>
                <a:ea typeface="Calibri"/>
                <a:cs typeface="Times New Roman"/>
              </a:rPr>
              <a:t>Модель</a:t>
            </a:r>
            <a:r>
              <a:rPr lang="ru-RU" b="1" u="sng" dirty="0" err="1">
                <a:latin typeface="Times New Roman"/>
                <a:ea typeface="Calibri"/>
                <a:cs typeface="Times New Roman"/>
              </a:rPr>
              <a:t>’’Китайская</a:t>
            </a:r>
            <a:r>
              <a:rPr lang="ru-RU" b="1" u="sng" dirty="0">
                <a:latin typeface="Times New Roman"/>
                <a:ea typeface="Calibri"/>
                <a:cs typeface="Times New Roman"/>
              </a:rPr>
              <a:t> стена ’’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выражена в слабой связи между педагогом и учениками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из-за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отсутствия желания сотрудничать. Контакт устанавливается для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подчѐркивания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педагогами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своего статуса, поэтому у учащихся отсутствует интерес к предмету 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наблюдается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равнодушное отношение личности педагога.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409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75240" cy="64087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b="1" u="sng" dirty="0">
                <a:latin typeface="Times New Roman"/>
                <a:ea typeface="Calibri"/>
                <a:cs typeface="Times New Roman"/>
              </a:rPr>
              <a:t>3.Модель дифференцированного внимания ’’Локатор’’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выражается в избирательном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отношении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к ученикам. Педагог ориентируется на </a:t>
            </a:r>
            <a:r>
              <a:rPr lang="ru-RU" sz="2600" dirty="0" err="1">
                <a:latin typeface="Times New Roman"/>
                <a:ea typeface="Calibri"/>
                <a:cs typeface="Times New Roman"/>
              </a:rPr>
              <a:t>определѐнных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 детей: талантливых,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слабых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, аутсайдеров. Данная модель возникает из-за неумелого сочетания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индивидуального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подхода с фронтальным способом обучения. Как следствие, доминанту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составляют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ситуативный контакт и нарушение взаимодействия в системе ’’учитель –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коллектив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учеников’’. </a:t>
            </a:r>
            <a:endParaRPr lang="ru-RU" sz="26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b="1" u="sng" dirty="0">
                <a:latin typeface="Times New Roman"/>
                <a:ea typeface="Calibri"/>
                <a:cs typeface="Times New Roman"/>
              </a:rPr>
              <a:t>4.Монорефлексивная модель ’’Тетерев’’ </a:t>
            </a:r>
            <a:endParaRPr lang="ru-RU" sz="2600" b="1" u="sng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sz="2600" b="1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выражается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в том, что педагог замкнут сам на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себе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речь   его монотонна,  отсутствует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реакция на слушателей.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   Слышит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только себя, не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позволяет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учащимся вступать в дискуссию. Следствием этой модели является образование 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логического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вакуума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5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40871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5.</a:t>
            </a:r>
            <a:r>
              <a:rPr lang="ru-RU" b="1" u="sng" dirty="0">
                <a:latin typeface="Times New Roman"/>
                <a:ea typeface="Calibri"/>
                <a:cs typeface="Times New Roman"/>
              </a:rPr>
              <a:t>Модель </a:t>
            </a:r>
            <a:r>
              <a:rPr lang="ru-RU" b="1" u="sng" dirty="0" err="1" smtClean="0">
                <a:latin typeface="Times New Roman"/>
                <a:ea typeface="Calibri"/>
                <a:cs typeface="Times New Roman"/>
              </a:rPr>
              <a:t>гиперрефлексивная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Педагогу важно, как воспринимается его информация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учащимися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Межличностные отношения возводятся в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абсолют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поэтому педагог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постоянно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сомневается 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правильности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своего поведения.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6.</a:t>
            </a:r>
            <a:r>
              <a:rPr lang="ru-RU" b="1" u="sng" dirty="0">
                <a:latin typeface="Times New Roman"/>
                <a:ea typeface="Calibri"/>
                <a:cs typeface="Times New Roman"/>
              </a:rPr>
              <a:t>Модель гибкого реагирования ’’Робот’’. </a:t>
            </a:r>
            <a:endParaRPr lang="ru-RU" b="1" u="sng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Общение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выстраивается по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жѐсткому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алгоритму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присутствует безупречная логика изложения материала, но при этом педагог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учитывает ситуацию и психологическое состояние своих учеников.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42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7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ru-RU" b="1" u="sng" dirty="0" smtClean="0">
                <a:latin typeface="Times New Roman"/>
                <a:ea typeface="Calibri"/>
                <a:cs typeface="Times New Roman"/>
              </a:rPr>
              <a:t>Авторитарная </a:t>
            </a:r>
            <a:r>
              <a:rPr lang="ru-RU" b="1" u="sng" dirty="0">
                <a:latin typeface="Times New Roman"/>
                <a:ea typeface="Calibri"/>
                <a:cs typeface="Times New Roman"/>
              </a:rPr>
              <a:t>модель ’’Я сам’’. </a:t>
            </a:r>
            <a:endParaRPr lang="ru-RU" b="1" u="sng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Учебный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процесс фокусируется на учителе. Основу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коммуникативного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поведения составляет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подавление, следствием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становится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безынициативность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учащихся.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8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ru-RU" b="1" u="sng" dirty="0" smtClean="0">
                <a:latin typeface="Times New Roman"/>
                <a:ea typeface="Calibri"/>
                <a:cs typeface="Times New Roman"/>
              </a:rPr>
              <a:t>Модель </a:t>
            </a:r>
            <a:r>
              <a:rPr lang="ru-RU" b="1" u="sng" dirty="0">
                <a:latin typeface="Times New Roman"/>
                <a:ea typeface="Calibri"/>
                <a:cs typeface="Times New Roman"/>
              </a:rPr>
              <a:t>активного взаимодействия ’’Союз’’-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э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то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модель дружеского взаимодействия 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мажорного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настроения.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81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404664"/>
            <a:ext cx="5758408" cy="936104"/>
          </a:xfrm>
        </p:spPr>
        <p:txBody>
          <a:bodyPr>
            <a:normAutofit fontScale="90000"/>
          </a:bodyPr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575F6D"/>
                </a:solidFill>
                <a:latin typeface="Times New Roman"/>
                <a:ea typeface="Times New Roman"/>
                <a:cs typeface="Times New Roman"/>
              </a:rPr>
              <a:t>   Учитель </a:t>
            </a:r>
            <a:r>
              <a:rPr lang="ru-RU" sz="3200" dirty="0">
                <a:solidFill>
                  <a:srgbClr val="575F6D"/>
                </a:solidFill>
                <a:latin typeface="Times New Roman"/>
                <a:ea typeface="Times New Roman"/>
                <a:cs typeface="Times New Roman"/>
              </a:rPr>
              <a:t>и ученик: </a:t>
            </a:r>
            <a:r>
              <a:rPr lang="ru-RU" sz="3200" dirty="0" smtClean="0">
                <a:solidFill>
                  <a:srgbClr val="575F6D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solidFill>
                  <a:srgbClr val="575F6D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u="sng" dirty="0" smtClean="0">
                <a:solidFill>
                  <a:srgbClr val="575F6D"/>
                </a:solidFill>
                <a:latin typeface="Times New Roman"/>
                <a:ea typeface="Times New Roman"/>
                <a:cs typeface="Times New Roman"/>
              </a:rPr>
              <a:t>системы </a:t>
            </a:r>
            <a:r>
              <a:rPr lang="ru-RU" sz="3200" u="sng" dirty="0">
                <a:solidFill>
                  <a:srgbClr val="575F6D"/>
                </a:solidFill>
                <a:latin typeface="Times New Roman"/>
                <a:ea typeface="Times New Roman"/>
                <a:cs typeface="Times New Roman"/>
              </a:rPr>
              <a:t>взаимоотношений. </a:t>
            </a:r>
            <a:endParaRPr lang="ru-RU" sz="12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556792"/>
            <a:ext cx="6678488" cy="4818130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200" cap="small" dirty="0" smtClean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>Основой </a:t>
            </a:r>
            <a:r>
              <a:rPr lang="ru-RU" sz="2200" cap="small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>любого человеческого отношения является потребность в общении, в деятельности.</a:t>
            </a:r>
            <a:r>
              <a:rPr lang="ru-RU" sz="2200" cap="small" dirty="0">
                <a:solidFill>
                  <a:srgbClr val="575F6D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200" cap="small" dirty="0">
                <a:solidFill>
                  <a:srgbClr val="575F6D"/>
                </a:solidFill>
                <a:latin typeface="Calibri"/>
                <a:ea typeface="Calibri"/>
                <a:cs typeface="Times New Roman"/>
              </a:rPr>
            </a:br>
            <a:endParaRPr lang="ru-RU" sz="2200" cap="small" dirty="0" smtClean="0">
              <a:solidFill>
                <a:srgbClr val="575F6D"/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sz="2200" cap="small" dirty="0" smtClean="0">
                <a:solidFill>
                  <a:srgbClr val="575F6D"/>
                </a:solidFill>
                <a:latin typeface="Times New Roman"/>
                <a:ea typeface="Calibri"/>
                <a:cs typeface="+mj-cs"/>
              </a:rPr>
              <a:t>В </a:t>
            </a:r>
            <a:r>
              <a:rPr lang="ru-RU" sz="2200" cap="small" dirty="0">
                <a:solidFill>
                  <a:srgbClr val="575F6D"/>
                </a:solidFill>
                <a:latin typeface="Times New Roman"/>
                <a:ea typeface="Calibri"/>
                <a:cs typeface="+mj-cs"/>
              </a:rPr>
              <a:t>число наиболее сложных задач, встающих перед педагогом, входит организация продуктивного общения, предполагающая наличие высокого уровня развития коммуникативных умений. И очень важно так организовать общение с детьми, чтобы этот неповторимый процесс состоялся. Важную роль здесь играет стиль общения.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8852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210057" y="404664"/>
            <a:ext cx="6836537" cy="5832648"/>
          </a:xfrm>
        </p:spPr>
      </p:pic>
    </p:spTree>
    <p:extLst>
      <p:ext uri="{BB962C8B-B14F-4D97-AF65-F5344CB8AC3E}">
        <p14:creationId xmlns="" xmlns:p14="http://schemas.microsoft.com/office/powerpoint/2010/main" val="36191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Авторитарный стиль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Жесткое управление </a:t>
            </a:r>
            <a:r>
              <a:rPr lang="ru-RU" dirty="0">
                <a:latin typeface="Times New Roman"/>
                <a:ea typeface="Calibri"/>
              </a:rPr>
              <a:t>и всеобъемлющий </a:t>
            </a:r>
            <a:r>
              <a:rPr lang="ru-RU" dirty="0" smtClean="0">
                <a:latin typeface="Times New Roman"/>
                <a:ea typeface="Calibri"/>
              </a:rPr>
              <a:t>контроль</a:t>
            </a:r>
          </a:p>
          <a:p>
            <a:r>
              <a:rPr lang="ru-RU" dirty="0" smtClean="0">
                <a:latin typeface="Times New Roman"/>
                <a:ea typeface="Calibri"/>
              </a:rPr>
              <a:t>Преподаватель  прибегает </a:t>
            </a:r>
            <a:r>
              <a:rPr lang="ru-RU" dirty="0">
                <a:latin typeface="Times New Roman"/>
                <a:ea typeface="Calibri"/>
              </a:rPr>
              <a:t>к приказному </a:t>
            </a:r>
            <a:r>
              <a:rPr lang="ru-RU" dirty="0" smtClean="0">
                <a:latin typeface="Times New Roman"/>
                <a:ea typeface="Calibri"/>
              </a:rPr>
              <a:t>тону</a:t>
            </a:r>
          </a:p>
          <a:p>
            <a:r>
              <a:rPr lang="ru-RU" dirty="0" smtClean="0">
                <a:latin typeface="Times New Roman"/>
                <a:ea typeface="Calibri"/>
              </a:rPr>
              <a:t>Делает  </a:t>
            </a:r>
            <a:r>
              <a:rPr lang="ru-RU" dirty="0">
                <a:latin typeface="Times New Roman"/>
                <a:ea typeface="Calibri"/>
              </a:rPr>
              <a:t>резкие </a:t>
            </a:r>
            <a:r>
              <a:rPr lang="ru-RU" dirty="0" smtClean="0">
                <a:latin typeface="Times New Roman"/>
                <a:ea typeface="Calibri"/>
              </a:rPr>
              <a:t>замечания, нетактичных </a:t>
            </a:r>
            <a:r>
              <a:rPr lang="ru-RU" dirty="0">
                <a:latin typeface="Times New Roman"/>
                <a:ea typeface="Calibri"/>
              </a:rPr>
              <a:t>выпадов в адрес одних членов </a:t>
            </a:r>
            <a:r>
              <a:rPr lang="ru-RU" dirty="0" smtClean="0">
                <a:latin typeface="Times New Roman"/>
                <a:ea typeface="Calibri"/>
              </a:rPr>
              <a:t>группы</a:t>
            </a:r>
          </a:p>
          <a:p>
            <a:r>
              <a:rPr lang="ru-RU" dirty="0" smtClean="0">
                <a:latin typeface="Times New Roman"/>
                <a:ea typeface="Calibri"/>
              </a:rPr>
              <a:t>Не аргументированное  восхваление других</a:t>
            </a:r>
          </a:p>
          <a:p>
            <a:r>
              <a:rPr lang="ru-RU" dirty="0">
                <a:latin typeface="Times New Roman"/>
                <a:ea typeface="Calibri"/>
              </a:rPr>
              <a:t>Авторитарный преподаватель </a:t>
            </a:r>
            <a:r>
              <a:rPr lang="ru-RU" dirty="0" smtClean="0">
                <a:latin typeface="Times New Roman"/>
                <a:ea typeface="Calibri"/>
              </a:rPr>
              <a:t>определяет </a:t>
            </a:r>
            <a:r>
              <a:rPr lang="ru-RU" dirty="0">
                <a:latin typeface="Times New Roman"/>
                <a:ea typeface="Calibri"/>
              </a:rPr>
              <a:t>общие цели </a:t>
            </a:r>
            <a:r>
              <a:rPr lang="ru-RU" dirty="0" smtClean="0">
                <a:latin typeface="Times New Roman"/>
                <a:ea typeface="Calibri"/>
              </a:rPr>
              <a:t>работы</a:t>
            </a:r>
          </a:p>
          <a:p>
            <a:r>
              <a:rPr lang="ru-RU" dirty="0" smtClean="0">
                <a:latin typeface="Times New Roman"/>
                <a:ea typeface="Calibri"/>
              </a:rPr>
              <a:t>Указывает  </a:t>
            </a:r>
            <a:r>
              <a:rPr lang="ru-RU" dirty="0">
                <a:latin typeface="Times New Roman"/>
                <a:ea typeface="Calibri"/>
              </a:rPr>
              <a:t>способы выполнения </a:t>
            </a:r>
            <a:r>
              <a:rPr lang="ru-RU" dirty="0" smtClean="0">
                <a:latin typeface="Times New Roman"/>
                <a:ea typeface="Calibri"/>
              </a:rPr>
              <a:t>задания, </a:t>
            </a:r>
            <a:r>
              <a:rPr lang="ru-RU" dirty="0">
                <a:latin typeface="Times New Roman"/>
                <a:ea typeface="Calibri"/>
              </a:rPr>
              <a:t>жестко определяет, кто с кем будет работать, и т. д</a:t>
            </a:r>
            <a:r>
              <a:rPr lang="ru-RU" dirty="0" smtClean="0">
                <a:latin typeface="Times New Roman"/>
                <a:ea typeface="Calibri"/>
              </a:rPr>
              <a:t>.</a:t>
            </a:r>
          </a:p>
          <a:p>
            <a:r>
              <a:rPr lang="ru-RU" dirty="0">
                <a:latin typeface="Times New Roman"/>
                <a:ea typeface="Calibri"/>
              </a:rPr>
              <a:t>Задания и способы его выполнения даются преподавателем </a:t>
            </a:r>
            <a:r>
              <a:rPr lang="ru-RU" dirty="0" smtClean="0">
                <a:latin typeface="Times New Roman"/>
                <a:ea typeface="Calibri"/>
              </a:rPr>
              <a:t>поэтапно</a:t>
            </a:r>
          </a:p>
          <a:p>
            <a:r>
              <a:rPr lang="ru-RU" dirty="0" smtClean="0">
                <a:latin typeface="Times New Roman"/>
                <a:ea typeface="Calibri"/>
              </a:rPr>
              <a:t>Любая  </a:t>
            </a:r>
            <a:r>
              <a:rPr lang="ru-RU" dirty="0">
                <a:latin typeface="Times New Roman"/>
                <a:ea typeface="Calibri"/>
              </a:rPr>
              <a:t>инициатива рассматривается авторитарным преподавателем как проявление нежелательного </a:t>
            </a:r>
            <a:r>
              <a:rPr lang="ru-RU" dirty="0" smtClean="0">
                <a:latin typeface="Times New Roman"/>
                <a:ea typeface="Calibri"/>
              </a:rPr>
              <a:t>самоволия</a:t>
            </a:r>
          </a:p>
          <a:p>
            <a:r>
              <a:rPr lang="ru-RU" dirty="0">
                <a:latin typeface="Times New Roman"/>
                <a:ea typeface="Calibri"/>
              </a:rPr>
              <a:t>При автократическом стиле руководства учитель осуществляет единоличное управление руководством коллективом, без опоры на актив.</a:t>
            </a:r>
            <a:endParaRPr lang="ru-RU" dirty="0" smtClean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8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Попустительский стиль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/>
                <a:ea typeface="Calibri"/>
              </a:rPr>
              <a:t>Главной </a:t>
            </a:r>
            <a:r>
              <a:rPr lang="ru-RU" dirty="0" smtClean="0">
                <a:latin typeface="Times New Roman"/>
                <a:ea typeface="Calibri"/>
              </a:rPr>
              <a:t>является - самоустранение </a:t>
            </a:r>
            <a:r>
              <a:rPr lang="ru-RU" dirty="0">
                <a:latin typeface="Times New Roman"/>
                <a:ea typeface="Calibri"/>
              </a:rPr>
              <a:t>руководителя из учебно-производственного процесса, снятие с себя ответственности за происходящее.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>
                <a:latin typeface="Times New Roman"/>
                <a:ea typeface="Calibri"/>
              </a:rPr>
              <a:t>Результаты его апробации - наименьший объем выполненной работы и ее наихудшее качество.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>
                <a:latin typeface="Times New Roman"/>
                <a:ea typeface="Calibri"/>
              </a:rPr>
              <a:t>Важно отметить, что ученики не бывают, удовлетворены работой в подобной группе, хотя на них и не лежит никакой ответственности, а работа скорее напоминает безответственную </a:t>
            </a:r>
            <a:r>
              <a:rPr lang="ru-RU" dirty="0" smtClean="0">
                <a:latin typeface="Times New Roman"/>
                <a:ea typeface="Calibri"/>
              </a:rPr>
              <a:t>игру.</a:t>
            </a:r>
          </a:p>
          <a:p>
            <a:r>
              <a:rPr lang="ru-RU" dirty="0" smtClean="0">
                <a:latin typeface="Times New Roman"/>
                <a:ea typeface="Calibri"/>
              </a:rPr>
              <a:t>Учитель  </a:t>
            </a:r>
            <a:r>
              <a:rPr lang="ru-RU" dirty="0">
                <a:latin typeface="Times New Roman"/>
                <a:ea typeface="Calibri"/>
              </a:rPr>
              <a:t>стремится, как можно меньше вмешиваться в жизнедеятельность учащихся, практически устраняется от руководства ими, ограничиваясь формальным выполнением обязанностей и указаний администрации.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08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Демократический стиль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В первую </a:t>
            </a:r>
            <a:r>
              <a:rPr lang="ru-RU" dirty="0">
                <a:latin typeface="Times New Roman"/>
                <a:ea typeface="Calibri"/>
              </a:rPr>
              <a:t>очередь оцениваются факты, а не личность</a:t>
            </a:r>
            <a:r>
              <a:rPr lang="ru-RU" dirty="0" smtClean="0">
                <a:latin typeface="Times New Roman"/>
                <a:ea typeface="Calibri"/>
              </a:rPr>
              <a:t>.</a:t>
            </a:r>
          </a:p>
          <a:p>
            <a:r>
              <a:rPr lang="ru-RU" dirty="0">
                <a:latin typeface="Times New Roman"/>
                <a:ea typeface="Calibri"/>
              </a:rPr>
              <a:t>группа </a:t>
            </a:r>
            <a:r>
              <a:rPr lang="ru-RU" dirty="0" smtClean="0">
                <a:latin typeface="Times New Roman"/>
                <a:ea typeface="Calibri"/>
              </a:rPr>
              <a:t> принимает </a:t>
            </a:r>
            <a:r>
              <a:rPr lang="ru-RU" dirty="0">
                <a:latin typeface="Times New Roman"/>
                <a:ea typeface="Calibri"/>
              </a:rPr>
              <a:t>активное участие в обсуждении всего хода предстоящей работы и ее организации. В результате у учеников развивается уверенность в себе, стимулируется самоуправление</a:t>
            </a:r>
            <a:r>
              <a:rPr lang="ru-RU" dirty="0" smtClean="0">
                <a:latin typeface="Times New Roman"/>
                <a:ea typeface="Calibri"/>
              </a:rPr>
              <a:t>.</a:t>
            </a:r>
          </a:p>
          <a:p>
            <a:r>
              <a:rPr lang="ru-RU" dirty="0" smtClean="0">
                <a:latin typeface="Times New Roman"/>
                <a:ea typeface="Calibri"/>
              </a:rPr>
              <a:t>Возрастают  </a:t>
            </a:r>
            <a:r>
              <a:rPr lang="ru-RU" dirty="0">
                <a:latin typeface="Times New Roman"/>
                <a:ea typeface="Calibri"/>
              </a:rPr>
              <a:t>общительность и доверительность в личных </a:t>
            </a:r>
            <a:r>
              <a:rPr lang="ru-RU" dirty="0" smtClean="0">
                <a:latin typeface="Times New Roman"/>
                <a:ea typeface="Calibri"/>
              </a:rPr>
              <a:t>взаимоотношениях.</a:t>
            </a:r>
          </a:p>
          <a:p>
            <a:r>
              <a:rPr lang="ru-RU" dirty="0" smtClean="0">
                <a:latin typeface="Times New Roman"/>
                <a:ea typeface="Calibri"/>
              </a:rPr>
              <a:t>Учащиеся  </a:t>
            </a:r>
            <a:r>
              <a:rPr lang="ru-RU" dirty="0">
                <a:latin typeface="Times New Roman"/>
                <a:ea typeface="Calibri"/>
              </a:rPr>
              <a:t>не только проявляют интерес к работе, обнаруживая позитивную внутреннюю мотивацию, но сближаются между собой в личностном отношении.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 smtClean="0">
                <a:latin typeface="Times New Roman"/>
                <a:ea typeface="Calibri"/>
              </a:rPr>
              <a:t>Учитель  </a:t>
            </a:r>
            <a:r>
              <a:rPr lang="ru-RU" dirty="0">
                <a:latin typeface="Times New Roman"/>
                <a:ea typeface="Calibri"/>
              </a:rPr>
              <a:t>опирается на коллектив, стимулирует самостоятельность </a:t>
            </a:r>
            <a:r>
              <a:rPr lang="ru-RU" dirty="0" smtClean="0">
                <a:latin typeface="Times New Roman"/>
                <a:ea typeface="Calibri"/>
              </a:rPr>
              <a:t>учащихся.</a:t>
            </a:r>
          </a:p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Ученики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обсуждают проблемы коллективной жизни и делают выбор, но окончательное решение формулирует учитель.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 smtClean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59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06090"/>
          </a:xfrm>
        </p:spPr>
        <p:txBody>
          <a:bodyPr/>
          <a:lstStyle/>
          <a:p>
            <a:r>
              <a:rPr lang="ru-RU" dirty="0" smtClean="0"/>
              <a:t>Совместная творческая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В основе </a:t>
            </a:r>
            <a:r>
              <a:rPr lang="ru-RU" dirty="0" smtClean="0">
                <a:latin typeface="Times New Roman"/>
                <a:ea typeface="Calibri"/>
              </a:rPr>
              <a:t>- </a:t>
            </a:r>
            <a:r>
              <a:rPr lang="ru-RU" dirty="0">
                <a:latin typeface="Times New Roman"/>
                <a:ea typeface="Calibri"/>
              </a:rPr>
              <a:t>единство высокого профессионализма педагога и его этических </a:t>
            </a:r>
            <a:r>
              <a:rPr lang="ru-RU" dirty="0" smtClean="0">
                <a:latin typeface="Times New Roman"/>
                <a:ea typeface="Calibri"/>
              </a:rPr>
              <a:t>установок.</a:t>
            </a:r>
          </a:p>
          <a:p>
            <a:r>
              <a:rPr lang="ru-RU" dirty="0">
                <a:latin typeface="Times New Roman"/>
                <a:ea typeface="Calibri"/>
              </a:rPr>
              <a:t>Этот стиль общения можно рассматривать как предпосылку успешной совместной учебно-воспитательной деятельности. Увлеченность общим делом - источник дружественности и одновременно дружественность, помноженная на заинтересованность работой, рождает совместный увлеченный поиск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02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Общение-дистанция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Calibri"/>
              </a:rPr>
              <a:t>В системе </a:t>
            </a:r>
            <a:r>
              <a:rPr lang="ru-RU" dirty="0">
                <a:latin typeface="Times New Roman"/>
                <a:ea typeface="Calibri"/>
              </a:rPr>
              <a:t>взаимоотношений педагога и учащихся в качестве ограничителя выступает </a:t>
            </a:r>
            <a:r>
              <a:rPr lang="ru-RU" dirty="0" smtClean="0">
                <a:latin typeface="Times New Roman"/>
                <a:ea typeface="Calibri"/>
              </a:rPr>
              <a:t>дистанция.</a:t>
            </a:r>
          </a:p>
          <a:p>
            <a:r>
              <a:rPr lang="ru-RU" dirty="0">
                <a:latin typeface="Times New Roman"/>
                <a:ea typeface="Calibri"/>
              </a:rPr>
              <a:t>Дистанция выступает как показатель ведущей роли </a:t>
            </a:r>
            <a:r>
              <a:rPr lang="ru-RU" dirty="0" smtClean="0">
                <a:latin typeface="Times New Roman"/>
                <a:ea typeface="Calibri"/>
              </a:rPr>
              <a:t>педагога, строится на авторитете.</a:t>
            </a:r>
          </a:p>
          <a:p>
            <a:r>
              <a:rPr lang="ru-RU" dirty="0" smtClean="0">
                <a:latin typeface="Times New Roman"/>
              </a:rPr>
              <a:t>Авторитет должен завоевываться не через механическое установление дистанции, а через взаимопонимание.</a:t>
            </a:r>
          </a:p>
          <a:p>
            <a:r>
              <a:rPr lang="ru-RU" dirty="0" smtClean="0">
                <a:latin typeface="Times New Roman"/>
              </a:rPr>
              <a:t>Общение-дистанция в известной степени является переходным этапом к такой негативной форме общения, как общение-устрашение.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402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Общение-устрашение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467600" cy="552182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/>
                <a:ea typeface="Calibri"/>
              </a:rPr>
              <a:t>Этот стиль общения, к которому также иногда обращаются начинающие учителя, связан в основном с неумением организовать продуктивное общение на основе увлеченности совместной деятельностью</a:t>
            </a:r>
            <a:r>
              <a:rPr lang="ru-RU" dirty="0" smtClean="0">
                <a:latin typeface="Times New Roman"/>
                <a:ea typeface="Calibri"/>
              </a:rPr>
              <a:t>.</a:t>
            </a:r>
          </a:p>
          <a:p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Ведь такое общение сформировать трудно, и молодой учитель нередко идет по линии наименьшего сопротивления, избирая общение-устрашение или дистанцию в крайнем ее проявлении. </a:t>
            </a:r>
            <a:endParaRPr lang="ru-RU" dirty="0" smtClean="0">
              <a:latin typeface="Times New Roman"/>
              <a:ea typeface="Calibri"/>
            </a:endParaRPr>
          </a:p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 творческом отношении общение-устрашение вообще бесперспективно.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Оно  не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создает коммуникативной атмосферы, обеспечивающей творческую деятельность, но, наоборот, регламентирует ее, так как ориентирует детей не на то, что надо делать, а на то, чего делать нельзя, лишает педагогическое общение дружественности, на которой зиждется взаимопонимание, так необходимое для совместной творческой деятельности.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 smtClean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99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255</TotalTime>
  <Words>879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«Учитель и ученик: система взаимоотношений.  Модели общения педагога с учащимися» </vt:lpstr>
      <vt:lpstr>   Учитель и ученик:  системы взаимоотношений. </vt:lpstr>
      <vt:lpstr>Слайд 3</vt:lpstr>
      <vt:lpstr>Авторитарный стиль</vt:lpstr>
      <vt:lpstr>Попустительский стиль</vt:lpstr>
      <vt:lpstr>Демократический стиль</vt:lpstr>
      <vt:lpstr>Совместная творческая деятельность</vt:lpstr>
      <vt:lpstr>Общение-дистанция</vt:lpstr>
      <vt:lpstr>Общение-устрашение</vt:lpstr>
      <vt:lpstr>Заигрывание </vt:lpstr>
      <vt:lpstr>Модели общения педагога с учащимися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«Учитель и ученик: система взаимоотношений.  Модели общения педагога с учащимися»</dc:title>
  <dc:creator>RomSHu</dc:creator>
  <cp:lastModifiedBy>Windows XP Mode</cp:lastModifiedBy>
  <cp:revision>12</cp:revision>
  <cp:lastPrinted>2015-01-29T11:59:50Z</cp:lastPrinted>
  <dcterms:created xsi:type="dcterms:W3CDTF">2015-01-29T05:33:18Z</dcterms:created>
  <dcterms:modified xsi:type="dcterms:W3CDTF">2015-02-16T20:09:15Z</dcterms:modified>
</cp:coreProperties>
</file>