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Знаете ли вы что такое ЗОЖ?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3612345670371518E-2"/>
          <c:y val="0.24626171728533941"/>
          <c:w val="0.90323952238304561"/>
          <c:h val="0.710087489063866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 пременяю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Знаете ли вы что такое ЗОЖ</c:v>
                </c:pt>
                <c:pt idx="1">
                  <c:v>Имеете ли вы представление о безопасном поведении</c:v>
                </c:pt>
                <c:pt idx="2">
                  <c:v>Умеете ли вы управлять своими эмоциями</c:v>
                </c:pt>
                <c:pt idx="3">
                  <c:v>Знаете ли вы что такое правила личной гигиены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Имею представления и пременяю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Знаете ли вы что такое ЗОЖ</c:v>
                </c:pt>
                <c:pt idx="1">
                  <c:v>Имеете ли вы представление о безопасном поведении</c:v>
                </c:pt>
                <c:pt idx="2">
                  <c:v>Умеете ли вы управлять своими эмоциями</c:v>
                </c:pt>
                <c:pt idx="3">
                  <c:v>Знаете ли вы что такое правила личной гигиены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 и не преименяю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Знаете ли вы что такое ЗОЖ</c:v>
                </c:pt>
                <c:pt idx="1">
                  <c:v>Имеете ли вы представление о безопасном поведении</c:v>
                </c:pt>
                <c:pt idx="2">
                  <c:v>Умеете ли вы управлять своими эмоциями</c:v>
                </c:pt>
                <c:pt idx="3">
                  <c:v>Знаете ли вы что такое правила личной гигиены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dLbls>
          <c:showVal val="1"/>
        </c:dLbls>
        <c:overlap val="-25"/>
        <c:axId val="80455168"/>
        <c:axId val="80456704"/>
      </c:barChart>
      <c:catAx>
        <c:axId val="80455168"/>
        <c:scaling>
          <c:orientation val="minMax"/>
        </c:scaling>
        <c:delete val="1"/>
        <c:axPos val="b"/>
        <c:majorTickMark val="none"/>
        <c:tickLblPos val="none"/>
        <c:crossAx val="80456704"/>
        <c:crosses val="autoZero"/>
        <c:auto val="1"/>
        <c:lblAlgn val="ctr"/>
        <c:lblOffset val="100"/>
      </c:catAx>
      <c:valAx>
        <c:axId val="80456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045516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Отношение</a:t>
            </a:r>
            <a:r>
              <a:rPr lang="ru-RU" sz="3600" baseline="0"/>
              <a:t> к людям, употребляющим наркотики</a:t>
            </a:r>
            <a:endParaRPr lang="ru-RU" sz="3600"/>
          </a:p>
        </c:rich>
      </c:tx>
      <c:layout/>
    </c:title>
    <c:plotArea>
      <c:layout>
        <c:manualLayout>
          <c:layoutTarget val="inner"/>
          <c:xMode val="edge"/>
          <c:yMode val="edge"/>
          <c:x val="1.6532269353348585E-2"/>
          <c:y val="0.35727345718760184"/>
          <c:w val="0.94907407407407574"/>
          <c:h val="0.521770716160481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отрицательное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это личное дело каждого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одобряю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84634624"/>
        <c:axId val="84931712"/>
      </c:barChart>
      <c:catAx>
        <c:axId val="84634624"/>
        <c:scaling>
          <c:orientation val="minMax"/>
        </c:scaling>
        <c:axPos val="b"/>
        <c:numFmt formatCode="General" sourceLinked="1"/>
        <c:majorTickMark val="none"/>
        <c:tickLblPos val="nextTo"/>
        <c:crossAx val="84931712"/>
        <c:crosses val="autoZero"/>
        <c:auto val="1"/>
        <c:lblAlgn val="ctr"/>
        <c:lblOffset val="100"/>
      </c:catAx>
      <c:valAx>
        <c:axId val="84931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6346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/>
            </a:pPr>
            <a:r>
              <a:rPr lang="ru-RU" sz="4000" dirty="0"/>
              <a:t>Курите ли вы?</a:t>
            </a:r>
          </a:p>
        </c:rich>
      </c:tx>
      <c:layout>
        <c:manualLayout>
          <c:xMode val="edge"/>
          <c:yMode val="edge"/>
          <c:x val="0.28936401882554807"/>
          <c:y val="2.3809439432475925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1.9099958144367917E-2"/>
                  <c:y val="-4.2756381474101199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иногда, за компанию</c:v>
                </c:pt>
              </c:strCache>
            </c:strRef>
          </c:tx>
          <c:dLbls>
            <c:dLbl>
              <c:idx val="0"/>
              <c:layout>
                <c:manualLayout>
                  <c:x val="3.5261461189602314E-2"/>
                  <c:y val="-4.0506045607043163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2.2038413243501444E-2"/>
                  <c:y val="-3.3755038005869341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showVal val="1"/>
        </c:dLbls>
        <c:shape val="pyramid"/>
        <c:axId val="58643200"/>
        <c:axId val="81918208"/>
        <c:axId val="0"/>
      </c:bar3DChart>
      <c:catAx>
        <c:axId val="58643200"/>
        <c:scaling>
          <c:orientation val="minMax"/>
        </c:scaling>
        <c:axPos val="b"/>
        <c:numFmt formatCode="General" sourceLinked="1"/>
        <c:majorTickMark val="none"/>
        <c:tickLblPos val="nextTo"/>
        <c:crossAx val="81918208"/>
        <c:crosses val="autoZero"/>
        <c:auto val="1"/>
        <c:lblAlgn val="ctr"/>
        <c:lblOffset val="100"/>
      </c:catAx>
      <c:valAx>
        <c:axId val="81918208"/>
        <c:scaling>
          <c:orientation val="minMax"/>
        </c:scaling>
        <c:delete val="1"/>
        <c:axPos val="l"/>
        <c:numFmt formatCode="General" sourceLinked="1"/>
        <c:tickLblPos val="none"/>
        <c:crossAx val="586432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В течении какого периода времени вы курите?</a:t>
            </a:r>
          </a:p>
        </c:rich>
      </c:tx>
      <c:layout/>
    </c:title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6 месяцев</c:v>
                </c:pt>
              </c:strCache>
            </c:strRef>
          </c:tx>
          <c:dLbls>
            <c:dLbl>
              <c:idx val="0"/>
              <c:layout>
                <c:manualLayout>
                  <c:x val="5.8287388031992354E-3"/>
                  <c:y val="-4.275638147410111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6-12 месяцев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050604560704316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более 1 года</c:v>
                </c:pt>
              </c:strCache>
            </c:strRef>
          </c:tx>
          <c:dLbls>
            <c:dLbl>
              <c:idx val="0"/>
              <c:layout>
                <c:manualLayout>
                  <c:x val="1.1657477606398578E-2"/>
                  <c:y val="-3.150470213881134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Val val="1"/>
        </c:dLbls>
        <c:shape val="cylinder"/>
        <c:axId val="86417792"/>
        <c:axId val="86471424"/>
        <c:axId val="58450368"/>
      </c:bar3DChart>
      <c:catAx>
        <c:axId val="86417792"/>
        <c:scaling>
          <c:orientation val="minMax"/>
        </c:scaling>
        <c:axPos val="b"/>
        <c:numFmt formatCode="General" sourceLinked="1"/>
        <c:majorTickMark val="none"/>
        <c:tickLblPos val="nextTo"/>
        <c:crossAx val="86471424"/>
        <c:crosses val="autoZero"/>
        <c:auto val="1"/>
        <c:lblAlgn val="ctr"/>
        <c:lblOffset val="100"/>
      </c:catAx>
      <c:valAx>
        <c:axId val="86471424"/>
        <c:scaling>
          <c:orientation val="minMax"/>
        </c:scaling>
        <c:delete val="1"/>
        <c:axPos val="l"/>
        <c:numFmt formatCode="General" sourceLinked="1"/>
        <c:tickLblPos val="none"/>
        <c:crossAx val="86417792"/>
        <c:crosses val="autoZero"/>
        <c:crossBetween val="between"/>
      </c:valAx>
      <c:serAx>
        <c:axId val="58450368"/>
        <c:scaling>
          <c:orientation val="minMax"/>
        </c:scaling>
        <c:delete val="1"/>
        <c:axPos val="b"/>
        <c:tickLblPos val="none"/>
        <c:crossAx val="86471424"/>
        <c:crosses val="autoZero"/>
      </c:ser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Имеете ли вы представление о возможных тяжких последствиях для организма от курения, употребления алкоголя и </a:t>
            </a:r>
            <a:r>
              <a:rPr lang="ru-RU" sz="2400" dirty="0" smtClean="0"/>
              <a:t>наркотиков?</a:t>
            </a:r>
            <a:endParaRPr lang="ru-RU" sz="2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Имеете ли вы представление о возможных тяжких последствиях для организма от курения, употребления алкоголя и наркотиков.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248592019186802"/>
                  <c:y val="-0.12813278647218568"/>
                </c:manualLayout>
              </c:layout>
              <c:showPercent val="1"/>
            </c:dLbl>
            <c:dLbl>
              <c:idx val="1"/>
              <c:layout>
                <c:manualLayout>
                  <c:x val="0.10136674458971416"/>
                  <c:y val="3.7567191130770741E-2"/>
                </c:manualLayout>
              </c:layout>
              <c:showPercent val="1"/>
            </c:dLbl>
            <c:dLbl>
              <c:idx val="2"/>
              <c:layout>
                <c:manualLayout>
                  <c:x val="-1.1811524212137331E-3"/>
                  <c:y val="1.1346902208908424E-2"/>
                </c:manualLayout>
              </c:layout>
              <c:showPercent val="1"/>
            </c:dLbl>
            <c:dLbl>
              <c:idx val="3"/>
              <c:layout>
                <c:manualLayout>
                  <c:x val="3.7598803624588222E-2"/>
                  <c:y val="1.633654357624793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да хорошо знаю 50</c:v>
                </c:pt>
                <c:pt idx="1">
                  <c:v>знаю частично 17</c:v>
                </c:pt>
                <c:pt idx="2">
                  <c:v>не знаю, но хочу узнать 4</c:v>
                </c:pt>
                <c:pt idx="3">
                  <c:v>не хочу знать 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17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Сколько раз</a:t>
            </a:r>
            <a:r>
              <a:rPr lang="ru-RU" sz="3200" baseline="0" dirty="0"/>
              <a:t> в день вы употребляете </a:t>
            </a:r>
            <a:r>
              <a:rPr lang="ru-RU" sz="3200" baseline="0" dirty="0" smtClean="0"/>
              <a:t>горячую </a:t>
            </a:r>
            <a:r>
              <a:rPr lang="ru-RU" sz="3200" baseline="0" dirty="0" smtClean="0"/>
              <a:t>пищу?</a:t>
            </a:r>
            <a:endParaRPr lang="ru-RU" sz="3200" dirty="0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4 и более</c:v>
                </c:pt>
              </c:strCache>
            </c:strRef>
          </c:tx>
          <c:dLbls>
            <c:dLbl>
              <c:idx val="0"/>
              <c:layout>
                <c:manualLayout>
                  <c:x val="4.4859499106865583E-2"/>
                  <c:y val="-2.2857182851863583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2-3 раза</c:v>
                </c:pt>
              </c:strCache>
            </c:strRef>
          </c:tx>
          <c:dLbls>
            <c:dLbl>
              <c:idx val="0"/>
              <c:layout>
                <c:manualLayout>
                  <c:x val="2.8244869808026592E-2"/>
                  <c:y val="-1.7777653349757842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раз</c:v>
                </c:pt>
              </c:strCache>
            </c:strRef>
          </c:tx>
          <c:dLbls>
            <c:dLbl>
              <c:idx val="0"/>
              <c:layout>
                <c:manualLayout>
                  <c:x val="3.3229258597678189E-2"/>
                  <c:y val="-2.2856982878260095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2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shape val="cylinder"/>
        <c:axId val="80897536"/>
        <c:axId val="80899072"/>
        <c:axId val="0"/>
      </c:bar3DChart>
      <c:catAx>
        <c:axId val="80897536"/>
        <c:scaling>
          <c:orientation val="minMax"/>
        </c:scaling>
        <c:axPos val="l"/>
        <c:numFmt formatCode="General" sourceLinked="1"/>
        <c:majorTickMark val="none"/>
        <c:tickLblPos val="nextTo"/>
        <c:crossAx val="80899072"/>
        <c:crosses val="autoZero"/>
        <c:auto val="1"/>
        <c:lblAlgn val="ctr"/>
        <c:lblOffset val="100"/>
      </c:catAx>
      <c:valAx>
        <c:axId val="808990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08975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Всегда</a:t>
            </a:r>
            <a:r>
              <a:rPr lang="ru-RU" sz="3600" baseline="0" dirty="0"/>
              <a:t> ли </a:t>
            </a:r>
            <a:r>
              <a:rPr lang="ru-RU" sz="3600" baseline="0" dirty="0" smtClean="0"/>
              <a:t>вы </a:t>
            </a:r>
            <a:r>
              <a:rPr lang="ru-RU" sz="3600" baseline="0" dirty="0"/>
              <a:t>чувствуете себя </a:t>
            </a:r>
            <a:r>
              <a:rPr lang="ru-RU" sz="3600" baseline="0" dirty="0" smtClean="0"/>
              <a:t>выспавшимся?</a:t>
            </a:r>
            <a:endParaRPr lang="ru-RU" sz="3600" dirty="0"/>
          </a:p>
        </c:rich>
      </c:tx>
      <c:layout>
        <c:manualLayout>
          <c:xMode val="edge"/>
          <c:yMode val="edge"/>
          <c:x val="0.12954276242432558"/>
          <c:y val="1.2403013964947324E-2"/>
        </c:manualLayout>
      </c:layout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2.1455667851843569E-2"/>
                  <c:y val="-1.6537351953263103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всегда</c:v>
                </c:pt>
              </c:strCache>
            </c:strRef>
          </c:tx>
          <c:dLbls>
            <c:dLbl>
              <c:idx val="0"/>
              <c:layout>
                <c:manualLayout>
                  <c:x val="1.3793006909294867E-2"/>
                  <c:y val="-1.033584497078943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высыпаюсь совсем</c:v>
                </c:pt>
              </c:strCache>
            </c:strRef>
          </c:tx>
          <c:dLbls>
            <c:dLbl>
              <c:idx val="0"/>
              <c:layout>
                <c:manualLayout>
                  <c:x val="1.2260450586039888E-2"/>
                  <c:y val="-3.3074703906526205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shape val="cone"/>
        <c:axId val="81256448"/>
        <c:axId val="81257984"/>
        <c:axId val="53360384"/>
      </c:bar3DChart>
      <c:catAx>
        <c:axId val="81256448"/>
        <c:scaling>
          <c:orientation val="minMax"/>
        </c:scaling>
        <c:axPos val="b"/>
        <c:numFmt formatCode="General" sourceLinked="1"/>
        <c:majorTickMark val="none"/>
        <c:tickLblPos val="nextTo"/>
        <c:crossAx val="81257984"/>
        <c:crosses val="autoZero"/>
        <c:auto val="1"/>
        <c:lblAlgn val="ctr"/>
        <c:lblOffset val="100"/>
      </c:catAx>
      <c:valAx>
        <c:axId val="812579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256448"/>
        <c:crosses val="autoZero"/>
        <c:crossBetween val="between"/>
      </c:valAx>
      <c:serAx>
        <c:axId val="53360384"/>
        <c:scaling>
          <c:orientation val="minMax"/>
        </c:scaling>
        <c:delete val="1"/>
        <c:axPos val="b"/>
        <c:tickLblPos val="none"/>
        <c:crossAx val="81257984"/>
        <c:crosses val="autoZero"/>
      </c:serAx>
    </c:plotArea>
    <c:legend>
      <c:legendPos val="t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Продолжительность</a:t>
            </a:r>
            <a:r>
              <a:rPr lang="ru-RU" sz="3200" baseline="0" dirty="0"/>
              <a:t> пребывания на воздухе</a:t>
            </a:r>
            <a:endParaRPr lang="ru-RU" sz="3200" dirty="0"/>
          </a:p>
        </c:rich>
      </c:tx>
      <c:layout>
        <c:manualLayout>
          <c:xMode val="edge"/>
          <c:yMode val="edge"/>
          <c:x val="0.20317937330517985"/>
          <c:y val="1.3502015202347723E-2"/>
        </c:manualLayout>
      </c:layout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более 2 часов</c:v>
                </c:pt>
              </c:strCache>
            </c:strRef>
          </c:tx>
          <c:dLbls>
            <c:dLbl>
              <c:idx val="0"/>
              <c:layout>
                <c:manualLayout>
                  <c:x val="-0.20428706919458559"/>
                  <c:y val="-2.2503358670579548E-2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/>
                      <a:t>21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часа</c:v>
                </c:pt>
              </c:strCache>
            </c:strRef>
          </c:tx>
          <c:dLbls>
            <c:dLbl>
              <c:idx val="0"/>
              <c:layout>
                <c:manualLayout>
                  <c:x val="-0.11227991589320735"/>
                  <c:y val="-6.3009404277622694E-2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/>
                      <a:t>32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менее 1 часа</c:v>
                </c:pt>
              </c:strCache>
            </c:strRef>
          </c:tx>
          <c:dLbls>
            <c:dLbl>
              <c:idx val="0"/>
              <c:layout>
                <c:manualLayout>
                  <c:x val="-4.0545525183658199E-2"/>
                  <c:y val="-5.8508732543506796E-2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/>
                      <a:t>29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dLbls>
          <c:showVal val="1"/>
        </c:dLbls>
        <c:gapWidth val="95"/>
        <c:gapDepth val="95"/>
        <c:shape val="pyramid"/>
        <c:axId val="81378304"/>
        <c:axId val="81388288"/>
        <c:axId val="0"/>
      </c:bar3DChart>
      <c:catAx>
        <c:axId val="81378304"/>
        <c:scaling>
          <c:orientation val="minMax"/>
        </c:scaling>
        <c:axPos val="b"/>
        <c:numFmt formatCode="General" sourceLinked="1"/>
        <c:majorTickMark val="none"/>
        <c:tickLblPos val="nextTo"/>
        <c:crossAx val="81388288"/>
        <c:crosses val="autoZero"/>
        <c:auto val="1"/>
        <c:lblAlgn val="ctr"/>
        <c:lblOffset val="100"/>
      </c:catAx>
      <c:valAx>
        <c:axId val="81388288"/>
        <c:scaling>
          <c:orientation val="minMax"/>
        </c:scaling>
        <c:delete val="1"/>
        <c:axPos val="l"/>
        <c:numFmt formatCode="0%" sourceLinked="1"/>
        <c:tickLblPos val="none"/>
        <c:crossAx val="813783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2800" dirty="0"/>
              <a:t>Продолжительность просмотра  </a:t>
            </a:r>
            <a:r>
              <a:rPr lang="ru-RU" sz="2800" dirty="0" smtClean="0"/>
              <a:t>ТВ</a:t>
            </a:r>
            <a:endParaRPr lang="ru-RU" sz="2800" dirty="0"/>
          </a:p>
        </c:rich>
      </c:tx>
      <c:layout>
        <c:manualLayout>
          <c:xMode val="edge"/>
          <c:yMode val="edge"/>
          <c:x val="0.17492970266767768"/>
          <c:y val="1.350201520234772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Продолжительность просмотра  ТВ.</c:v>
                </c:pt>
              </c:strCache>
            </c:strRef>
          </c:tx>
          <c:dLbls>
            <c:dLbl>
              <c:idx val="1"/>
              <c:layout>
                <c:manualLayout>
                  <c:x val="-0.16186630306948244"/>
                  <c:y val="-0.29509345272753107"/>
                </c:manualLayout>
              </c:layout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dirty="0"/>
                      <a:t>Более 4 часов 29чел
35%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До 2 часов 21 чел</c:v>
                </c:pt>
                <c:pt idx="1">
                  <c:v>2-4 часа 32 чел</c:v>
                </c:pt>
                <c:pt idx="2">
                  <c:v>Более 4 часов 29чел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32</c:v>
                </c:pt>
                <c:pt idx="2">
                  <c:v>29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000" dirty="0"/>
              <a:t>Продолжительность </a:t>
            </a:r>
            <a:r>
              <a:rPr lang="ru-RU" sz="4000" dirty="0" smtClean="0"/>
              <a:t>приготовления уроков</a:t>
            </a:r>
            <a:endParaRPr lang="ru-RU" sz="4000" dirty="0"/>
          </a:p>
        </c:rich>
      </c:tx>
      <c:layout>
        <c:manualLayout>
          <c:xMode val="edge"/>
          <c:yMode val="edge"/>
          <c:x val="0.17355046838735322"/>
          <c:y val="1.3008039036408171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"/>
          <c:y val="0.31505658326271668"/>
          <c:w val="0.94907407407407585"/>
          <c:h val="0.608972940882389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2 часов</c:v>
                </c:pt>
              </c:strCache>
            </c:strRef>
          </c:tx>
          <c:dLbls>
            <c:dLbl>
              <c:idx val="0"/>
              <c:layout>
                <c:manualLayout>
                  <c:x val="2.91436940159964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81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3,5 часов</c:v>
                </c:pt>
              </c:strCache>
            </c:strRef>
          </c:tx>
          <c:dLbls>
            <c:dLbl>
              <c:idx val="0"/>
              <c:layout>
                <c:manualLayout>
                  <c:x val="-5.8287388031992892E-3"/>
                  <c:y val="-5.6368169157768738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1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shape val="cone"/>
        <c:axId val="81614720"/>
        <c:axId val="81616256"/>
        <c:axId val="0"/>
      </c:bar3DChart>
      <c:catAx>
        <c:axId val="81614720"/>
        <c:scaling>
          <c:orientation val="minMax"/>
        </c:scaling>
        <c:axPos val="b"/>
        <c:numFmt formatCode="General" sourceLinked="1"/>
        <c:majorTickMark val="none"/>
        <c:tickLblPos val="nextTo"/>
        <c:crossAx val="81616256"/>
        <c:crosses val="autoZero"/>
        <c:auto val="1"/>
        <c:lblAlgn val="ctr"/>
        <c:lblOffset val="100"/>
      </c:catAx>
      <c:valAx>
        <c:axId val="81616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6147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Отмечаете ли </a:t>
            </a:r>
            <a:r>
              <a:rPr lang="ru-RU" sz="3600" dirty="0" smtClean="0"/>
              <a:t>вы </a:t>
            </a:r>
            <a:r>
              <a:rPr lang="ru-RU" sz="3600" dirty="0"/>
              <a:t>в конце дня головную </a:t>
            </a:r>
            <a:r>
              <a:rPr lang="ru-RU" sz="3600" dirty="0" smtClean="0"/>
              <a:t>боль?</a:t>
            </a:r>
            <a:endParaRPr lang="ru-RU" sz="3600" dirty="0"/>
          </a:p>
        </c:rich>
      </c:tx>
      <c:layout>
        <c:manualLayout>
          <c:xMode val="edge"/>
          <c:yMode val="edge"/>
          <c:x val="0.12173380210586396"/>
          <c:y val="1.333324001231837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Отмечаете ли вы, в конце дня головную боль.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нет 21 чет</c:v>
                </c:pt>
                <c:pt idx="1">
                  <c:v>иногда 30 чел</c:v>
                </c:pt>
                <c:pt idx="2">
                  <c:v>да 31 чел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  <c:pt idx="2">
                  <c:v>31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Ваше самочувствие в конце рабочей </a:t>
            </a:r>
            <a:r>
              <a:rPr lang="ru-RU" sz="3200" dirty="0" smtClean="0"/>
              <a:t>недели</a:t>
            </a:r>
            <a:endParaRPr lang="ru-RU" sz="3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2.3125402731392301E-2"/>
          <c:y val="0.24578114920605637"/>
          <c:w val="0.93640514248867102"/>
          <c:h val="0.722711374542742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бодрое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3200"/>
                  </a:pPr>
                  <a:endParaRPr lang="ru-RU"/>
                </a:p>
              </c:txPr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незначительная усталость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/>
                      <a:t>37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очень устал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Val val="1"/>
        </c:dLbls>
        <c:overlap val="-25"/>
        <c:axId val="81777408"/>
        <c:axId val="81778944"/>
      </c:barChart>
      <c:catAx>
        <c:axId val="81777408"/>
        <c:scaling>
          <c:orientation val="minMax"/>
        </c:scaling>
        <c:axPos val="b"/>
        <c:numFmt formatCode="General" sourceLinked="1"/>
        <c:majorTickMark val="none"/>
        <c:tickLblPos val="nextTo"/>
        <c:crossAx val="81778944"/>
        <c:crosses val="autoZero"/>
        <c:auto val="1"/>
        <c:lblAlgn val="ctr"/>
        <c:lblOffset val="100"/>
      </c:catAx>
      <c:valAx>
        <c:axId val="81778944"/>
        <c:scaling>
          <c:orientation val="minMax"/>
        </c:scaling>
        <c:delete val="1"/>
        <c:axPos val="l"/>
        <c:numFmt formatCode="General" sourceLinked="1"/>
        <c:tickLblPos val="none"/>
        <c:crossAx val="81777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Занимаетесь</a:t>
            </a:r>
            <a:r>
              <a:rPr lang="ru-RU" sz="3200" baseline="0"/>
              <a:t> ли в секции или кружке?</a:t>
            </a:r>
            <a:endParaRPr lang="ru-RU" sz="32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5898714377832208E-2"/>
          <c:y val="0.22457165654133654"/>
          <c:w val="0.93495980481795904"/>
          <c:h val="0.7303712659928889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занимаюсь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занимаюсь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83955712"/>
        <c:axId val="84033536"/>
        <c:axId val="0"/>
      </c:bar3DChart>
      <c:catAx>
        <c:axId val="83955712"/>
        <c:scaling>
          <c:orientation val="minMax"/>
        </c:scaling>
        <c:axPos val="b"/>
        <c:numFmt formatCode="General" sourceLinked="1"/>
        <c:majorTickMark val="none"/>
        <c:tickLblPos val="nextTo"/>
        <c:crossAx val="84033536"/>
        <c:crosses val="autoZero"/>
        <c:auto val="1"/>
        <c:lblAlgn val="ctr"/>
        <c:lblOffset val="100"/>
      </c:catAx>
      <c:valAx>
        <c:axId val="84033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9557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2B5FD-4FF8-44A3-BAA6-950DFD9FB33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DE26E-EBB5-47F0-8DD9-0319839E79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0"/>
            <a:ext cx="84035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Изучение уровня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отношения</a:t>
            </a:r>
          </a:p>
          <a:p>
            <a:pPr algn="ctr"/>
            <a:r>
              <a:rPr lang="ru-RU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здоровью 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учащихся школы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688" y="928670"/>
          <a:ext cx="885831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557784"/>
          <a:ext cx="8786874" cy="61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00010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2844" y="928670"/>
          <a:ext cx="885831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000108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000108"/>
          <a:ext cx="871543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6391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785926"/>
            <a:ext cx="8715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/>
              <a:t>Создание условий для самореализации каждого ребёнка и переживание им чувств успешности;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/>
              <a:t>Создание условий творческого развития, оздоровления детей;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/>
              <a:t>Воспитание у подростков  толерантности к другим людям;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/>
              <a:t>Расширение границ внутреннего мира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69785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цели: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87868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Ориентация учащихся на поддержание собственного здоровья, осознание ценности здоровья;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Формирование у учащихся знаний об управлении состоянием здоровья, о принципах и формах здорового образа жизни;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Замещение поведения, связанного с употреблением табака и алкоголя, физической активностью и общественной деятельностью;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Обеспечение реализации здорового образа жизни ребёнка.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 педсовету\P101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4659274" cy="349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к педсовету\зимний городок 2010\DSC04947.JPG"/>
          <p:cNvPicPr>
            <a:picLocks noChangeAspect="1" noChangeArrowheads="1"/>
          </p:cNvPicPr>
          <p:nvPr/>
        </p:nvPicPr>
        <p:blipFill>
          <a:blip r:embed="rId3" cstate="print"/>
          <a:srcRect l="12500" t="2328" r="16071"/>
          <a:stretch>
            <a:fillRect/>
          </a:stretch>
        </p:blipFill>
        <p:spPr bwMode="auto">
          <a:xfrm>
            <a:off x="5143504" y="1643050"/>
            <a:ext cx="3429024" cy="359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к педсовету\DSC05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74" y="1000108"/>
            <a:ext cx="9072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Цель исследования: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обоснование педагогической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технологии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</a:t>
            </a:r>
            <a:r>
              <a:rPr lang="ru-RU" sz="3600" dirty="0" err="1" smtClean="0"/>
              <a:t>здоровьесбережения</a:t>
            </a:r>
            <a:r>
              <a:rPr lang="ru-RU" sz="3600" dirty="0" smtClean="0"/>
              <a:t> на основе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результатов психологической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диагностики участников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образовательного процесса.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к педсовету\IMG_5472.JPG"/>
          <p:cNvPicPr>
            <a:picLocks noChangeAspect="1" noChangeArrowheads="1"/>
          </p:cNvPicPr>
          <p:nvPr/>
        </p:nvPicPr>
        <p:blipFill>
          <a:blip r:embed="rId2" cstate="print"/>
          <a:srcRect l="29851" t="4220" r="22388" b="1663"/>
          <a:stretch>
            <a:fillRect/>
          </a:stretch>
        </p:blipFill>
        <p:spPr bwMode="auto">
          <a:xfrm>
            <a:off x="5572132" y="142852"/>
            <a:ext cx="2428892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фото к педсовету\P1010010.JPG"/>
          <p:cNvPicPr>
            <a:picLocks noChangeAspect="1" noChangeArrowheads="1"/>
          </p:cNvPicPr>
          <p:nvPr/>
        </p:nvPicPr>
        <p:blipFill>
          <a:blip r:embed="rId3" cstate="print"/>
          <a:srcRect t="18011" r="8817"/>
          <a:stretch>
            <a:fillRect/>
          </a:stretch>
        </p:blipFill>
        <p:spPr bwMode="auto">
          <a:xfrm>
            <a:off x="500034" y="214290"/>
            <a:ext cx="4500594" cy="303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F:\фото к педсовету\P101001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9375" t="32892" r="26875"/>
          <a:stretch>
            <a:fillRect/>
          </a:stretch>
        </p:blipFill>
        <p:spPr bwMode="auto">
          <a:xfrm>
            <a:off x="214282" y="3429000"/>
            <a:ext cx="4090402" cy="322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фото к педсовету\IMG_5501.JPG"/>
          <p:cNvPicPr>
            <a:picLocks noChangeAspect="1" noChangeArrowheads="1"/>
          </p:cNvPicPr>
          <p:nvPr/>
        </p:nvPicPr>
        <p:blipFill>
          <a:blip r:embed="rId5" cstate="print"/>
          <a:srcRect l="7752" t="13566" r="19893" b="10849"/>
          <a:stretch>
            <a:fillRect/>
          </a:stretch>
        </p:blipFill>
        <p:spPr bwMode="auto">
          <a:xfrm>
            <a:off x="4429124" y="3429000"/>
            <a:ext cx="4500594" cy="313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к педсовету\IMG_2959.JPG"/>
          <p:cNvPicPr>
            <a:picLocks noChangeAspect="1" noChangeArrowheads="1"/>
          </p:cNvPicPr>
          <p:nvPr/>
        </p:nvPicPr>
        <p:blipFill>
          <a:blip r:embed="rId2" cstate="print"/>
          <a:srcRect l="50752" t="1754" r="8771" b="1754"/>
          <a:stretch>
            <a:fillRect/>
          </a:stretch>
        </p:blipFill>
        <p:spPr bwMode="auto">
          <a:xfrm>
            <a:off x="3286116" y="3357562"/>
            <a:ext cx="271464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фото к педсовету\IMG_6419.JPG"/>
          <p:cNvPicPr>
            <a:picLocks noChangeAspect="1" noChangeArrowheads="1"/>
          </p:cNvPicPr>
          <p:nvPr/>
        </p:nvPicPr>
        <p:blipFill>
          <a:blip r:embed="rId3" cstate="print"/>
          <a:srcRect r="32099"/>
          <a:stretch>
            <a:fillRect/>
          </a:stretch>
        </p:blipFill>
        <p:spPr bwMode="auto">
          <a:xfrm>
            <a:off x="142844" y="142852"/>
            <a:ext cx="3000396" cy="234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фото к педсовету\P1010017.JPG"/>
          <p:cNvPicPr>
            <a:picLocks noChangeAspect="1" noChangeArrowheads="1"/>
          </p:cNvPicPr>
          <p:nvPr/>
        </p:nvPicPr>
        <p:blipFill>
          <a:blip r:embed="rId4" cstate="print"/>
          <a:srcRect l="23684" t="6897" r="27632" b="381"/>
          <a:stretch>
            <a:fillRect/>
          </a:stretch>
        </p:blipFill>
        <p:spPr bwMode="auto">
          <a:xfrm>
            <a:off x="6215074" y="285728"/>
            <a:ext cx="2689578" cy="626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фото к педсовету\P1010004.JPG"/>
          <p:cNvPicPr>
            <a:picLocks noChangeAspect="1" noChangeArrowheads="1"/>
          </p:cNvPicPr>
          <p:nvPr/>
        </p:nvPicPr>
        <p:blipFill>
          <a:blip r:embed="rId5" cstate="print"/>
          <a:srcRect t="27693" r="15537"/>
          <a:stretch>
            <a:fillRect/>
          </a:stretch>
        </p:blipFill>
        <p:spPr bwMode="auto">
          <a:xfrm>
            <a:off x="3214678" y="571480"/>
            <a:ext cx="2714644" cy="238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фото к педсовету\P1010001.JPG"/>
          <p:cNvPicPr>
            <a:picLocks noChangeAspect="1" noChangeArrowheads="1"/>
          </p:cNvPicPr>
          <p:nvPr/>
        </p:nvPicPr>
        <p:blipFill>
          <a:blip r:embed="rId6" cstate="print"/>
          <a:srcRect l="10876" t="34442" r="42900" b="16615"/>
          <a:stretch>
            <a:fillRect/>
          </a:stretch>
        </p:blipFill>
        <p:spPr bwMode="auto">
          <a:xfrm>
            <a:off x="142844" y="2928934"/>
            <a:ext cx="300039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60994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Направления: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857364"/>
            <a:ext cx="900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i="1" dirty="0" smtClean="0"/>
              <a:t>Досуг и здоровый образ жизни;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Физическая культура и спорт, двигательный режим;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Рациональное питание и здоровый образ жизни;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Гигиена труда и отдыха;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Вредные привычки и здоровый образ жизни.</a:t>
            </a:r>
            <a:endParaRPr lang="ru-RU" sz="3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00108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Задачи исследования:</a:t>
            </a:r>
          </a:p>
          <a:p>
            <a:pPr marL="1257300" lvl="2" indent="-342900">
              <a:buAutoNum type="arabicPeriod"/>
            </a:pPr>
            <a:r>
              <a:rPr lang="ru-RU" sz="3200" dirty="0" smtClean="0"/>
              <a:t>  Изучение уровня отношения к  здоровью учащихся</a:t>
            </a:r>
          </a:p>
          <a:p>
            <a:pPr marL="1257300" lvl="2" indent="-34290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 Раскрытие психологических резервов личности учащихся</a:t>
            </a:r>
          </a:p>
          <a:p>
            <a:pPr marL="1257300" lvl="2" indent="-34290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 Определение траектории совместной</a:t>
            </a:r>
          </a:p>
          <a:p>
            <a:pPr marL="1257300" lvl="2" indent="-342900"/>
            <a:r>
              <a:rPr lang="ru-RU" sz="3200" dirty="0"/>
              <a:t> </a:t>
            </a:r>
            <a:r>
              <a:rPr lang="ru-RU" sz="3200" dirty="0" smtClean="0"/>
              <a:t>   работы педагогов, психологов,</a:t>
            </a:r>
          </a:p>
          <a:p>
            <a:pPr marL="1257300" lvl="2" indent="-342900"/>
            <a:r>
              <a:rPr lang="ru-RU" sz="3200" dirty="0" smtClean="0"/>
              <a:t>    логопедов и социальных педагогов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64" y="785794"/>
            <a:ext cx="905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здорового  образа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изни подростков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728" y="2357430"/>
          <a:ext cx="7072362" cy="427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857224" y="928670"/>
          <a:ext cx="764386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428604"/>
          <a:ext cx="8286808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857232"/>
          <a:ext cx="814393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785794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785794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315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2012-01-06T08:29:17Z</dcterms:created>
  <dcterms:modified xsi:type="dcterms:W3CDTF">2012-01-06T09:50:40Z</dcterms:modified>
</cp:coreProperties>
</file>