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3" r:id="rId3"/>
    <p:sldId id="257" r:id="rId4"/>
    <p:sldId id="289" r:id="rId5"/>
    <p:sldId id="258" r:id="rId6"/>
    <p:sldId id="287" r:id="rId7"/>
    <p:sldId id="288" r:id="rId8"/>
    <p:sldId id="261" r:id="rId9"/>
    <p:sldId id="278" r:id="rId10"/>
    <p:sldId id="279" r:id="rId11"/>
    <p:sldId id="280" r:id="rId12"/>
    <p:sldId id="262" r:id="rId13"/>
    <p:sldId id="290" r:id="rId14"/>
    <p:sldId id="263" r:id="rId15"/>
    <p:sldId id="291" r:id="rId16"/>
    <p:sldId id="281" r:id="rId17"/>
    <p:sldId id="282" r:id="rId18"/>
    <p:sldId id="283" r:id="rId19"/>
    <p:sldId id="293" r:id="rId20"/>
    <p:sldId id="264" r:id="rId21"/>
    <p:sldId id="284" r:id="rId22"/>
    <p:sldId id="265" r:id="rId23"/>
    <p:sldId id="286" r:id="rId24"/>
    <p:sldId id="294" r:id="rId25"/>
    <p:sldId id="267" r:id="rId26"/>
    <p:sldId id="268" r:id="rId27"/>
    <p:sldId id="269" r:id="rId28"/>
    <p:sldId id="259" r:id="rId29"/>
    <p:sldId id="260" r:id="rId30"/>
    <p:sldId id="270" r:id="rId31"/>
    <p:sldId id="271" r:id="rId32"/>
    <p:sldId id="274" r:id="rId33"/>
    <p:sldId id="285" r:id="rId34"/>
    <p:sldId id="275" r:id="rId35"/>
    <p:sldId id="276" r:id="rId36"/>
    <p:sldId id="295" r:id="rId37"/>
    <p:sldId id="277" r:id="rId38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1" autoAdjust="0"/>
    <p:restoredTop sz="94660"/>
  </p:normalViewPr>
  <p:slideViewPr>
    <p:cSldViewPr>
      <p:cViewPr>
        <p:scale>
          <a:sx n="88" d="100"/>
          <a:sy n="88" d="100"/>
        </p:scale>
        <p:origin x="-227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651472-4A5F-4A7B-9892-F4BB7D664F91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850A50-AD99-4AE2-AC7C-802153C5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22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4"/>
          <p:cNvSpPr/>
          <p:nvPr/>
        </p:nvSpPr>
        <p:spPr bwMode="auto">
          <a:xfrm>
            <a:off x="207963" y="0"/>
            <a:ext cx="77787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6"/>
          <p:cNvSpPr/>
          <p:nvPr/>
        </p:nvSpPr>
        <p:spPr bwMode="auto">
          <a:xfrm>
            <a:off x="742950" y="0"/>
            <a:ext cx="136525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7"/>
          <p:cNvSpPr/>
          <p:nvPr/>
        </p:nvSpPr>
        <p:spPr bwMode="auto">
          <a:xfrm>
            <a:off x="855663" y="0"/>
            <a:ext cx="173037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79375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0"/>
          <p:cNvSpPr>
            <a:spLocks noChangeShapeType="1"/>
          </p:cNvSpPr>
          <p:nvPr/>
        </p:nvSpPr>
        <p:spPr bwMode="auto">
          <a:xfrm>
            <a:off x="64135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23"/>
          <p:cNvSpPr>
            <a:spLocks noChangeShapeType="1"/>
          </p:cNvSpPr>
          <p:nvPr/>
        </p:nvSpPr>
        <p:spPr bwMode="auto">
          <a:xfrm>
            <a:off x="129540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2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5"/>
          <p:cNvSpPr>
            <a:spLocks noChangeShapeType="1"/>
          </p:cNvSpPr>
          <p:nvPr/>
        </p:nvSpPr>
        <p:spPr bwMode="auto">
          <a:xfrm>
            <a:off x="6835775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7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8"/>
          <p:cNvSpPr/>
          <p:nvPr/>
        </p:nvSpPr>
        <p:spPr bwMode="auto">
          <a:xfrm>
            <a:off x="982663" y="6489700"/>
            <a:ext cx="481012" cy="85407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9"/>
          <p:cNvSpPr/>
          <p:nvPr/>
        </p:nvSpPr>
        <p:spPr bwMode="auto">
          <a:xfrm>
            <a:off x="817563" y="7334250"/>
            <a:ext cx="103187" cy="18256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30"/>
          <p:cNvSpPr/>
          <p:nvPr/>
        </p:nvSpPr>
        <p:spPr bwMode="auto">
          <a:xfrm>
            <a:off x="1247775" y="7716838"/>
            <a:ext cx="206375" cy="36671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31"/>
          <p:cNvSpPr/>
          <p:nvPr/>
        </p:nvSpPr>
        <p:spPr>
          <a:xfrm>
            <a:off x="1428750" y="5994400"/>
            <a:ext cx="274638" cy="48736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200" y="1676400"/>
            <a:ext cx="3048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119A-C0E9-47BF-A72D-555F1DB0C2CF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007" y="5687219"/>
            <a:ext cx="48768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993775" y="6572250"/>
            <a:ext cx="457200" cy="688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CFC1-6A85-4404-AEB1-EE26E2A86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63FC-03CE-49AD-BFA1-CC49A7B7DA40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7D76-61E1-4771-A1C6-A53E71624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C729-94F8-435F-879B-808480EFED66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C5A9-0E4D-4155-B039-0184B2CE1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2CD514-E8A1-4A5F-9332-95AAEB281C62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57DDB2-841D-464F-96D4-8A3F2A9FC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4"/>
          <p:cNvSpPr/>
          <p:nvPr/>
        </p:nvSpPr>
        <p:spPr bwMode="auto">
          <a:xfrm>
            <a:off x="207963" y="0"/>
            <a:ext cx="77787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6"/>
          <p:cNvSpPr/>
          <p:nvPr/>
        </p:nvSpPr>
        <p:spPr bwMode="auto">
          <a:xfrm>
            <a:off x="742950" y="0"/>
            <a:ext cx="136525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7"/>
          <p:cNvSpPr/>
          <p:nvPr/>
        </p:nvSpPr>
        <p:spPr bwMode="auto">
          <a:xfrm>
            <a:off x="855663" y="0"/>
            <a:ext cx="173037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79375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64135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129540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25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26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27"/>
          <p:cNvSpPr/>
          <p:nvPr/>
        </p:nvSpPr>
        <p:spPr bwMode="auto">
          <a:xfrm>
            <a:off x="993775" y="6489700"/>
            <a:ext cx="481013" cy="85407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8"/>
          <p:cNvSpPr/>
          <p:nvPr/>
        </p:nvSpPr>
        <p:spPr bwMode="auto">
          <a:xfrm>
            <a:off x="817563" y="7334250"/>
            <a:ext cx="103187" cy="18256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9"/>
          <p:cNvSpPr/>
          <p:nvPr/>
        </p:nvSpPr>
        <p:spPr bwMode="auto">
          <a:xfrm>
            <a:off x="1247775" y="7721600"/>
            <a:ext cx="206375" cy="3651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30"/>
          <p:cNvSpPr/>
          <p:nvPr/>
        </p:nvSpPr>
        <p:spPr bwMode="auto">
          <a:xfrm>
            <a:off x="1409700" y="5973763"/>
            <a:ext cx="274638" cy="48736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31"/>
          <p:cNvSpPr>
            <a:spLocks noChangeShapeType="1"/>
          </p:cNvSpPr>
          <p:nvPr/>
        </p:nvSpPr>
        <p:spPr bwMode="auto">
          <a:xfrm>
            <a:off x="6823075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200" y="1671638"/>
            <a:ext cx="3048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C17E0-5707-4F86-AD38-851FADB4A623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007" y="5684044"/>
            <a:ext cx="4876800" cy="2873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04888" y="6572250"/>
            <a:ext cx="457200" cy="688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FBE9-F4BC-42D8-8904-8065A9A4B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CBF2C-FCB5-47AE-9A9D-172289177515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D290-48EA-4504-8FEA-5D6DFCA7C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B38E-EB56-4C97-8862-FDDBA6E460EC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6251-9387-4844-978E-314C3FD97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A1487-2E2D-4C91-8BBE-E1CB3FF44EE0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435ECA-C34D-43D9-9ED1-0D67A7C57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C057-9845-4599-A5FB-D54AFB949B70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7C43-9A8D-4FCC-8EAC-7AEDBE1AF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4643438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20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BBBF51-D8CA-4C94-96D5-E6470BAF8126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E8E231-E56A-4E07-8B1D-737E9C1D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4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7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4643438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AEE479-C208-4789-B322-BBF481123E39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D4D0C7-C11C-4D63-B820-23D9C0FE2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713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56007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163"/>
            <a:ext cx="2682875" cy="2889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0126E-04AA-4251-BA00-D0EB4FEEAE97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4309269" y="5088731"/>
            <a:ext cx="42672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096000" y="7645400"/>
            <a:ext cx="457200" cy="695325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FE508-E1E4-4876-ACC5-1E08DB45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http://img0.liveinternet.ru/images/attach/c/0/42/164/42164948_image_4135.jpg?subject=&#1090;&#1088;&#1086;&#1083;&#1083;&#1077;&#1081;&#1073;&#1091;&#1089;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http://traffic.dn.ua/uploads/images/tram2.jpg?subject=&#1090;&#1088;&#1072;&#1084;&#1074;&#1072;&#1081;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http://flamber.ru/files/photos/1149427506/1174678998_f.jpg?subject=&#1090;&#1088;&#1086;&#1090;&#1091;&#1072;&#1088;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http://static.autonews.rbc.ua/img/publication/450x270/a/u/autobahn_050429_1_1.jpeg?subject=&#1076;&#1074;&#1091;&#1089;&#1090;&#1086;&#1088;&#1086;&#1085;&#1085;&#1077;%20&#1076;&#1074;&#1080;&#1078;&#1077;&#1085;&#1080;&#1077;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http://www.gai.ru/images/news/news_10365.jpg?subject=&#1076;&#1086;&#1088;&#1086;&#1075;&#1072;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http://nikolaev.promir.info/foto/2007_05_07.jpg?subject=&#1087;&#1086;&#1076;&#1079;&#1077;&#1084;&#1082;&#1072;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mailto:http://go.mail.ru/frame.html?&amp;imgurl=http://cardriver.ru/files/u2230/podz-perexod.jpg&amp;pageurl=http://www.dorogajizni.ru/?action=show&amp;id=22407&amp;id=33023884&amp;iid=3&amp;imgwidth=500&amp;imgheight=244&amp;imgsize=22621&amp;subject=&#1079;&#1085;&#1072;&#1082;%20&#1087;&#1086;&#1076;&#1079;%20&#1087;&#1077;&#1088;&#1077;&#1093;&#1086;&#1076;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http://www.newsprom.ru/photo/122642760103538.jpg?subject=&#1087;&#1077;&#1088;&#1077;&#1093;&#1086;&#1076;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sprom.ru/photo/122642760103538.jpg" TargetMode="External"/><Relationship Id="rId3" Type="http://schemas.openxmlformats.org/officeDocument/2006/relationships/hyperlink" Target="http://www.sunhome.ru/wallpapers/11676" TargetMode="External"/><Relationship Id="rId7" Type="http://schemas.openxmlformats.org/officeDocument/2006/relationships/hyperlink" Target="http://www.gai.ru/images/news/news_10365.jpg" TargetMode="External"/><Relationship Id="rId2" Type="http://schemas.openxmlformats.org/officeDocument/2006/relationships/hyperlink" Target="http://go.mail.ru/frame.html?imgurl=http://www.sch74.ru/pdd/images/portfolio/portf_clip_image036.jpg&amp;pageurl=http://www.bankreceptov.ru/skazki/skazki-0004.shtml&amp;id=81522649&amp;iid=3&amp;imgwidth=600&amp;imgheight=530&amp;imgsize=60288&amp;images_links=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.mail.ru/frame.html?&amp;imgurl=http://cardriver.ru/files/u2230/podz-perexod.jpg&amp;pageurl=http://www.dorogajizni.ru/?action=show&amp;id=22407&amp;id=33023884&amp;iid=3&amp;imgwidth=500&amp;imgheight=244&amp;imgsize=22621" TargetMode="External"/><Relationship Id="rId11" Type="http://schemas.openxmlformats.org/officeDocument/2006/relationships/hyperlink" Target="http://traffic.dn.ua/uploads/images/tram2.jpg" TargetMode="External"/><Relationship Id="rId5" Type="http://schemas.openxmlformats.org/officeDocument/2006/relationships/hyperlink" Target="http://nikolaev.promir.info/foto/2007_05_07.jpg" TargetMode="External"/><Relationship Id="rId10" Type="http://schemas.openxmlformats.org/officeDocument/2006/relationships/hyperlink" Target="http://img0.liveinternet.ru/images/attach/c/0/42/164/42164948_image_4135.jpg" TargetMode="External"/><Relationship Id="rId4" Type="http://schemas.openxmlformats.org/officeDocument/2006/relationships/hyperlink" Target="http://flamber.ru/files/photos/1149427506/1174678998_f.jpg" TargetMode="External"/><Relationship Id="rId9" Type="http://schemas.openxmlformats.org/officeDocument/2006/relationships/hyperlink" Target="http://img.ria.ua/photos/auto/photo/22/2200/220073/220073b.jp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ttp://www.sunhome.ru/wallpapers/11676?subject=&#1075;&#1088;&#1091;&#1079;&#1086;&#1074;&#1080;&#1082;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http://img.ria.ua/photos/auto/photo/22/2200/220073/220073b.jpg?subject=&#1072;&#1074;&#1090;&#1086;&#1073;&#1091;&#1089;%20&#1074;%20&#1087;&#1086;&#1083;&#1077;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533400"/>
            <a:ext cx="5410200" cy="359033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+mn-lt"/>
                <a:cs typeface="+mn-cs"/>
              </a:rPr>
              <a:t>Про правила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+mn-lt"/>
                <a:cs typeface="+mn-cs"/>
              </a:rPr>
              <a:t>дорожного движения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+mn-lt"/>
                <a:cs typeface="+mn-cs"/>
              </a:rPr>
              <a:t>Торопыжка на улице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752600" y="7315200"/>
            <a:ext cx="472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>
                <a:latin typeface="Arno Pro Smbd"/>
              </a:rPr>
              <a:t>стихи С. Волкова, </a:t>
            </a:r>
          </a:p>
          <a:p>
            <a:pPr algn="ctr"/>
            <a:r>
              <a:rPr lang="ru-RU" sz="3200" i="1">
                <a:latin typeface="Arno Pro Smbd"/>
              </a:rPr>
              <a:t>художник В. Полухин</a:t>
            </a:r>
            <a:endParaRPr lang="ru-RU" sz="3200">
              <a:latin typeface="Arno Pro Sm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295400" y="1371600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Вот </a:t>
            </a:r>
            <a:r>
              <a:rPr lang="ru-RU">
                <a:solidFill>
                  <a:srgbClr val="C00000"/>
                </a:solidFill>
                <a:latin typeface="Comic Sans MS" pitchFamily="66" charset="0"/>
              </a:rPr>
              <a:t>ТРОЛЛЕЙБУС</a:t>
            </a:r>
            <a:r>
              <a:rPr lang="ru-RU">
                <a:latin typeface="Comic Sans MS" pitchFamily="66" charset="0"/>
              </a:rPr>
              <a:t>, он с усами. </a:t>
            </a:r>
          </a:p>
          <a:p>
            <a:pPr algn="ctr"/>
            <a:r>
              <a:rPr lang="ru-RU">
                <a:latin typeface="Comic Sans MS" pitchFamily="66" charset="0"/>
              </a:rPr>
              <a:t>Едет он под проводами.</a:t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Если ус вдруг соскользнёт, </a:t>
            </a:r>
          </a:p>
          <a:p>
            <a:pPr algn="ctr"/>
            <a:r>
              <a:rPr lang="ru-RU">
                <a:latin typeface="Comic Sans MS" pitchFamily="66" charset="0"/>
              </a:rPr>
              <a:t>То троллейбус вмиг замрёт!</a:t>
            </a:r>
            <a:endParaRPr lang="ru-RU">
              <a:latin typeface="Century Schoolbook" pitchFamily="18" charset="0"/>
            </a:endParaRPr>
          </a:p>
        </p:txBody>
      </p:sp>
      <p:pic>
        <p:nvPicPr>
          <p:cNvPr id="17411" name="Picture 12" descr="http://img0.liveinternet.ru/images/attach/c/0/42/164/42164948_image_41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3352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371600" y="5791200"/>
            <a:ext cx="4267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Дзинь-дзинь-дзинь! </a:t>
            </a:r>
          </a:p>
          <a:p>
            <a:pPr algn="ctr"/>
            <a:r>
              <a:rPr lang="ru-RU" sz="2000">
                <a:latin typeface="Comic Sans MS" pitchFamily="66" charset="0"/>
              </a:rPr>
              <a:t>Что за звон?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 рельсам катится вагон. Внутри креслица стоят,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Люди в креслицах сидят.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Такой вагон, запоминай, Называется </a:t>
            </a: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ТРАМВАЙ</a:t>
            </a:r>
            <a:r>
              <a:rPr lang="ru-RU" sz="2000">
                <a:latin typeface="Comic Sans MS" pitchFamily="66" charset="0"/>
              </a:rPr>
              <a:t>. </a:t>
            </a:r>
            <a:endParaRPr lang="ru-RU" sz="2000">
              <a:latin typeface="Century Schoolbook" pitchFamily="18" charset="0"/>
            </a:endParaRPr>
          </a:p>
        </p:txBody>
      </p:sp>
      <p:pic>
        <p:nvPicPr>
          <p:cNvPr id="18435" name="Picture 10" descr="http://traffic.dn.ua/uploads/images/tram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3716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"/>
            <a:ext cx="51276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685800" y="5715000"/>
            <a:ext cx="5410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Растерялся Торопыжка: </a:t>
            </a:r>
          </a:p>
          <a:p>
            <a:pPr algn="ctr"/>
            <a:r>
              <a:rPr lang="ru-RU" sz="2000">
                <a:latin typeface="Comic Sans MS" pitchFamily="66" charset="0"/>
              </a:rPr>
              <a:t>Как по улице пройти?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Пешеходы и машины </a:t>
            </a:r>
          </a:p>
          <a:p>
            <a:pPr algn="ctr"/>
            <a:r>
              <a:rPr lang="ru-RU" sz="2000">
                <a:latin typeface="Comic Sans MS" pitchFamily="66" charset="0"/>
              </a:rPr>
              <a:t>У мальчишки на пути.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Он торопится, спешит </a:t>
            </a:r>
          </a:p>
          <a:p>
            <a:pPr algn="ctr"/>
            <a:r>
              <a:rPr lang="ru-RU" sz="2000">
                <a:latin typeface="Comic Sans MS" pitchFamily="66" charset="0"/>
              </a:rPr>
              <a:t>И вдоль улицы бежит.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А вокруг него народ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 своим делам идёт.</a:t>
            </a:r>
            <a:r>
              <a:rPr lang="ru-RU">
                <a:latin typeface="Century Schoolbook" pitchFamily="18" charset="0"/>
              </a:rPr>
              <a:t/>
            </a:r>
            <a:br>
              <a:rPr lang="ru-RU">
                <a:latin typeface="Century Schoolbook" pitchFamily="18" charset="0"/>
              </a:rPr>
            </a:br>
            <a:r>
              <a:rPr lang="ru-RU"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143000" y="556260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ТРОТУАР</a:t>
            </a:r>
            <a:r>
              <a:rPr lang="ru-RU" sz="2000">
                <a:latin typeface="Comic Sans MS" pitchFamily="66" charset="0"/>
              </a:rPr>
              <a:t> - 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для пешеходов</a:t>
            </a:r>
            <a:r>
              <a:rPr lang="ru-RU" sz="2000">
                <a:latin typeface="Comic Sans MS" pitchFamily="66" charset="0"/>
              </a:rPr>
              <a:t>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Здесь машинам нету хода!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Чуть повыше, чем дорога, 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ПЕШЕХОДНЫЕ ПУТИ</a:t>
            </a:r>
            <a:r>
              <a:rPr lang="ru-RU" sz="2000">
                <a:latin typeface="Comic Sans MS" pitchFamily="66" charset="0"/>
              </a:rPr>
              <a:t>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Чтобы все по тротуару </a:t>
            </a:r>
          </a:p>
          <a:p>
            <a:pPr algn="ctr"/>
            <a:r>
              <a:rPr lang="ru-RU" sz="2000">
                <a:latin typeface="Comic Sans MS" pitchFamily="66" charset="0"/>
              </a:rPr>
              <a:t>Без забот могли идти,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Чтоб машины не въезжали, 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ПЕШЕХОДОВ</a:t>
            </a:r>
            <a:r>
              <a:rPr lang="ru-RU" sz="2000">
                <a:latin typeface="Comic Sans MS" pitchFamily="66" charset="0"/>
              </a:rPr>
              <a:t> не пугали! </a:t>
            </a:r>
          </a:p>
        </p:txBody>
      </p:sp>
      <p:pic>
        <p:nvPicPr>
          <p:cNvPr id="20483" name="Picture 2" descr="http://flamber.ru/files/photos/1149427506/1174678998_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8382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685800"/>
            <a:ext cx="4362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762000" y="5029200"/>
            <a:ext cx="48006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И скорей по тротуару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побежал,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По пути всех пешеходов </a:t>
            </a:r>
          </a:p>
          <a:p>
            <a:pPr algn="ctr"/>
            <a:r>
              <a:rPr lang="ru-RU" sz="2000">
                <a:latin typeface="Comic Sans MS" pitchFamily="66" charset="0"/>
              </a:rPr>
              <a:t>Задевал он и толкал!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Почему он всех толкает,</a:t>
            </a:r>
          </a:p>
          <a:p>
            <a:pPr algn="ctr"/>
            <a:r>
              <a:rPr lang="ru-RU" sz="2000">
                <a:latin typeface="Comic Sans MS" pitchFamily="66" charset="0"/>
              </a:rPr>
              <a:t> Всех локтями задевает?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Торопыжке говорят: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"ПЕРЕЙДИ-КА В ПРАВЫЙ РЯД!</a:t>
            </a:r>
            <a:br>
              <a:rPr lang="ru-RU" sz="200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ДРУГИМ ЛЮДЯМ ДАЙ ПРОЙТИ,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 НЕ МЕШАЙСЯ НА ПУТИ!"</a:t>
            </a:r>
            <a:r>
              <a:rPr lang="ru-RU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>
                <a:solidFill>
                  <a:srgbClr val="C00000"/>
                </a:solidFill>
                <a:latin typeface="Century Schoolbook" pitchFamily="18" charset="0"/>
              </a:rPr>
            </a:br>
            <a:endParaRPr lang="ru-RU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ru-RU"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14400" y="5867400"/>
            <a:ext cx="46863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Извинился Торопыжка,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В правый ряд он перешёл.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И теперь идти мальчишке </a:t>
            </a:r>
          </a:p>
          <a:p>
            <a:pPr algn="ctr"/>
            <a:r>
              <a:rPr lang="ru-RU" sz="2000">
                <a:latin typeface="Comic Sans MS" pitchFamily="66" charset="0"/>
              </a:rPr>
              <a:t>Стало очень хорошо: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Он теперь со всеми вместе</a:t>
            </a:r>
          </a:p>
          <a:p>
            <a:pPr algn="ctr"/>
            <a:r>
              <a:rPr lang="ru-RU" sz="2000">
                <a:latin typeface="Comic Sans MS" pitchFamily="66" charset="0"/>
              </a:rPr>
              <a:t> 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В ОДНУ СТОРОНУ ШАГАЕТ</a:t>
            </a:r>
            <a:r>
              <a:rPr lang="ru-RU" sz="2000">
                <a:latin typeface="Comic Sans MS" pitchFamily="66" charset="0"/>
              </a:rPr>
              <a:t>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Никого из пешеходов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не толкает!</a:t>
            </a:r>
            <a:br>
              <a:rPr lang="ru-RU" sz="2000">
                <a:latin typeface="Comic Sans MS" pitchFamily="66" charset="0"/>
              </a:rPr>
            </a:br>
            <a:endParaRPr lang="ru-RU" sz="2000">
              <a:latin typeface="Comic Sans MS" pitchFamily="66" charset="0"/>
            </a:endParaRPr>
          </a:p>
        </p:txBody>
      </p:sp>
      <p:pic>
        <p:nvPicPr>
          <p:cNvPr id="22531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04800"/>
            <a:ext cx="51276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3" cstate="email"/>
          <a:srcRect b="-13169"/>
          <a:stretch>
            <a:fillRect/>
          </a:stretch>
        </p:blipFill>
        <p:spPr bwMode="auto">
          <a:xfrm flipH="1">
            <a:off x="1371600" y="2286000"/>
            <a:ext cx="2819400" cy="35052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09800" y="4419600"/>
            <a:ext cx="1447800" cy="9906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04800" y="4800600"/>
            <a:ext cx="6172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Там где движутся машины,</a:t>
            </a:r>
          </a:p>
          <a:p>
            <a:pPr algn="ctr"/>
            <a:r>
              <a:rPr lang="ru-RU" sz="2000">
                <a:latin typeface="Comic Sans MS" pitchFamily="66" charset="0"/>
              </a:rPr>
              <a:t> Люди не должны ходить,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Потому что очень просто</a:t>
            </a:r>
          </a:p>
          <a:p>
            <a:pPr algn="ctr"/>
            <a:r>
              <a:rPr lang="ru-RU" sz="2000">
                <a:latin typeface="Comic Sans MS" pitchFamily="66" charset="0"/>
              </a:rPr>
              <a:t> Под машину угодить.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На улице такое место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ПРОЕЗЖЕЙ ЧАСТЬЮ </a:t>
            </a:r>
            <a:r>
              <a:rPr lang="ru-RU" sz="2000">
                <a:latin typeface="Comic Sans MS" pitchFamily="66" charset="0"/>
              </a:rPr>
              <a:t>называется,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И по проезжей части людям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Ходить строжайше запрещается!</a:t>
            </a:r>
            <a:r>
              <a:rPr lang="ru-RU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>
                <a:solidFill>
                  <a:srgbClr val="C00000"/>
                </a:solidFill>
                <a:latin typeface="Century Schoolbook" pitchFamily="18" charset="0"/>
              </a:rPr>
            </a:br>
            <a:endParaRPr lang="ru-RU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ru-RU">
                <a:latin typeface="Century Schoolbook" pitchFamily="18" charset="0"/>
              </a:rPr>
              <a:t> </a:t>
            </a:r>
          </a:p>
        </p:txBody>
      </p:sp>
      <p:pic>
        <p:nvPicPr>
          <p:cNvPr id="23555" name="Picture 8" descr="http://static.autonews.rbc.ua/img/publication/450x270/a/u/autobahn_050429_1_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066800"/>
            <a:ext cx="546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81000" y="5257800"/>
            <a:ext cx="6019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Видишь белую полоску? </a:t>
            </a:r>
          </a:p>
          <a:p>
            <a:pPr algn="ctr"/>
            <a:r>
              <a:rPr lang="ru-RU" sz="2000">
                <a:latin typeface="Comic Sans MS" pitchFamily="66" charset="0"/>
              </a:rPr>
              <a:t>Что она обозначает?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Она полосы движенья </a:t>
            </a:r>
          </a:p>
          <a:p>
            <a:pPr algn="ctr"/>
            <a:r>
              <a:rPr lang="ru-RU" sz="2000">
                <a:latin typeface="Comic Sans MS" pitchFamily="66" charset="0"/>
              </a:rPr>
              <a:t>Друг от друга отделяет.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Для машин есть правил много –</a:t>
            </a:r>
          </a:p>
          <a:p>
            <a:pPr algn="ctr"/>
            <a:r>
              <a:rPr lang="ru-RU" sz="2000">
                <a:latin typeface="Comic Sans MS" pitchFamily="66" charset="0"/>
              </a:rPr>
              <a:t> Знать их нужно на дороге!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НО ЕСТЬ ПРАВИЛО ОДНО,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 ОЧЕНЬ ВАЖНОЕ ОНО:</a:t>
            </a:r>
            <a:br>
              <a:rPr lang="ru-RU" sz="200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ВСЕ ВОДИТЕЛИ ДОЛЖНЫ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 ДЕРЖАТЬСЯ ПРАВОЙ СТОРОНЫ!</a:t>
            </a:r>
            <a:r>
              <a:rPr lang="ru-RU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>
                <a:solidFill>
                  <a:srgbClr val="C00000"/>
                </a:solidFill>
                <a:latin typeface="Century Schoolbook" pitchFamily="18" charset="0"/>
              </a:rPr>
            </a:br>
            <a:endParaRPr lang="ru-RU">
              <a:solidFill>
                <a:srgbClr val="C00000"/>
              </a:solidFill>
              <a:latin typeface="Century Schoolbook" pitchFamily="18" charset="0"/>
            </a:endParaRPr>
          </a:p>
          <a:p>
            <a:r>
              <a:rPr lang="ru-RU">
                <a:latin typeface="Century Schoolbook" pitchFamily="18" charset="0"/>
              </a:rPr>
              <a:t> </a:t>
            </a:r>
          </a:p>
        </p:txBody>
      </p:sp>
      <p:pic>
        <p:nvPicPr>
          <p:cNvPr id="24579" name="Picture 6" descr="http://www.gai.ru/images/news/news_103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066800"/>
            <a:ext cx="4899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685800" y="4724400"/>
            <a:ext cx="5638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Возле края тротуара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наш стоит,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На высокий дом красивый </a:t>
            </a:r>
          </a:p>
          <a:p>
            <a:pPr algn="ctr"/>
            <a:r>
              <a:rPr lang="ru-RU" sz="2000">
                <a:latin typeface="Comic Sans MS" pitchFamily="66" charset="0"/>
              </a:rPr>
              <a:t>Через улицу глядит.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Там цветочный магазин,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На всей улице - один!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Очень хочет Торопыжка </a:t>
            </a:r>
          </a:p>
          <a:p>
            <a:pPr algn="ctr"/>
            <a:r>
              <a:rPr lang="ru-RU" sz="2000">
                <a:latin typeface="Comic Sans MS" pitchFamily="66" charset="0"/>
              </a:rPr>
              <a:t>Машеньке цветы купить,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Чтоб потом, на дне рожденья,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Всех приятно удивить!</a:t>
            </a:r>
            <a:r>
              <a:rPr lang="ru-RU">
                <a:latin typeface="Century Schoolbook" pitchFamily="18" charset="0"/>
              </a:rPr>
              <a:t/>
            </a:r>
            <a:br>
              <a:rPr lang="ru-RU">
                <a:latin typeface="Century Schoolbook" pitchFamily="18" charset="0"/>
              </a:rPr>
            </a:br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25603" name="Picture 2" descr="C:\Documents and Settings\Лена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981200"/>
            <a:ext cx="396716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038600" y="457200"/>
            <a:ext cx="1219200" cy="17526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609600" y="5334000"/>
            <a:ext cx="5257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Как пройти через дорогу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Торопыжке в магазин?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Очень, очень, очень много </a:t>
            </a:r>
          </a:p>
          <a:p>
            <a:pPr algn="ctr"/>
            <a:r>
              <a:rPr lang="ru-RU" sz="2000">
                <a:latin typeface="Comic Sans MS" pitchFamily="66" charset="0"/>
              </a:rPr>
              <a:t>На его пути машин!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Может, стоит расспросить,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Где и как переходить?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Торопыжка не такой! </a:t>
            </a:r>
          </a:p>
          <a:p>
            <a:pPr algn="ctr"/>
            <a:r>
              <a:rPr lang="ru-RU" sz="2000">
                <a:latin typeface="Comic Sans MS" pitchFamily="66" charset="0"/>
              </a:rPr>
              <a:t>Он на всё махнул рукой,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И через дорогу прямо </a:t>
            </a:r>
          </a:p>
          <a:p>
            <a:pPr algn="ctr"/>
            <a:r>
              <a:rPr lang="ru-RU" sz="2000">
                <a:latin typeface="Comic Sans MS" pitchFamily="66" charset="0"/>
              </a:rPr>
              <a:t>К магазину побежал</a:t>
            </a:r>
          </a:p>
        </p:txBody>
      </p:sp>
      <p:pic>
        <p:nvPicPr>
          <p:cNvPr id="3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762000"/>
            <a:ext cx="3429000" cy="41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609600"/>
            <a:ext cx="36576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838200" y="4724400"/>
            <a:ext cx="4800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Перед вами - Торопыжка,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 Сорванец и шалунишка!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Он весёлый, озорной,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Непоседливый, смешной.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Всем хорош, но вот беда –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Он торопится всегда!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Сидел дома Торопыжка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И смотрел картинки в книжке.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81000"/>
            <a:ext cx="41148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990600" y="40386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В это время на дороге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Появился самосвал!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Шофёр мальчика увидел, </a:t>
            </a:r>
          </a:p>
          <a:p>
            <a:pPr algn="ctr"/>
            <a:r>
              <a:rPr lang="ru-RU" sz="2000">
                <a:latin typeface="Comic Sans MS" pitchFamily="66" charset="0"/>
              </a:rPr>
              <a:t>Самосвал остановил,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А не то бы Торопыжка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Под колёса угодил.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Торопыжка испугался,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растерялся.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Говорит ему шофёр: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Паренёк, ты больно скор!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Без оглядки ты бежишь –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Под машину угодишь!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Вот послушай, объясню я,</a:t>
            </a:r>
          </a:p>
          <a:p>
            <a:pPr algn="ctr"/>
            <a:r>
              <a:rPr lang="ru-RU" sz="2000">
                <a:latin typeface="Comic Sans MS" pitchFamily="66" charset="0"/>
              </a:rPr>
              <a:t> Как тебе себя вести,</a:t>
            </a:r>
            <a:r>
              <a:rPr lang="ru-RU">
                <a:latin typeface="Century Schoolbook" pitchFamily="18" charset="0"/>
              </a:rPr>
              <a:t/>
            </a:r>
            <a:br>
              <a:rPr lang="ru-RU">
                <a:latin typeface="Century Schoolbook" pitchFamily="18" charset="0"/>
              </a:rPr>
            </a:br>
            <a:r>
              <a:rPr lang="ru-RU"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990600" y="4800600"/>
            <a:ext cx="5410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Чтоб ты мог дорогу эту </a:t>
            </a:r>
          </a:p>
          <a:p>
            <a:pPr algn="ctr"/>
            <a:r>
              <a:rPr lang="ru-RU" sz="2000">
                <a:latin typeface="Comic Sans MS" pitchFamily="66" charset="0"/>
              </a:rPr>
              <a:t>Безопасно перейти!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Есть 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ПОДЗЕМНЫЙ ПЕРЕХОД </a:t>
            </a:r>
            <a:r>
              <a:rPr lang="ru-RU" sz="2000">
                <a:latin typeface="Comic Sans MS" pitchFamily="66" charset="0"/>
              </a:rPr>
              <a:t>– </a:t>
            </a:r>
          </a:p>
          <a:p>
            <a:pPr algn="ctr"/>
            <a:r>
              <a:rPr lang="ru-RU" sz="2000">
                <a:latin typeface="Comic Sans MS" pitchFamily="66" charset="0"/>
              </a:rPr>
              <a:t>Он тебя переведёт.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Видишь - знак вон там висит? </a:t>
            </a:r>
          </a:p>
          <a:p>
            <a:pPr algn="ctr"/>
            <a:r>
              <a:rPr lang="ru-RU" sz="2000">
                <a:latin typeface="Comic Sans MS" pitchFamily="66" charset="0"/>
              </a:rPr>
              <a:t>Этот знак всем говорит: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"Чтоб в беду не угодить </a:t>
            </a:r>
          </a:p>
          <a:p>
            <a:pPr algn="ctr"/>
            <a:r>
              <a:rPr lang="ru-RU" sz="2000">
                <a:latin typeface="Comic Sans MS" pitchFamily="66" charset="0"/>
              </a:rPr>
              <a:t>Нужно здесь переходить!"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Под землёю, это ясно,</a:t>
            </a:r>
          </a:p>
          <a:p>
            <a:pPr algn="ctr"/>
            <a:r>
              <a:rPr lang="ru-RU" sz="2000">
                <a:latin typeface="Comic Sans MS" pitchFamily="66" charset="0"/>
              </a:rPr>
              <a:t> Идти людям безопасно.</a:t>
            </a:r>
          </a:p>
          <a:p>
            <a:pPr algn="ctr"/>
            <a:r>
              <a:rPr lang="ru-RU" sz="2000">
                <a:latin typeface="Comic Sans MS" pitchFamily="66" charset="0"/>
              </a:rPr>
              <a:t/>
            </a:r>
            <a:br>
              <a:rPr lang="ru-RU" sz="2000">
                <a:latin typeface="Comic Sans MS" pitchFamily="66" charset="0"/>
              </a:rPr>
            </a:br>
            <a:endParaRPr lang="ru-RU" sz="2000">
              <a:latin typeface="Comic Sans MS" pitchFamily="66" charset="0"/>
            </a:endParaRPr>
          </a:p>
        </p:txBody>
      </p:sp>
      <p:pic>
        <p:nvPicPr>
          <p:cNvPr id="28675" name="Picture 6" descr="http://nikolaev.promir.info/foto/2007_05_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762000"/>
            <a:ext cx="447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Подземный переход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219200"/>
            <a:ext cx="13890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600200"/>
            <a:ext cx="3810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609600" y="5410200"/>
            <a:ext cx="5486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Вот 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ОБЫЧНЫЙ ПЕРЕХОД</a:t>
            </a:r>
            <a:r>
              <a:rPr lang="ru-RU" sz="2000">
                <a:latin typeface="Comic Sans MS" pitchFamily="66" charset="0"/>
              </a:rPr>
              <a:t>.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 нему идёт народ.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Здесь специальная разметка, </a:t>
            </a:r>
          </a:p>
          <a:p>
            <a:pPr algn="ctr"/>
            <a:r>
              <a:rPr lang="ru-RU" sz="2000">
                <a:latin typeface="Comic Sans MS" pitchFamily="66" charset="0"/>
              </a:rPr>
              <a:t>"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ЗЕБРОЮ</a:t>
            </a:r>
            <a:r>
              <a:rPr lang="ru-RU" sz="2000">
                <a:latin typeface="Comic Sans MS" pitchFamily="66" charset="0"/>
              </a:rPr>
              <a:t>" зовётся метко!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Белые полоски тут</a:t>
            </a:r>
          </a:p>
          <a:p>
            <a:pPr algn="ctr"/>
            <a:r>
              <a:rPr lang="ru-RU" sz="2000">
                <a:latin typeface="Comic Sans MS" pitchFamily="66" charset="0"/>
              </a:rPr>
              <a:t> Через улицу ведут!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Знак "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Пешеходный переход</a:t>
            </a:r>
            <a:r>
              <a:rPr lang="ru-RU" sz="2000">
                <a:latin typeface="Comic Sans MS" pitchFamily="66" charset="0"/>
              </a:rPr>
              <a:t>",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Где на "зебре" пешеход,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Ты на улице найди </a:t>
            </a:r>
          </a:p>
          <a:p>
            <a:pPr algn="ctr"/>
            <a:r>
              <a:rPr lang="ru-RU" sz="2000">
                <a:latin typeface="Comic Sans MS" pitchFamily="66" charset="0"/>
              </a:rPr>
              <a:t>И под ним переходи!</a:t>
            </a:r>
            <a:r>
              <a:rPr lang="ru-RU">
                <a:latin typeface="Century Schoolbook" pitchFamily="18" charset="0"/>
              </a:rPr>
              <a:t/>
            </a:r>
            <a:br>
              <a:rPr lang="ru-RU">
                <a:latin typeface="Century Schoolbook" pitchFamily="18" charset="0"/>
              </a:rPr>
            </a:br>
            <a:r>
              <a:rPr lang="ru-RU">
                <a:latin typeface="Century Schoolbook" pitchFamily="18" charset="0"/>
              </a:rPr>
              <a:t> </a:t>
            </a: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1447800" y="6096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Но дорожку под землёю </a:t>
            </a:r>
          </a:p>
          <a:p>
            <a:pPr algn="ctr"/>
            <a:r>
              <a:rPr lang="ru-RU" sz="2000">
                <a:latin typeface="Comic Sans MS" pitchFamily="66" charset="0"/>
              </a:rPr>
              <a:t>Не везде можно построить!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371600" y="3657600"/>
            <a:ext cx="40005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Не дослушал Торопыжка, </a:t>
            </a:r>
          </a:p>
          <a:p>
            <a:pPr algn="ctr"/>
            <a:r>
              <a:rPr lang="ru-RU" sz="2000">
                <a:latin typeface="Comic Sans MS" pitchFamily="66" charset="0"/>
              </a:rPr>
              <a:t>сразу к зебре он спешит,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Чтобы перейти дорогу... – </a:t>
            </a:r>
          </a:p>
          <a:p>
            <a:pPr algn="ctr"/>
            <a:r>
              <a:rPr lang="ru-RU" sz="2000">
                <a:latin typeface="Comic Sans MS" pitchFamily="66" charset="0"/>
              </a:rPr>
              <a:t>Стой! - шофёр ему кричит.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Ты куда так побежал? </a:t>
            </a:r>
          </a:p>
          <a:p>
            <a:pPr algn="ctr"/>
            <a:r>
              <a:rPr lang="ru-RU" sz="2000">
                <a:latin typeface="Comic Sans MS" pitchFamily="66" charset="0"/>
              </a:rPr>
              <a:t>Я не всё тебе сказал: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К зебре подошёл - и жди,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Не спеши вперёд идти:</a:t>
            </a:r>
            <a:br>
              <a:rPr lang="ru-RU" sz="200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Ты налево погляди,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 Если нет машин - иди.</a:t>
            </a:r>
            <a:r>
              <a:rPr lang="ru-RU" sz="2000">
                <a:latin typeface="Comic Sans MS" pitchFamily="66" charset="0"/>
              </a:rPr>
              <a:t/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Полдороги перейди – </a:t>
            </a:r>
          </a:p>
          <a:p>
            <a:pPr algn="ctr"/>
            <a:r>
              <a:rPr lang="ru-RU" sz="2000">
                <a:latin typeface="Comic Sans MS" pitchFamily="66" charset="0"/>
              </a:rPr>
              <a:t>И немного подожди.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Вправо смотришь - нет машин</a:t>
            </a:r>
            <a:r>
              <a:rPr lang="ru-RU" sz="2000">
                <a:latin typeface="Comic Sans MS" pitchFamily="66" charset="0"/>
              </a:rPr>
              <a:t>,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Всё, шагай </a:t>
            </a:r>
            <a:r>
              <a:rPr lang="ru-RU" sz="2000">
                <a:latin typeface="Comic Sans MS" pitchFamily="66" charset="0"/>
              </a:rPr>
              <a:t>в свой магазин!</a:t>
            </a:r>
            <a:r>
              <a:rPr lang="ru-RU">
                <a:latin typeface="Comic Sans MS" pitchFamily="66" charset="0"/>
              </a:rPr>
              <a:t/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  </a:t>
            </a:r>
          </a:p>
        </p:txBody>
      </p:sp>
      <p:pic>
        <p:nvPicPr>
          <p:cNvPr id="30723" name="Picture 2" descr="http://www.newsprom.ru/photo/1226427601035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685800"/>
            <a:ext cx="28956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219200" y="5105400"/>
            <a:ext cx="4495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По дороге не несись,</a:t>
            </a:r>
          </a:p>
          <a:p>
            <a:pPr algn="ctr"/>
            <a:r>
              <a:rPr lang="ru-RU" sz="2000">
                <a:latin typeface="Comic Sans MS" pitchFamily="66" charset="0"/>
              </a:rPr>
              <a:t> Ты вначале оглядись,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Не спеша иди вперёд,</a:t>
            </a:r>
          </a:p>
          <a:p>
            <a:pPr algn="ctr"/>
            <a:r>
              <a:rPr lang="ru-RU" sz="2000">
                <a:latin typeface="Comic Sans MS" pitchFamily="66" charset="0"/>
              </a:rPr>
              <a:t> Как нормальный пешеход! </a:t>
            </a:r>
          </a:p>
          <a:p>
            <a:pPr algn="ctr"/>
            <a:r>
              <a:rPr lang="ru-RU" sz="2000">
                <a:latin typeface="Comic Sans MS" pitchFamily="66" charset="0"/>
              </a:rPr>
              <a:t>Если будешь ты бежать,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 беды недолго ждать: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Вдруг споткнёшься, упадёшь,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Под машину попадёшь!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А машина быстро мчится,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Вмиг ей не остановиться</a:t>
            </a:r>
          </a:p>
        </p:txBody>
      </p:sp>
      <p:pic>
        <p:nvPicPr>
          <p:cNvPr id="31747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914400"/>
            <a:ext cx="289401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0" y="1295400"/>
            <a:ext cx="6553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С добрым дядею шофёром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попрощался,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И скорее снова к зебре </a:t>
            </a:r>
          </a:p>
          <a:p>
            <a:pPr algn="ctr"/>
            <a:r>
              <a:rPr lang="ru-RU" sz="2000">
                <a:latin typeface="Comic Sans MS" pitchFamily="66" charset="0"/>
              </a:rPr>
              <a:t>Он вдоль улицы помчался.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Как шофёр его учил,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поступил: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Не бежит через дорогу,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Возле зебры он стоит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И налево и направо</a:t>
            </a:r>
          </a:p>
          <a:p>
            <a:pPr algn="ctr"/>
            <a:r>
              <a:rPr lang="ru-RU" sz="2000">
                <a:latin typeface="Comic Sans MS" pitchFamily="66" charset="0"/>
              </a:rPr>
              <a:t> Вдоль всей улицы глядит.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Слева нет машин - вперёд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наш идёт.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Полдороги позади,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Полдороги впереди.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Торопыжка вправо смотрит,</a:t>
            </a:r>
          </a:p>
          <a:p>
            <a:pPr algn="ctr"/>
            <a:r>
              <a:rPr lang="ru-RU" sz="2000">
                <a:latin typeface="Comic Sans MS" pitchFamily="66" charset="0"/>
              </a:rPr>
              <a:t> Продолжает переход.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Появляется машина </a:t>
            </a:r>
          </a:p>
          <a:p>
            <a:pPr algn="ctr"/>
            <a:r>
              <a:rPr lang="ru-RU" sz="2000">
                <a:latin typeface="Comic Sans MS" pitchFamily="66" charset="0"/>
              </a:rPr>
              <a:t>И не замедляет ход!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Что же делать Торопыжке?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Постоять? Назад идти?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Как с машиной разминуться </a:t>
            </a:r>
          </a:p>
          <a:p>
            <a:pPr algn="ctr"/>
            <a:r>
              <a:rPr lang="ru-RU" sz="2000">
                <a:latin typeface="Comic Sans MS" pitchFamily="66" charset="0"/>
              </a:rPr>
              <a:t>И дорогу перейти?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685800" y="5181600"/>
            <a:ext cx="5562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Вдруг он видит: на асфальте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ОСТРОВОЧЕК</a:t>
            </a:r>
            <a:r>
              <a:rPr lang="ru-RU" sz="2000">
                <a:latin typeface="Comic Sans MS" pitchFamily="66" charset="0"/>
              </a:rPr>
              <a:t> нарисован.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Для спасенья пешеходов</a:t>
            </a:r>
          </a:p>
          <a:p>
            <a:pPr algn="ctr"/>
            <a:r>
              <a:rPr lang="ru-RU" sz="2000">
                <a:latin typeface="Comic Sans MS" pitchFamily="66" charset="0"/>
              </a:rPr>
              <a:t> Островочек этот создан.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К островочку поскорее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подбежал,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Пока путь освободится,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Он спокойно подождал.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Вот, закончив переход,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К магазину он идёт.</a:t>
            </a:r>
            <a:r>
              <a:rPr lang="ru-RU">
                <a:latin typeface="Bookman Old Style" pitchFamily="18" charset="0"/>
              </a:rPr>
              <a:t/>
            </a:r>
            <a:br>
              <a:rPr lang="ru-RU">
                <a:latin typeface="Bookman Old Style" pitchFamily="18" charset="0"/>
              </a:rPr>
            </a:br>
            <a:endParaRPr lang="ru-RU">
              <a:latin typeface="Bookman Old Style" pitchFamily="18" charset="0"/>
            </a:endParaRPr>
          </a:p>
        </p:txBody>
      </p:sp>
      <p:pic>
        <p:nvPicPr>
          <p:cNvPr id="33795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990600"/>
            <a:ext cx="3733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57200"/>
            <a:ext cx="51276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914400" y="6400800"/>
            <a:ext cx="5105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Здесь цветов красивых много –</a:t>
            </a:r>
          </a:p>
          <a:p>
            <a:pPr algn="ctr"/>
            <a:r>
              <a:rPr lang="ru-RU" sz="2000">
                <a:latin typeface="Comic Sans MS" pitchFamily="66" charset="0"/>
              </a:rPr>
              <a:t> И мимоза-недотрога,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И фиалки, и тюльпаны,</a:t>
            </a:r>
          </a:p>
          <a:p>
            <a:pPr algn="ctr"/>
            <a:r>
              <a:rPr lang="ru-RU" sz="2000">
                <a:latin typeface="Comic Sans MS" pitchFamily="66" charset="0"/>
              </a:rPr>
              <a:t> И чего тут только нет!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Торопыжка выбрал Маше</a:t>
            </a:r>
          </a:p>
          <a:p>
            <a:pPr algn="ctr"/>
            <a:r>
              <a:rPr lang="ru-RU" sz="2000">
                <a:latin typeface="Comic Sans MS" pitchFamily="66" charset="0"/>
              </a:rPr>
              <a:t> Замечательный букет!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2286000"/>
            <a:ext cx="3944622" cy="1676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Торопыжка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переходит дорогу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533400"/>
            <a:ext cx="42672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762000" y="4953000"/>
            <a:ext cx="5257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Но ещё подарок Маше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не купил,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И про магазин "Игрушки" </a:t>
            </a:r>
          </a:p>
          <a:p>
            <a:pPr algn="ctr"/>
            <a:r>
              <a:rPr lang="ru-RU" sz="2000">
                <a:latin typeface="Comic Sans MS" pitchFamily="66" charset="0"/>
              </a:rPr>
              <a:t>Он у продавца спросил.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Улыбнулся продавец: </a:t>
            </a:r>
          </a:p>
          <a:p>
            <a:pPr algn="ctr">
              <a:buFontTx/>
              <a:buChar char="-"/>
            </a:pPr>
            <a:r>
              <a:rPr lang="ru-RU" sz="2000">
                <a:latin typeface="Comic Sans MS" pitchFamily="66" charset="0"/>
              </a:rPr>
              <a:t>Ах, какой ты молодец!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Чтобы в магазин "Игрушки«</a:t>
            </a:r>
          </a:p>
          <a:p>
            <a:pPr algn="ctr">
              <a:buFontTx/>
              <a:buChar char="-"/>
            </a:pPr>
            <a:r>
              <a:rPr lang="ru-RU" sz="2000">
                <a:latin typeface="Comic Sans MS" pitchFamily="66" charset="0"/>
              </a:rPr>
              <a:t> Поскорей тебе пройти,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Через шумный 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ПЕРЕКРЁСТОК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Тебе надо перейти!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97986" y="381000"/>
            <a:ext cx="3507414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1576215" y="3922713"/>
            <a:ext cx="3429000" cy="503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Тут вдруг Машенька звонит, Торопыжке говорит: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"У меня сегодня праздник, Мне исполнилось шесть лет.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Приглашаю тебя в гости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К нам на праздничный обед!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Мама торт мне испекла,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Я друзей всех позвала.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Торопыжка, приходи,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 Не забудь - начало в три!"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381000"/>
            <a:ext cx="5127625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219200" y="6096000"/>
            <a:ext cx="4419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Что такое "</a:t>
            </a: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ПЕРЕКРЁСТОК</a:t>
            </a:r>
            <a:r>
              <a:rPr lang="ru-RU" sz="2000">
                <a:latin typeface="Comic Sans MS" pitchFamily="66" charset="0"/>
              </a:rPr>
              <a:t>"? –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размышляет.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Он с букетиком для Маши </a:t>
            </a:r>
          </a:p>
          <a:p>
            <a:pPr algn="ctr"/>
            <a:r>
              <a:rPr lang="ru-RU" sz="2000">
                <a:latin typeface="Comic Sans MS" pitchFamily="66" charset="0"/>
              </a:rPr>
              <a:t>Вдоль по улице шагает.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Смотрит - улица с другою </a:t>
            </a:r>
          </a:p>
          <a:p>
            <a:pPr algn="ctr"/>
            <a:r>
              <a:rPr lang="ru-RU" sz="2000">
                <a:latin typeface="Comic Sans MS" pitchFamily="66" charset="0"/>
              </a:rPr>
              <a:t>Впереди пересекается.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А ПЕРЕСЕЧЕНЬЕ ЭТО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ПЕРЕКРЁСТКОМ НАЗЫВАЕТСЯ</a:t>
            </a:r>
            <a:r>
              <a:rPr lang="ru-RU" sz="2000">
                <a:latin typeface="Comic Sans MS" pitchFamily="66" charset="0"/>
              </a:rPr>
              <a:t>!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457200"/>
            <a:ext cx="51276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5867400"/>
            <a:ext cx="4953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Чтобы возле перекрёстка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Ты дорогу перешёл,</a:t>
            </a:r>
            <a:br>
              <a:rPr lang="ru-RU" sz="2000" dirty="0">
                <a:latin typeface="Comic Sans MS" pitchFamily="66" charset="0"/>
                <a:cs typeface="+mn-cs"/>
              </a:rPr>
            </a:br>
            <a:r>
              <a:rPr lang="ru-RU" sz="2000" dirty="0">
                <a:latin typeface="Comic Sans MS" pitchFamily="66" charset="0"/>
                <a:cs typeface="+mn-cs"/>
              </a:rPr>
              <a:t>Все цвета у светофора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Нужно помнить хорошо!</a:t>
            </a:r>
            <a:br>
              <a:rPr lang="ru-RU" sz="2000" dirty="0">
                <a:latin typeface="Comic Sans MS" pitchFamily="66" charset="0"/>
                <a:cs typeface="+mn-cs"/>
              </a:rPr>
            </a:br>
            <a:r>
              <a:rPr lang="ru-RU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ЗАГОРЕЛСЯ КРАСНЫЙ СВЕТ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ПЕШЕХОДАМ ХОДА НЕТ!</a:t>
            </a:r>
            <a:br>
              <a:rPr lang="ru-RU" sz="2000" dirty="0">
                <a:solidFill>
                  <a:srgbClr val="C00000"/>
                </a:solidFill>
                <a:latin typeface="Comic Sans MS" pitchFamily="66" charset="0"/>
                <a:cs typeface="+mn-cs"/>
              </a:rPr>
            </a:b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ЖЁЛТЫЙ - ЗНАЧИТ ПОДОЖДИ,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B050"/>
                </a:solidFill>
                <a:latin typeface="Comic Sans MS" pitchFamily="66" charset="0"/>
                <a:cs typeface="+mn-cs"/>
              </a:rPr>
              <a:t>А ЗЕЛЁНЫЙ СВЕТ - ИДИ!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1066800" y="4343400"/>
            <a:ext cx="47244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Торопыжка торопился,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Он про правила забыл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И на красный свет помчался,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Побежал что было сил.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Закричали пешеходы: - </a:t>
            </a:r>
          </a:p>
          <a:p>
            <a:pPr algn="ctr"/>
            <a:r>
              <a:rPr lang="ru-RU" sz="2000">
                <a:latin typeface="Comic Sans MS" pitchFamily="66" charset="0"/>
              </a:rPr>
              <a:t>Мальчуган, куда бежишь?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Ты же так легко и просто </a:t>
            </a:r>
          </a:p>
          <a:p>
            <a:pPr algn="ctr"/>
            <a:r>
              <a:rPr lang="ru-RU" sz="2000">
                <a:latin typeface="Comic Sans MS" pitchFamily="66" charset="0"/>
              </a:rPr>
              <a:t>Под машину угодишь!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Чтобы время перехода </a:t>
            </a:r>
          </a:p>
          <a:p>
            <a:pPr algn="ctr"/>
            <a:r>
              <a:rPr lang="ru-RU" sz="2000">
                <a:latin typeface="Comic Sans MS" pitchFamily="66" charset="0"/>
              </a:rPr>
              <a:t>Мог ты правильно узнать,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У большого светофора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Надо маленький искать.</a:t>
            </a:r>
            <a:br>
              <a:rPr lang="ru-RU" sz="200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 </a:t>
            </a:r>
          </a:p>
        </p:txBody>
      </p:sp>
      <p:pic>
        <p:nvPicPr>
          <p:cNvPr id="39939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762000"/>
            <a:ext cx="5565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895600" y="2362200"/>
            <a:ext cx="3505200" cy="1752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381000"/>
            <a:ext cx="51276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1371600" y="4953000"/>
            <a:ext cx="4191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Посмотри-ка, у него </a:t>
            </a:r>
          </a:p>
          <a:p>
            <a:pPr algn="ctr"/>
            <a:r>
              <a:rPr lang="ru-RU" sz="2000">
                <a:latin typeface="Comic Sans MS" pitchFamily="66" charset="0"/>
              </a:rPr>
              <a:t>Есть два глазика всего: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Если </a:t>
            </a:r>
            <a:r>
              <a:rPr lang="ru-RU" sz="2000">
                <a:solidFill>
                  <a:srgbClr val="FF0000"/>
                </a:solidFill>
                <a:latin typeface="Comic Sans MS" pitchFamily="66" charset="0"/>
              </a:rPr>
              <a:t>красный</a:t>
            </a:r>
            <a:r>
              <a:rPr lang="ru-RU" sz="2000">
                <a:latin typeface="Comic Sans MS" pitchFamily="66" charset="0"/>
              </a:rPr>
              <a:t> глаз горит, Человечек в нём стоит.</a:t>
            </a:r>
            <a:br>
              <a:rPr lang="ru-RU" sz="2000">
                <a:latin typeface="Comic Sans MS" pitchFamily="66" charset="0"/>
              </a:rPr>
            </a:br>
            <a:r>
              <a:rPr lang="ru-RU" sz="2000" b="1">
                <a:solidFill>
                  <a:srgbClr val="FF0000"/>
                </a:solidFill>
                <a:latin typeface="Comic Sans MS" pitchFamily="66" charset="0"/>
              </a:rPr>
              <a:t>ЗНАЧИТ, НАДО ПЕРЕЖДАТЬ, </a:t>
            </a:r>
          </a:p>
          <a:p>
            <a:pPr algn="ctr"/>
            <a:r>
              <a:rPr lang="ru-RU" sz="2000">
                <a:latin typeface="Comic Sans MS" pitchFamily="66" charset="0"/>
              </a:rPr>
              <a:t>У дороги постоять.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Светофор свой цвет меняет, </a:t>
            </a:r>
          </a:p>
          <a:p>
            <a:pPr algn="ctr"/>
            <a:r>
              <a:rPr lang="ru-RU" sz="2000">
                <a:latin typeface="Comic Sans MS" pitchFamily="66" charset="0"/>
              </a:rPr>
              <a:t>Глаз </a:t>
            </a:r>
            <a:r>
              <a:rPr lang="ru-RU" sz="2000">
                <a:solidFill>
                  <a:srgbClr val="00B050"/>
                </a:solidFill>
                <a:latin typeface="Comic Sans MS" pitchFamily="66" charset="0"/>
              </a:rPr>
              <a:t>зелёный</a:t>
            </a:r>
            <a:r>
              <a:rPr lang="ru-RU" sz="2000">
                <a:latin typeface="Comic Sans MS" pitchFamily="66" charset="0"/>
              </a:rPr>
              <a:t> зажигает.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Человечек в нём идёт – </a:t>
            </a:r>
          </a:p>
          <a:p>
            <a:pPr algn="ctr"/>
            <a:r>
              <a:rPr lang="ru-RU" sz="2000" b="1">
                <a:solidFill>
                  <a:srgbClr val="00B050"/>
                </a:solidFill>
                <a:latin typeface="Comic Sans MS" pitchFamily="66" charset="0"/>
              </a:rPr>
              <a:t>ВСЁ, СВОБОДЕН ПЕРЕХОД!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457200"/>
            <a:ext cx="5127625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1524000" y="7010400"/>
            <a:ext cx="373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Вот зелёный человечек </a:t>
            </a:r>
          </a:p>
          <a:p>
            <a:pPr algn="ctr"/>
            <a:r>
              <a:rPr lang="ru-RU" sz="2000">
                <a:latin typeface="Comic Sans MS" pitchFamily="66" charset="0"/>
              </a:rPr>
              <a:t>Загорелся впереди.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Торопыжка перекрёсток </a:t>
            </a:r>
          </a:p>
          <a:p>
            <a:pPr algn="ctr"/>
            <a:r>
              <a:rPr lang="ru-RU" sz="2000">
                <a:latin typeface="Comic Sans MS" pitchFamily="66" charset="0"/>
              </a:rPr>
              <a:t>Наконец-то смог пройти.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609600"/>
            <a:ext cx="41148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685800" y="5334000"/>
            <a:ext cx="5486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В детский магазин "Игрушки" </a:t>
            </a:r>
          </a:p>
          <a:p>
            <a:pPr algn="ctr"/>
            <a:r>
              <a:rPr lang="ru-RU" sz="2000">
                <a:latin typeface="Comic Sans MS" pitchFamily="66" charset="0"/>
              </a:rPr>
              <a:t>Торопыжка забегает.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Надо поспешить мальчишке,</a:t>
            </a:r>
          </a:p>
          <a:p>
            <a:pPr algn="ctr"/>
            <a:r>
              <a:rPr lang="ru-RU" sz="2000">
                <a:latin typeface="Comic Sans MS" pitchFamily="66" charset="0"/>
              </a:rPr>
              <a:t> А не то он опоздает!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И купил там Торопыжка </a:t>
            </a:r>
          </a:p>
          <a:p>
            <a:pPr algn="ctr"/>
            <a:r>
              <a:rPr lang="ru-RU" sz="2000">
                <a:latin typeface="Comic Sans MS" pitchFamily="66" charset="0"/>
              </a:rPr>
              <a:t>Машеньке в подарок мишку! </a:t>
            </a:r>
          </a:p>
          <a:p>
            <a:pPr algn="ctr"/>
            <a:r>
              <a:rPr lang="ru-RU" sz="2000">
                <a:latin typeface="Comic Sans MS" pitchFamily="66" charset="0"/>
              </a:rPr>
              <a:t>И с цветами, и с подарком </a:t>
            </a:r>
          </a:p>
          <a:p>
            <a:pPr algn="ctr"/>
            <a:r>
              <a:rPr lang="ru-RU" sz="2000">
                <a:latin typeface="Comic Sans MS" pitchFamily="66" charset="0"/>
              </a:rPr>
              <a:t>Он по улице идёт.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Правил много теперь знает </a:t>
            </a:r>
          </a:p>
          <a:p>
            <a:pPr algn="ctr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ОБРАЗЦОВЫЙ ПЕШЕХОД!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609600" y="457200"/>
            <a:ext cx="5486400" cy="81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 u="sng">
                <a:cs typeface="Times New Roman" pitchFamily="18" charset="0"/>
              </a:rPr>
              <a:t>Адреса скачанной книги. </a:t>
            </a:r>
            <a:endParaRPr lang="ru-RU" sz="1400"/>
          </a:p>
          <a:p>
            <a:pPr eaLnBrk="0" hangingPunct="0"/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go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mail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frame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html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?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imgurl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sch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74.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pdd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images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portfolio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portf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_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clip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_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image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036.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jpg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pageurl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bankreceptov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skazki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skazki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-0004.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shtml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=81522649&amp;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iid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=3&amp;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imgwidth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=600&amp;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imgheight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=530&amp;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imgsize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=60288&amp;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images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_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links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b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ru-RU" sz="1400"/>
          </a:p>
          <a:p>
            <a:pPr eaLnBrk="0" hangingPunct="0"/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go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mail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frame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html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?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imgurl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sch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74.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pdd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images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portfolio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portf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_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clip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_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image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036.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jpg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pageurl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bankreceptov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skazki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skazki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-0004.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shtml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=81522649&amp;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iid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=3&amp;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imgwidth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=600&amp;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imgheight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=530&amp;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imgsize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=60288&amp;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images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_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links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=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2"/>
              </a:rPr>
              <a:t>b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endParaRPr lang="ru-RU" sz="600"/>
          </a:p>
          <a:p>
            <a:pPr algn="ctr" eaLnBrk="0" hangingPunct="0"/>
            <a:r>
              <a:rPr lang="ru-RU" sz="1400" i="1" u="sng">
                <a:cs typeface="Times New Roman" pitchFamily="18" charset="0"/>
              </a:rPr>
              <a:t>Адреса (ссылки) на сопроводительные рисунки.</a:t>
            </a:r>
            <a:endParaRPr lang="ru-RU" sz="1400"/>
          </a:p>
          <a:p>
            <a:pPr eaLnBrk="0" hangingPunct="0"/>
            <a:r>
              <a:rPr lang="ru-RU" sz="1400" i="1">
                <a:cs typeface="Times New Roman" pitchFamily="18" charset="0"/>
              </a:rPr>
              <a:t>Грузовик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-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sunhome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wallpapers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3"/>
              </a:rPr>
              <a:t>/11676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</a:rPr>
              <a:t>  </a:t>
            </a:r>
            <a:endParaRPr lang="ru-RU" sz="1400"/>
          </a:p>
          <a:p>
            <a:pPr eaLnBrk="0" hangingPunct="0"/>
            <a:r>
              <a:rPr lang="ru-RU" sz="1400" i="1">
                <a:cs typeface="Times New Roman" pitchFamily="18" charset="0"/>
              </a:rPr>
              <a:t>Тротуар 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flamber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files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photos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/1149427506/1174678998_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f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4"/>
              </a:rPr>
              <a:t>jpg</a:t>
            </a:r>
            <a:endParaRPr lang="ru-RU" sz="1400"/>
          </a:p>
          <a:p>
            <a:pPr eaLnBrk="0" hangingPunct="0"/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sz="1400" i="1">
                <a:cs typeface="Times New Roman" pitchFamily="18" charset="0"/>
              </a:rPr>
              <a:t>Подземный переход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-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nikolaev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promir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info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foto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/2007_05_07.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5"/>
              </a:rPr>
              <a:t>jpg</a:t>
            </a:r>
            <a:endParaRPr lang="ru-RU" sz="1400"/>
          </a:p>
          <a:p>
            <a:pPr eaLnBrk="0" hangingPunct="0"/>
            <a:r>
              <a:rPr lang="ru-RU" sz="1400" i="1">
                <a:cs typeface="Times New Roman" pitchFamily="18" charset="0"/>
              </a:rPr>
              <a:t>Знак подзеного перехода -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go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mail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frame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html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?&amp;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imgurl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=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%3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A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%2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%2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Fcardriver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%2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Ffiles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%2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2230%2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Fpodz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-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perexod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jpg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pageurl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=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%3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A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%2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%2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dorogajizni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%2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%3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Faction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%3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Dshow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%26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id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%3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22407&amp;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id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=33023884&amp;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iid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=3&amp;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imgwidth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=500&amp;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imgheight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=244&amp;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imgsize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6"/>
              </a:rPr>
              <a:t>=22621</a:t>
            </a:r>
            <a:endParaRPr lang="ru-RU" sz="1400"/>
          </a:p>
          <a:p>
            <a:pPr eaLnBrk="0" hangingPunct="0"/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sz="1400" i="1">
                <a:cs typeface="Times New Roman" pitchFamily="18" charset="0"/>
              </a:rPr>
              <a:t>Дорога с белой полосой (разметка) -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gai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images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news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news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_10365.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7"/>
              </a:rPr>
              <a:t>jpg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ru-RU" sz="1400"/>
          </a:p>
          <a:p>
            <a:pPr eaLnBrk="0" hangingPunct="0"/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sz="1400" i="1">
                <a:cs typeface="Times New Roman" pitchFamily="18" charset="0"/>
              </a:rPr>
              <a:t>Пешеходный переход (фото) -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newsprom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photo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/122642760103538.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jpg</a:t>
            </a:r>
            <a:endParaRPr lang="ru-RU" sz="1400"/>
          </a:p>
          <a:p>
            <a:pPr eaLnBrk="0" hangingPunct="0"/>
            <a:r>
              <a:rPr lang="ru-RU" sz="1400" i="1">
                <a:cs typeface="Times New Roman" pitchFamily="18" charset="0"/>
              </a:rPr>
              <a:t>Двусторонне движние 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www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newsprom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photo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/122642760103538.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8"/>
              </a:rPr>
              <a:t>jpg</a:t>
            </a:r>
            <a:endParaRPr lang="ru-RU" sz="1400"/>
          </a:p>
          <a:p>
            <a:pPr eaLnBrk="0" hangingPunct="0"/>
            <a:r>
              <a:rPr lang="ru-RU" sz="1400" i="1">
                <a:cs typeface="Times New Roman" pitchFamily="18" charset="0"/>
              </a:rPr>
              <a:t>Автобус в поле -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img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ria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ua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photos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auto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photo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/22/2200/220073/220073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b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9"/>
              </a:rPr>
              <a:t>jpg</a:t>
            </a:r>
            <a:endParaRPr lang="ru-RU" sz="1400"/>
          </a:p>
          <a:p>
            <a:pPr eaLnBrk="0" hangingPunct="0"/>
            <a:r>
              <a:rPr lang="ru-RU" sz="1400" i="1">
                <a:cs typeface="Times New Roman" pitchFamily="18" charset="0"/>
              </a:rPr>
              <a:t>Троллейбус  -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img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0.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liveinternet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ru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images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attach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c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/0/42/164/42164948_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image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_4135.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0"/>
              </a:rPr>
              <a:t>jpg</a:t>
            </a:r>
            <a:endParaRPr lang="ru-RU" sz="1400"/>
          </a:p>
          <a:p>
            <a:pPr eaLnBrk="0" hangingPunct="0"/>
            <a:r>
              <a:rPr lang="ru-RU" sz="1400" i="1">
                <a:cs typeface="Times New Roman" pitchFamily="18" charset="0"/>
              </a:rPr>
              <a:t>Трамвай  -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http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://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traffic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dn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ua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uploads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images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/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tram</a:t>
            </a:r>
            <a:r>
              <a:rPr lang="ru-RU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2.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  <a:hlinkClick r:id="rId11"/>
              </a:rPr>
              <a:t>jpg</a:t>
            </a:r>
            <a:r>
              <a:rPr lang="en-US" sz="1400" i="1">
                <a:solidFill>
                  <a:srgbClr val="0000FF"/>
                </a:solidFill>
                <a:cs typeface="Times New Roman" pitchFamily="18" charset="0"/>
              </a:rPr>
              <a:t>  </a:t>
            </a:r>
            <a:endParaRPr lang="ru-RU" sz="1400"/>
          </a:p>
          <a:p>
            <a:pPr eaLnBrk="0" hangingPunct="0"/>
            <a:r>
              <a:rPr lang="ru-RU" sz="1400" i="1">
                <a:solidFill>
                  <a:srgbClr val="0000FF"/>
                </a:solidFill>
                <a:cs typeface="Times New Roman" pitchFamily="18" charset="0"/>
              </a:rPr>
              <a:t>  </a:t>
            </a:r>
            <a:endParaRPr lang="ru-RU" sz="1400"/>
          </a:p>
          <a:p>
            <a:pPr eaLnBrk="0" hangingPunct="0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257800"/>
            <a:ext cx="3581400" cy="182880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КОНЕЦ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914400"/>
            <a:ext cx="4191000" cy="217033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Ребята,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позаботьтесь о себе сами!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Будьте внимательны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на дорогах !</a:t>
            </a:r>
          </a:p>
        </p:txBody>
      </p:sp>
      <p:pic>
        <p:nvPicPr>
          <p:cNvPr id="6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3429000"/>
            <a:ext cx="990600" cy="139674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762000" y="5815013"/>
            <a:ext cx="54102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Нарядился Торопыжка,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 Надел новые штанишки.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И на день рожденья к Маше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Он отправился скорей,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Чтобы Машеньку поздравить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Comic Sans MS" pitchFamily="66" charset="0"/>
              </a:rPr>
              <a:t>Самым первым из друзей!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sz="1600" dirty="0">
                <a:latin typeface="Comic Sans MS" pitchFamily="66" charset="0"/>
              </a:rPr>
              <a:t> </a:t>
            </a:r>
          </a:p>
        </p:txBody>
      </p:sp>
      <p:pic>
        <p:nvPicPr>
          <p:cNvPr id="3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762000"/>
            <a:ext cx="4114800" cy="481965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2819400"/>
            <a:ext cx="4114800" cy="499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647700" y="740229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Вот на улицу вприпрыжку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 Выбегает Торопыжка.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По асфальту шуршат шины –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Едут разные машины</a:t>
            </a:r>
            <a:r>
              <a:rPr lang="ru-RU" dirty="0">
                <a:latin typeface="Comic Sans MS" pitchFamily="66" charset="0"/>
              </a:rPr>
              <a:t>. </a:t>
            </a:r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295400" y="6781800"/>
            <a:ext cx="45339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Есть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МАШИНЫ ЛЕГКОВЫЕ</a:t>
            </a:r>
            <a:r>
              <a:rPr lang="ru-RU" b="1" dirty="0">
                <a:latin typeface="Comic Sans MS" pitchFamily="66" charset="0"/>
              </a:rPr>
              <a:t>,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По размерам небольшие.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Очень быстро они мчатся,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Даже птице не угнаться!</a:t>
            </a:r>
            <a:br>
              <a:rPr lang="ru-RU" b="1" dirty="0">
                <a:latin typeface="Comic Sans MS" pitchFamily="66" charset="0"/>
              </a:rPr>
            </a:br>
            <a:endParaRPr lang="ru-RU" b="1" dirty="0">
              <a:latin typeface="Century Schoolbook" pitchFamily="18" charset="0"/>
            </a:endParaRPr>
          </a:p>
        </p:txBody>
      </p:sp>
      <p:pic>
        <p:nvPicPr>
          <p:cNvPr id="13315" name="Picture 6" descr="C:\Documents and Settings\Юра\Мои документы\машины\Lexsus\RX\ae7e771fd135be4c8f31bf41966decb6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00200"/>
            <a:ext cx="57531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371600" y="914400"/>
            <a:ext cx="4152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А вот это -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ГРУЗОВИК</a:t>
            </a:r>
            <a:r>
              <a:rPr lang="ru-RU" b="1" dirty="0">
                <a:latin typeface="Comic Sans MS" pitchFamily="66" charset="0"/>
              </a:rPr>
              <a:t>.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Он могуч, силён, как бык.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У него огромный кузов.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Кузов - для различных грузов!</a:t>
            </a:r>
            <a:endParaRPr lang="ru-RU" b="1" dirty="0">
              <a:latin typeface="Century Schoolbook" pitchFamily="18" charset="0"/>
            </a:endParaRPr>
          </a:p>
        </p:txBody>
      </p:sp>
      <p:pic>
        <p:nvPicPr>
          <p:cNvPr id="14339" name="Picture 2" descr="Грузовик обо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733800"/>
            <a:ext cx="48196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ро правила дорожного движения. Иллюстрация к сказ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914400"/>
            <a:ext cx="46577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371600" y="5486400"/>
            <a:ext cx="3657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Это что, велосипед?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Нет дверей, кабины нет!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Лихо мчится, тарахтит,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Вдоль по улице летит,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Быстрей всех машин несётся,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МОТОЦИКЛОМ </a:t>
            </a:r>
            <a:r>
              <a:rPr lang="ru-RU" b="1" dirty="0">
                <a:latin typeface="Comic Sans MS" pitchFamily="66" charset="0"/>
              </a:rPr>
              <a:t>он зовётся.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Сидит, как всадник на коне,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Водитель на его спине!</a:t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914400" y="5334000"/>
            <a:ext cx="4800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На колёсах едет дом. </a:t>
            </a:r>
          </a:p>
          <a:p>
            <a:pPr algn="ctr"/>
            <a:r>
              <a:rPr lang="ru-RU">
                <a:latin typeface="Comic Sans MS" pitchFamily="66" charset="0"/>
              </a:rPr>
              <a:t>Люди могут ездить в нём.</a:t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По бокам - большие окна, </a:t>
            </a:r>
          </a:p>
          <a:p>
            <a:pPr algn="ctr"/>
            <a:r>
              <a:rPr lang="ru-RU">
                <a:latin typeface="Comic Sans MS" pitchFamily="66" charset="0"/>
              </a:rPr>
              <a:t>Сверху - крыша, чтоб не мокнуть,</a:t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Дом </a:t>
            </a:r>
            <a:r>
              <a:rPr lang="ru-RU">
                <a:solidFill>
                  <a:srgbClr val="C00000"/>
                </a:solidFill>
                <a:latin typeface="Comic Sans MS" pitchFamily="66" charset="0"/>
              </a:rPr>
              <a:t>АВТОБУСОМ </a:t>
            </a:r>
            <a:r>
              <a:rPr lang="ru-RU">
                <a:latin typeface="Comic Sans MS" pitchFamily="66" charset="0"/>
              </a:rPr>
              <a:t>зовут,</a:t>
            </a:r>
          </a:p>
          <a:p>
            <a:pPr algn="ctr"/>
            <a:r>
              <a:rPr lang="ru-RU">
                <a:latin typeface="Comic Sans MS" pitchFamily="66" charset="0"/>
              </a:rPr>
              <a:t> </a:t>
            </a:r>
            <a:r>
              <a:rPr lang="ru-RU">
                <a:solidFill>
                  <a:srgbClr val="C00000"/>
                </a:solidFill>
                <a:latin typeface="Comic Sans MS" pitchFamily="66" charset="0"/>
              </a:rPr>
              <a:t>У НЕГО ЕСТЬ СВОЙ МАРШРУТ.</a:t>
            </a:r>
            <a:br>
              <a:rPr lang="ru-RU">
                <a:solidFill>
                  <a:srgbClr val="C00000"/>
                </a:solidFill>
                <a:latin typeface="Comic Sans MS" pitchFamily="66" charset="0"/>
              </a:rPr>
            </a:br>
            <a:endParaRPr lang="ru-RU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16387" name="Picture 2" descr="http://img.ria.ua/photos/auto/photo/22/2200/220073/220073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0668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468</TotalTime>
  <Words>728</Words>
  <Application>Microsoft Office PowerPoint</Application>
  <PresentationFormat>Экран (4:3)</PresentationFormat>
  <Paragraphs>212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Darkleopard</cp:lastModifiedBy>
  <cp:revision>40</cp:revision>
  <dcterms:modified xsi:type="dcterms:W3CDTF">2022-09-21T11:44:54Z</dcterms:modified>
</cp:coreProperties>
</file>