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97" r:id="rId3"/>
    <p:sldId id="275" r:id="rId4"/>
    <p:sldId id="299" r:id="rId5"/>
    <p:sldId id="300" r:id="rId6"/>
    <p:sldId id="276" r:id="rId7"/>
    <p:sldId id="305" r:id="rId8"/>
    <p:sldId id="301" r:id="rId9"/>
    <p:sldId id="302" r:id="rId10"/>
    <p:sldId id="304" r:id="rId11"/>
    <p:sldId id="30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99CC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9571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7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9573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9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0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1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2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3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4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5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6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7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8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9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0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1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2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3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4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5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6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7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9598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959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0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1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1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1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1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9614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961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1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9617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961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1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2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2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2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2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2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2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2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9627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28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29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30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31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32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33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34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963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963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963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963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963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AE721F-E82D-4056-B5C6-1B5EBE8B27A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EE68C-F816-4976-B080-B920B73FCD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720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30E58-F95F-46E6-B509-C5E190068B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84127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BC8BD236-7576-44B7-8863-3E4FECF128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17807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5613" y="1598613"/>
            <a:ext cx="4037012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5613" y="3922713"/>
            <a:ext cx="82264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7975CE6E-F063-4426-8AD1-414AFC4D82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57843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5613" y="1598613"/>
            <a:ext cx="4037012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5613" y="3922713"/>
            <a:ext cx="4037012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A7FC4A92-8909-4495-8CB2-6B6A3D9825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61593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0EC0FC7B-D14A-4664-91C0-2C8FD17B21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25313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60F4E320-733C-41B2-9535-946D0ED204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297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8AA56-478C-4DF7-B602-28FF890C2C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4946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38395-CA38-4107-B940-E05CA4FD73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4232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C1312-34B4-4ACA-BA5F-5AF597F248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0519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DE059-DF09-4B70-A3D5-C966002AB5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1064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9DDE4-8EDA-455D-8BB5-0405FD3655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161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CE0E1-EBF2-4657-89EC-E900191629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9356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7481A-A78A-49D2-A788-FB80D58CC0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7130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03F64-8890-4471-8691-F61283F996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6868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854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854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854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7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7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7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7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857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857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7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7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7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7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8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859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859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9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859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859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9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9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9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9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9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60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60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60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860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0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0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0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0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0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0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1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86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861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0861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0861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F95948-ECCB-4308-8C78-A568F9174BB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861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052513"/>
            <a:ext cx="8226425" cy="2605087"/>
          </a:xfrm>
        </p:spPr>
        <p:txBody>
          <a:bodyPr/>
          <a:lstStyle/>
          <a:p>
            <a:r>
              <a:rPr lang="ru-RU" altLang="ru-RU" sz="4100" i="1" dirty="0">
                <a:latin typeface="Bodoni MT Poster Compressed" pitchFamily="18" charset="0"/>
              </a:rPr>
              <a:t>Сотрудничество педагогов и </a:t>
            </a:r>
            <a:r>
              <a:rPr lang="ru-RU" altLang="ru-RU" sz="4100" i="1" dirty="0" smtClean="0">
                <a:latin typeface="Bodoni MT Poster Compressed" pitchFamily="18" charset="0"/>
              </a:rPr>
              <a:t>воспитанников,  </a:t>
            </a:r>
            <a:r>
              <a:rPr lang="ru-RU" altLang="ru-RU" sz="4100" i="1" dirty="0">
                <a:latin typeface="Bodoni MT Poster Compressed" pitchFamily="18" charset="0"/>
              </a:rPr>
              <a:t>как основа складывающихся взаимоотношений</a:t>
            </a:r>
            <a:r>
              <a:rPr lang="ru-RU" altLang="ru-RU" sz="4100" i="1" dirty="0" smtClean="0">
                <a:latin typeface="Bodoni MT Poster Compressed" pitchFamily="18" charset="0"/>
              </a:rPr>
              <a:t>. </a:t>
            </a:r>
            <a:br>
              <a:rPr lang="ru-RU" altLang="ru-RU" sz="4100" i="1" dirty="0" smtClean="0">
                <a:latin typeface="Bodoni MT Poster Compressed" pitchFamily="18" charset="0"/>
              </a:rPr>
            </a:br>
            <a:r>
              <a:rPr lang="ru-RU" altLang="ru-RU" sz="2000" i="1" dirty="0" smtClean="0">
                <a:latin typeface="Bodoni MT Poster Compressed" pitchFamily="18" charset="0"/>
              </a:rPr>
              <a:t>(из опыта работы классного руководителя)</a:t>
            </a:r>
            <a:endParaRPr lang="ru-RU" altLang="ru-RU" sz="2000" i="1" dirty="0">
              <a:latin typeface="Bodoni MT Poster Compressed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279650"/>
          </a:xfrm>
        </p:spPr>
        <p:txBody>
          <a:bodyPr/>
          <a:lstStyle/>
          <a:p>
            <a:r>
              <a:rPr lang="ru-RU" altLang="ru-RU" sz="2400" dirty="0"/>
              <a:t> </a:t>
            </a:r>
            <a:r>
              <a:rPr lang="ru-RU" altLang="ru-RU" sz="2400" dirty="0" smtClean="0"/>
              <a:t>Учитель начальных классов </a:t>
            </a:r>
          </a:p>
          <a:p>
            <a:r>
              <a:rPr lang="ru-RU" altLang="ru-RU" sz="2400" dirty="0" smtClean="0"/>
              <a:t>КГКСКОУ СКОШ 8вида № 3</a:t>
            </a:r>
          </a:p>
          <a:p>
            <a:r>
              <a:rPr lang="ru-RU" altLang="ru-RU" sz="2400" dirty="0" smtClean="0"/>
              <a:t>Андрусенко В.В.</a:t>
            </a:r>
            <a:endParaRPr lang="ru-RU" alt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«Помоги зимующим птицам»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148" y="1598613"/>
            <a:ext cx="7995354" cy="4497387"/>
          </a:xfrm>
        </p:spPr>
      </p:pic>
    </p:spTree>
    <p:extLst>
      <p:ext uri="{BB962C8B-B14F-4D97-AF65-F5344CB8AC3E}">
        <p14:creationId xmlns:p14="http://schemas.microsoft.com/office/powerpoint/2010/main" xmlns="" val="347966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492357"/>
            <a:ext cx="8028384" cy="4515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76672"/>
            <a:ext cx="8125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Новогоднее поздравление ветерана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44977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076827" cy="2435870"/>
          </a:xfrm>
        </p:spPr>
        <p:txBody>
          <a:bodyPr/>
          <a:lstStyle/>
          <a:p>
            <a:r>
              <a:rPr lang="ru-RU" altLang="ru-RU" sz="2400" dirty="0">
                <a:effectLst/>
              </a:rPr>
              <a:t>Сотрудничество</a:t>
            </a:r>
            <a:br>
              <a:rPr lang="ru-RU" altLang="ru-RU" sz="2400" dirty="0">
                <a:effectLst/>
              </a:rPr>
            </a:br>
            <a:r>
              <a:rPr lang="ru-RU" altLang="ru-RU" sz="2400" dirty="0" smtClean="0">
                <a:effectLst/>
              </a:rPr>
              <a:t>- тип </a:t>
            </a:r>
            <a:r>
              <a:rPr lang="ru-RU" altLang="ru-RU" sz="2400" dirty="0">
                <a:effectLst/>
              </a:rPr>
              <a:t>взаимоотношений людей между собой в процессе деятельности, характеризующийся согласованностью, слаженностью мнений и действий. Именно такими должны быть отношения между учащимися и учителями в учебно-воспитательном </a:t>
            </a:r>
            <a:r>
              <a:rPr lang="ru-RU" altLang="ru-RU" sz="2400" dirty="0" smtClean="0">
                <a:effectLst/>
              </a:rPr>
              <a:t>процессе.  </a:t>
            </a:r>
            <a:r>
              <a:rPr lang="ru-RU" altLang="ru-RU" sz="2400" dirty="0">
                <a:effectLst/>
              </a:rPr>
              <a:t>(энциклопедический словарь педагога) 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000" dirty="0"/>
              <a:t>   </a:t>
            </a:r>
          </a:p>
          <a:p>
            <a:pPr>
              <a:buFont typeface="Wingdings" pitchFamily="2" charset="2"/>
              <a:buNone/>
            </a:pPr>
            <a:endParaRPr lang="ru-RU" altLang="ru-RU" sz="2000" dirty="0"/>
          </a:p>
          <a:p>
            <a:pPr>
              <a:buFont typeface="Wingdings" pitchFamily="2" charset="2"/>
              <a:buNone/>
            </a:pPr>
            <a:endParaRPr lang="ru-RU" alt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50958"/>
            <a:ext cx="4752528" cy="356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Основными признаками сотрудничества выделяют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r>
              <a:rPr lang="ru-RU" sz="2400" dirty="0"/>
              <a:t>- целенаправленность (стремление к общей цели);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мотивационность</a:t>
            </a:r>
            <a:r>
              <a:rPr lang="ru-RU" sz="2400" dirty="0"/>
              <a:t> (активное отношение к совместной деятельности);</a:t>
            </a:r>
          </a:p>
          <a:p>
            <a:r>
              <a:rPr lang="ru-RU" sz="2400" dirty="0"/>
              <a:t>- целостность (взаимосвязанность участников деятельности);</a:t>
            </a:r>
          </a:p>
          <a:p>
            <a:r>
              <a:rPr lang="ru-RU" sz="2400" dirty="0"/>
              <a:t>- структурированность (четкое распределение функций, обязанностей, ответственности);</a:t>
            </a:r>
          </a:p>
          <a:p>
            <a:r>
              <a:rPr lang="ru-RU" sz="2400" dirty="0"/>
              <a:t>- согласованность (согласие действий участников деятельности, низкий уровень конфликтности);</a:t>
            </a:r>
          </a:p>
          <a:p>
            <a:r>
              <a:rPr lang="ru-RU" sz="2400" dirty="0"/>
              <a:t>- организованность ( планомерность деятельности);</a:t>
            </a:r>
          </a:p>
          <a:p>
            <a:r>
              <a:rPr lang="ru-RU" sz="2400" dirty="0"/>
              <a:t>- результативность (способность достигать резу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5134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Технология сотрудничества относится к так называемому гуманистическому подходу в психологии и в образовании, главной отличительной чертой которого является:</a:t>
            </a:r>
          </a:p>
          <a:p>
            <a:r>
              <a:rPr lang="ru-RU" sz="2400" dirty="0"/>
              <a:t>• </a:t>
            </a:r>
            <a:r>
              <a:rPr lang="ru-RU" sz="2400" dirty="0" smtClean="0"/>
              <a:t>особое </a:t>
            </a:r>
            <a:r>
              <a:rPr lang="ru-RU" sz="2400" dirty="0"/>
              <a:t>внимание к индивидуальности человека, его личности,</a:t>
            </a:r>
          </a:p>
          <a:p>
            <a:r>
              <a:rPr lang="ru-RU" sz="2400" dirty="0"/>
              <a:t>• </a:t>
            </a:r>
            <a:r>
              <a:rPr lang="ru-RU" sz="2400" dirty="0" smtClean="0"/>
              <a:t> </a:t>
            </a:r>
            <a:r>
              <a:rPr lang="ru-RU" sz="2400" dirty="0"/>
              <a:t>четкая ориентация на сознательное развитие самостоятельного критического мышления, а не на усвоении готовых знаний и их воспроизведение,</a:t>
            </a:r>
          </a:p>
          <a:p>
            <a:r>
              <a:rPr lang="ru-RU" sz="2400" dirty="0"/>
              <a:t>• </a:t>
            </a:r>
            <a:r>
              <a:rPr lang="ru-RU" sz="2400" dirty="0" smtClean="0"/>
              <a:t>обеспечение </a:t>
            </a:r>
            <a:r>
              <a:rPr lang="ru-RU" sz="2400" dirty="0"/>
              <a:t>доброжелательности к преподавателю и друг другу,</a:t>
            </a:r>
          </a:p>
          <a:p>
            <a:r>
              <a:rPr lang="ru-RU" sz="2400" dirty="0"/>
              <a:t>•  </a:t>
            </a:r>
            <a:r>
              <a:rPr lang="ru-RU" sz="2400" dirty="0" smtClean="0"/>
              <a:t>развитие </a:t>
            </a:r>
            <a:r>
              <a:rPr lang="ru-RU" sz="2400" dirty="0"/>
              <a:t>навыков культурного общения, </a:t>
            </a:r>
          </a:p>
          <a:p>
            <a:r>
              <a:rPr lang="ru-RU" sz="2400" dirty="0"/>
              <a:t>• </a:t>
            </a:r>
            <a:r>
              <a:rPr lang="ru-RU" sz="2400" dirty="0" smtClean="0"/>
              <a:t>создание </a:t>
            </a:r>
            <a:r>
              <a:rPr lang="ru-RU" sz="2400" dirty="0"/>
              <a:t>атмосферы сотрудничества и равенства.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181470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Основные </a:t>
            </a:r>
            <a:r>
              <a:rPr lang="ru-RU" sz="2800" dirty="0"/>
              <a:t>идеи педагогики сотрудничества</a:t>
            </a:r>
            <a:r>
              <a:rPr lang="ru-RU" sz="2800" dirty="0" smtClean="0"/>
              <a:t>: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1.  </a:t>
            </a:r>
            <a:r>
              <a:rPr lang="ru-RU" sz="2800" dirty="0" smtClean="0"/>
              <a:t>обучение </a:t>
            </a:r>
            <a:r>
              <a:rPr lang="ru-RU" sz="2800" dirty="0"/>
              <a:t>ребёнка в зоне ближайшего развития</a:t>
            </a:r>
          </a:p>
          <a:p>
            <a:r>
              <a:rPr lang="ru-RU" sz="2800" dirty="0"/>
              <a:t>2. </a:t>
            </a:r>
            <a:r>
              <a:rPr lang="ru-RU" sz="2800" dirty="0" smtClean="0"/>
              <a:t>учение </a:t>
            </a:r>
            <a:r>
              <a:rPr lang="ru-RU" sz="2800" dirty="0"/>
              <a:t>без принуждения</a:t>
            </a:r>
          </a:p>
          <a:p>
            <a:r>
              <a:rPr lang="ru-RU" sz="2800" dirty="0" smtClean="0"/>
              <a:t>6.  идея </a:t>
            </a:r>
            <a:r>
              <a:rPr lang="ru-RU" sz="2800" dirty="0"/>
              <a:t>свободы выбора</a:t>
            </a:r>
          </a:p>
          <a:p>
            <a:r>
              <a:rPr lang="ru-RU" sz="2800" dirty="0"/>
              <a:t>7.  </a:t>
            </a:r>
            <a:r>
              <a:rPr lang="ru-RU" sz="2800" dirty="0" smtClean="0"/>
              <a:t>идея </a:t>
            </a:r>
            <a:r>
              <a:rPr lang="ru-RU" sz="2800" dirty="0"/>
              <a:t>диалогического размышления</a:t>
            </a:r>
          </a:p>
          <a:p>
            <a:r>
              <a:rPr lang="ru-RU" sz="2800" dirty="0"/>
              <a:t>8.  </a:t>
            </a:r>
            <a:r>
              <a:rPr lang="ru-RU" sz="2800" dirty="0" smtClean="0"/>
              <a:t>идея </a:t>
            </a:r>
            <a:r>
              <a:rPr lang="ru-RU" sz="2800" dirty="0"/>
              <a:t>интеллектуального фона класса</a:t>
            </a:r>
          </a:p>
          <a:p>
            <a:r>
              <a:rPr lang="ru-RU" sz="2800" dirty="0"/>
              <a:t>9.  </a:t>
            </a:r>
            <a:r>
              <a:rPr lang="ru-RU" sz="2800" dirty="0" smtClean="0"/>
              <a:t>идея </a:t>
            </a:r>
            <a:r>
              <a:rPr lang="ru-RU" sz="2800" dirty="0"/>
              <a:t>совместной деятельности учителей и учеников</a:t>
            </a:r>
          </a:p>
          <a:p>
            <a:r>
              <a:rPr lang="ru-RU" sz="2800" dirty="0"/>
              <a:t>10.  </a:t>
            </a:r>
            <a:r>
              <a:rPr lang="ru-RU" sz="2800" dirty="0" smtClean="0"/>
              <a:t>идея </a:t>
            </a:r>
            <a:r>
              <a:rPr lang="ru-RU" sz="2800" dirty="0"/>
              <a:t>добровольности в досуговой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8523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49275"/>
            <a:ext cx="8226425" cy="5546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 dirty="0">
              <a:effectLst/>
            </a:endParaRPr>
          </a:p>
          <a:p>
            <a:pPr>
              <a:lnSpc>
                <a:spcPct val="90000"/>
              </a:lnSpc>
            </a:pPr>
            <a:endParaRPr lang="ru-RU" altLang="ru-RU" sz="2000" dirty="0">
              <a:effectLst/>
            </a:endParaRPr>
          </a:p>
          <a:p>
            <a:pPr>
              <a:lnSpc>
                <a:spcPct val="90000"/>
              </a:lnSpc>
            </a:pPr>
            <a:endParaRPr lang="ru-RU" altLang="ru-RU" sz="1800" dirty="0"/>
          </a:p>
          <a:p>
            <a:pPr>
              <a:lnSpc>
                <a:spcPct val="90000"/>
              </a:lnSpc>
            </a:pPr>
            <a:endParaRPr lang="ru-RU" altLang="ru-RU" sz="1800" dirty="0"/>
          </a:p>
          <a:p>
            <a:pPr>
              <a:lnSpc>
                <a:spcPct val="90000"/>
              </a:lnSpc>
            </a:pPr>
            <a:endParaRPr lang="ru-RU" alt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44824"/>
            <a:ext cx="2432869" cy="34610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1988840"/>
            <a:ext cx="6840760" cy="45605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112474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Краевой конкурс «Приамурские узоры».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Занятие кружка «Фантазия»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741782"/>
            <a:ext cx="3573143" cy="476419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628800"/>
            <a:ext cx="3669872" cy="489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238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92851" cy="635670"/>
          </a:xfrm>
        </p:spPr>
        <p:txBody>
          <a:bodyPr/>
          <a:lstStyle/>
          <a:p>
            <a:r>
              <a:rPr lang="ru-RU" dirty="0" smtClean="0"/>
              <a:t>Открытка к Дню матери.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052736"/>
            <a:ext cx="4918206" cy="276649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645024"/>
            <a:ext cx="5040560" cy="283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840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Ёлочная игрушка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844824"/>
            <a:ext cx="2025225" cy="36004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628800"/>
            <a:ext cx="3240360" cy="5229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068960"/>
            <a:ext cx="1957287" cy="347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8255621"/>
      </p:ext>
    </p:extLst>
  </p:cSld>
  <p:clrMapOvr>
    <a:masterClrMapping/>
  </p:clrMapOvr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1102</TotalTime>
  <Words>236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Сетка с тенью</vt:lpstr>
      <vt:lpstr>Сотрудничество педагогов и воспитанников,  как основа складывающихся взаимоотношений.  (из опыта работы классного руководителя)</vt:lpstr>
      <vt:lpstr>Сотрудничество - тип взаимоотношений людей между собой в процессе деятельности, характеризующийся согласованностью, слаженностью мнений и действий. Именно такими должны быть отношения между учащимися и учителями в учебно-воспитательном процессе.  (энциклопедический словарь педагога) </vt:lpstr>
      <vt:lpstr>Слайд 3</vt:lpstr>
      <vt:lpstr>Слайд 4</vt:lpstr>
      <vt:lpstr>Слайд 5</vt:lpstr>
      <vt:lpstr>Слайд 6</vt:lpstr>
      <vt:lpstr>Занятие кружка «Фантазия»</vt:lpstr>
      <vt:lpstr>Открытка к Дню матери.</vt:lpstr>
      <vt:lpstr>Ёлочная игрушка</vt:lpstr>
      <vt:lpstr>Акция «Помоги зимующим птицам»</vt:lpstr>
      <vt:lpstr>Слайд 11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учителей-логопедов и воспитателей коррекционных групп</dc:title>
  <dc:creator>User</dc:creator>
  <cp:lastModifiedBy>Windows XP Mode</cp:lastModifiedBy>
  <cp:revision>25</cp:revision>
  <dcterms:created xsi:type="dcterms:W3CDTF">2011-10-25T19:07:36Z</dcterms:created>
  <dcterms:modified xsi:type="dcterms:W3CDTF">2015-02-16T20:06:46Z</dcterms:modified>
</cp:coreProperties>
</file>