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73" r:id="rId9"/>
    <p:sldId id="278" r:id="rId10"/>
    <p:sldId id="279" r:id="rId11"/>
    <p:sldId id="280" r:id="rId12"/>
    <p:sldId id="281" r:id="rId13"/>
    <p:sldId id="264" r:id="rId14"/>
    <p:sldId id="277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FB5109-CD8C-46BD-9C6D-C90292DC589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5EFAA5-EDF1-49AB-9081-5E7402071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 работы по профориентации учащихся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Подготовили:</a:t>
            </a:r>
          </a:p>
          <a:p>
            <a:pPr algn="r"/>
            <a:r>
              <a:rPr lang="ru-RU" dirty="0" smtClean="0"/>
              <a:t>Д. Г. Шустова</a:t>
            </a:r>
          </a:p>
          <a:p>
            <a:pPr algn="r"/>
            <a:r>
              <a:rPr lang="ru-RU" dirty="0" smtClean="0"/>
              <a:t>Е. А. </a:t>
            </a:r>
            <a:r>
              <a:rPr lang="ru-RU" dirty="0" err="1" smtClean="0"/>
              <a:t>Изотина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03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img7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Елена\Desktop\img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img9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Осваиваем профессию:</a:t>
            </a:r>
            <a:br>
              <a:rPr lang="ru-RU" dirty="0" smtClean="0"/>
            </a:br>
            <a:r>
              <a:rPr lang="ru-RU" dirty="0" smtClean="0"/>
              <a:t>«штукатур-маляр»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4128" y="2924944"/>
            <a:ext cx="3100505" cy="22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348880"/>
            <a:ext cx="2232248" cy="12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ФОТКИ\Дашина всячина\даша коррекционка\2015-2016 10кл\P_20151215_11182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292399" y="4301780"/>
            <a:ext cx="2582539" cy="17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КИ\Дашина всячина\даша коррекционка\2015-2016 10кл\P_20151001_1055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V="1">
            <a:off x="3275856" y="2574652"/>
            <a:ext cx="1998914" cy="19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КИ\Дашина всячина\даша коррекционка\2015-2016 10кл\P_20151124_09322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873" y="4766182"/>
            <a:ext cx="2851543" cy="16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6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/>
              <a:t>Осваиваем профессию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«младший обслуживающий персонал»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54" y="4670122"/>
            <a:ext cx="2472275" cy="185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829" y="4670122"/>
            <a:ext cx="2472275" cy="185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554" y="2511914"/>
            <a:ext cx="2614936" cy="196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395" y="2348880"/>
            <a:ext cx="1593177" cy="21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17821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05063"/>
            <a:ext cx="140415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8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Осваиваем профессию «швея»:</a:t>
            </a:r>
            <a:br>
              <a:rPr lang="ru-RU" dirty="0" smtClean="0"/>
            </a:br>
            <a:r>
              <a:rPr lang="ru-RU" dirty="0" smtClean="0"/>
              <a:t>работа на швейной фабрике</a:t>
            </a:r>
            <a:endParaRPr lang="ru-RU" dirty="0"/>
          </a:p>
        </p:txBody>
      </p:sp>
      <p:pic>
        <p:nvPicPr>
          <p:cNvPr id="1026" name="Picture 2" descr="C:\Users\КГКСКОУСКОШ8вида3\Desktop\SAM_20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564904"/>
            <a:ext cx="4031431" cy="3600399"/>
          </a:xfrm>
          <a:prstGeom prst="rect">
            <a:avLst/>
          </a:prstGeom>
          <a:noFill/>
        </p:spPr>
      </p:pic>
      <p:pic>
        <p:nvPicPr>
          <p:cNvPr id="1027" name="Picture 3" descr="C:\Users\КГКСКОУСКОШ8вида3\Desktop\IMG_309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4" y="2564904"/>
            <a:ext cx="424745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 учащихся в ателье</a:t>
            </a:r>
            <a:endParaRPr lang="ru-RU" dirty="0"/>
          </a:p>
        </p:txBody>
      </p:sp>
      <p:pic>
        <p:nvPicPr>
          <p:cNvPr id="2050" name="Picture 2" descr="C:\Users\КГКСКОУСКОШ8вида3\Desktop\SAM_47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492897"/>
            <a:ext cx="4247455" cy="3816424"/>
          </a:xfrm>
          <a:prstGeom prst="rect">
            <a:avLst/>
          </a:prstGeom>
          <a:noFill/>
        </p:spPr>
      </p:pic>
      <p:pic>
        <p:nvPicPr>
          <p:cNvPr id="2051" name="Picture 3" descr="C:\Users\КГКСКОУСКОШ8вида3\Desktop\SAM_474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4" y="2492896"/>
            <a:ext cx="4247455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Экскурсии на предприятия города и мастерские школы</a:t>
            </a:r>
            <a:endParaRPr lang="ru-RU" dirty="0"/>
          </a:p>
        </p:txBody>
      </p:sp>
      <p:pic>
        <p:nvPicPr>
          <p:cNvPr id="3074" name="Picture 2" descr="C:\Users\КГКСКОУСКОШ8вида3\Desktop\SAM_37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708920"/>
            <a:ext cx="4103439" cy="3528391"/>
          </a:xfrm>
          <a:prstGeom prst="rect">
            <a:avLst/>
          </a:prstGeom>
          <a:noFill/>
        </p:spPr>
      </p:pic>
      <p:pic>
        <p:nvPicPr>
          <p:cNvPr id="3075" name="Picture 3" descr="C:\Users\КГКСКОУСКОШ8вида3\Desktop\SAM_237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4" y="2708921"/>
            <a:ext cx="417544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Экскурсии в магазин «Ткани», «Комсомолка»</a:t>
            </a:r>
            <a:endParaRPr lang="ru-RU" dirty="0"/>
          </a:p>
        </p:txBody>
      </p:sp>
      <p:pic>
        <p:nvPicPr>
          <p:cNvPr id="4098" name="Picture 2" descr="C:\Users\КГКСКОУСКОШ8вида3\Desktop\SAM_46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348880"/>
            <a:ext cx="4247455" cy="3816423"/>
          </a:xfrm>
          <a:prstGeom prst="rect">
            <a:avLst/>
          </a:prstGeom>
          <a:noFill/>
        </p:spPr>
      </p:pic>
      <p:pic>
        <p:nvPicPr>
          <p:cNvPr id="4099" name="Picture 3" descr="C:\Users\КГКСКОУСКОШ8вида3\Desktop\IMG_313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2420888"/>
            <a:ext cx="374441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профориентация</a:t>
            </a:r>
            <a:r>
              <a:rPr lang="ru-RU" sz="3200" dirty="0"/>
              <a:t> - целенаправленная деятельность по формированию у учащихся внутренней потребности и готовности к сознательному выбору профессии.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Профориентация-это…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41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Посещение кружка «Рукодельница»</a:t>
            </a:r>
            <a:endParaRPr lang="ru-RU" dirty="0"/>
          </a:p>
        </p:txBody>
      </p:sp>
      <p:pic>
        <p:nvPicPr>
          <p:cNvPr id="5122" name="Picture 2" descr="C:\Users\КГКСКОУСКОШ8вида3\Desktop\SAM_47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348880"/>
            <a:ext cx="3966716" cy="3744416"/>
          </a:xfrm>
          <a:prstGeom prst="rect">
            <a:avLst/>
          </a:prstGeom>
          <a:noFill/>
        </p:spPr>
      </p:pic>
      <p:pic>
        <p:nvPicPr>
          <p:cNvPr id="5123" name="Picture 3" descr="C:\Users\КГКСКОУСКОШ8вида3\Desktop\SAM_47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348880"/>
            <a:ext cx="3966716" cy="374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ГКСКОУСКОШ8вида3\Desktop\SAM_46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420888"/>
            <a:ext cx="4182740" cy="3672408"/>
          </a:xfrm>
          <a:prstGeom prst="rect">
            <a:avLst/>
          </a:prstGeom>
          <a:noFill/>
        </p:spPr>
      </p:pic>
      <p:pic>
        <p:nvPicPr>
          <p:cNvPr id="6147" name="Picture 3" descr="C:\Users\КГКСКОУСКОШ8вида3\Desktop\SAM_489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4" y="2420888"/>
            <a:ext cx="4175447" cy="367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ГКСКОУСКОШ8вида3\Desktop\SAM_46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36912"/>
            <a:ext cx="3966716" cy="3456384"/>
          </a:xfrm>
          <a:prstGeom prst="rect">
            <a:avLst/>
          </a:prstGeom>
          <a:noFill/>
        </p:spPr>
      </p:pic>
      <p:pic>
        <p:nvPicPr>
          <p:cNvPr id="7171" name="Picture 3" descr="C:\Users\КГКСКОУСКОШ8вида3\Desktop\SAM_477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5" y="2636913"/>
            <a:ext cx="382270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ярмарке профессий (школьной и городской)</a:t>
            </a:r>
            <a:endParaRPr lang="ru-RU" dirty="0"/>
          </a:p>
        </p:txBody>
      </p:sp>
      <p:pic>
        <p:nvPicPr>
          <p:cNvPr id="8194" name="Picture 2" descr="E:\школа\ярмарка 14-15 год\IMG_04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36912"/>
            <a:ext cx="4031431" cy="3456383"/>
          </a:xfrm>
          <a:prstGeom prst="rect">
            <a:avLst/>
          </a:prstGeom>
          <a:noFill/>
        </p:spPr>
      </p:pic>
      <p:pic>
        <p:nvPicPr>
          <p:cNvPr id="8195" name="Picture 3" descr="E:\школа\городская ярмарка 14-15 год\DSC0029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4" y="2636912"/>
            <a:ext cx="3959423" cy="34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Ориентация на профессиональный труд и выбор своего профессионального будущего выступает как неотъемлемая часть всего учебно-воспитательного процесса при обязательном дополнении его информационной и консультативной работой, практической деятельностью для развития склонностей и способностей к труду.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7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Знания, умения и навыки, сформированные у учащихся в процессе освоения профессии на базе школы во время учебной и </a:t>
            </a:r>
            <a:r>
              <a:rPr lang="ru-RU" dirty="0" err="1"/>
              <a:t>внеучебной</a:t>
            </a:r>
            <a:r>
              <a:rPr lang="ru-RU" dirty="0"/>
              <a:t> деятельности, позволяют  выпускникам активнее социализироваться в обществе.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6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 </a:t>
            </a:r>
            <a:r>
              <a:rPr lang="ru-RU" dirty="0"/>
              <a:t>сформировать положительное отношение к труду;</a:t>
            </a:r>
          </a:p>
          <a:p>
            <a:r>
              <a:rPr lang="ru-RU" dirty="0"/>
              <a:t>-научить разбираться в содержании профессиональной деятельности;</a:t>
            </a:r>
          </a:p>
          <a:p>
            <a:r>
              <a:rPr lang="ru-RU" dirty="0"/>
              <a:t>-научить соотносить требования, предъявляемые профессией, с индивидуальными качествами;</a:t>
            </a:r>
          </a:p>
          <a:p>
            <a:r>
              <a:rPr lang="ru-RU" dirty="0"/>
              <a:t>-научить анализировать свои возможности и способности, (сформировать потребность в осознании и оценке качеств и возможностей своей личности).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Главные задачи деятельности по профориентации </a:t>
            </a:r>
            <a:r>
              <a:rPr lang="ru-RU" sz="3600" dirty="0" smtClean="0"/>
              <a:t>учащихся: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73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8020413" cy="3450696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sz="3600" dirty="0"/>
              <a:t>Профессиональная информация;</a:t>
            </a:r>
          </a:p>
          <a:p>
            <a:r>
              <a:rPr lang="ru-RU" sz="3600" dirty="0"/>
              <a:t>- Профессиональное воспитание;</a:t>
            </a:r>
          </a:p>
          <a:p>
            <a:r>
              <a:rPr lang="ru-RU" sz="3600" dirty="0"/>
              <a:t>- Профессионально-трудовое обучение.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Основными направлениями </a:t>
            </a:r>
            <a:r>
              <a:rPr lang="ru-RU" sz="3100" dirty="0" err="1"/>
              <a:t>профориентационной</a:t>
            </a:r>
            <a:r>
              <a:rPr lang="ru-RU" sz="3100" dirty="0"/>
              <a:t> работы в школе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40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lang="ru-RU" dirty="0"/>
              <a:t>Подготовка  к профессиональной деятельности, организованная в системе профориентации, профессиональном самоопределении, профессионально-трудовом обучении, социальной адаптации через учебную и </a:t>
            </a:r>
            <a:r>
              <a:rPr lang="ru-RU" dirty="0" err="1"/>
              <a:t>внеучебную</a:t>
            </a:r>
            <a:r>
              <a:rPr lang="ru-RU" dirty="0"/>
              <a:t> деятельность, способствует наиболее успешному формированию готовности школьников к профессиональной деятельности.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0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Экскурсии на предприятия города;</a:t>
            </a:r>
          </a:p>
          <a:p>
            <a:r>
              <a:rPr lang="ru-RU" sz="3200" dirty="0" smtClean="0"/>
              <a:t>Классные часы;</a:t>
            </a:r>
          </a:p>
          <a:p>
            <a:r>
              <a:rPr lang="ru-RU" sz="3200" dirty="0" smtClean="0"/>
              <a:t>Школьные, городские, краевые конкурсы;</a:t>
            </a:r>
          </a:p>
          <a:p>
            <a:r>
              <a:rPr lang="ru-RU" sz="3200" dirty="0" smtClean="0"/>
              <a:t>Участие  в предметных неделях;</a:t>
            </a:r>
          </a:p>
          <a:p>
            <a:r>
              <a:rPr lang="ru-RU" sz="3200" dirty="0" smtClean="0"/>
              <a:t>Ярмарка профессий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1. Системность и </a:t>
            </a:r>
            <a:r>
              <a:rPr lang="ru-RU" sz="3200" dirty="0" err="1" smtClean="0"/>
              <a:t>приемственность</a:t>
            </a:r>
            <a:r>
              <a:rPr lang="ru-RU" sz="3200" dirty="0" smtClean="0"/>
              <a:t> – работа ведется с первого по выпускной класс.</a:t>
            </a:r>
          </a:p>
          <a:p>
            <a:r>
              <a:rPr lang="ru-RU" sz="3200" dirty="0" smtClean="0"/>
              <a:t>2. Дифференцированный и индивидуальный подход к учащимся в зависимости от возраста и уровня </a:t>
            </a:r>
            <a:r>
              <a:rPr lang="ru-RU" sz="3200" dirty="0" err="1" smtClean="0"/>
              <a:t>сформированности</a:t>
            </a:r>
            <a:r>
              <a:rPr lang="ru-RU" sz="3200" dirty="0" smtClean="0"/>
              <a:t> компетенций.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57ec4d831edb8195ca104e89e20dffdb458c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316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Система работы по профориентации учащихся</vt:lpstr>
      <vt:lpstr>Профориентация-это…</vt:lpstr>
      <vt:lpstr>Слайд 3</vt:lpstr>
      <vt:lpstr>Слайд 4</vt:lpstr>
      <vt:lpstr>Главные задачи деятельности по профориентации учащихся: </vt:lpstr>
      <vt:lpstr>Основными направлениями профориентационной работы в школе являются: </vt:lpstr>
      <vt:lpstr>Слайд 7</vt:lpstr>
      <vt:lpstr>Формы работы:</vt:lpstr>
      <vt:lpstr>Основные принципы профориентационной работы </vt:lpstr>
      <vt:lpstr>Слайд 10</vt:lpstr>
      <vt:lpstr>Слайд 11</vt:lpstr>
      <vt:lpstr>Слайд 12</vt:lpstr>
      <vt:lpstr>Осваиваем профессию: «штукатур-маляр»</vt:lpstr>
      <vt:lpstr>Слайд 14</vt:lpstr>
      <vt:lpstr>Осваиваем профессию: «младший обслуживающий персонал»</vt:lpstr>
      <vt:lpstr>Осваиваем профессию «швея»: работа на швейной фабрике</vt:lpstr>
      <vt:lpstr>Работа  учащихся в ателье</vt:lpstr>
      <vt:lpstr>Экскурсии на предприятия города и мастерские школы</vt:lpstr>
      <vt:lpstr>Экскурсии в магазин «Ткани», «Комсомолка»</vt:lpstr>
      <vt:lpstr>Посещение кружка «Рукодельница»</vt:lpstr>
      <vt:lpstr>Слайд 21</vt:lpstr>
      <vt:lpstr>Слайд 22</vt:lpstr>
      <vt:lpstr>Участие в ярмарке профессий (школьной и городской)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профориентации старшеклассников</dc:title>
  <dc:creator>Роман Шустов</dc:creator>
  <cp:lastModifiedBy>123</cp:lastModifiedBy>
  <cp:revision>15</cp:revision>
  <dcterms:created xsi:type="dcterms:W3CDTF">2016-03-17T12:43:10Z</dcterms:created>
  <dcterms:modified xsi:type="dcterms:W3CDTF">2016-05-02T05:58:58Z</dcterms:modified>
</cp:coreProperties>
</file>