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  <p:sldId id="258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AF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7" autoAdjust="0"/>
    <p:restoredTop sz="92505" autoAdjust="0"/>
  </p:normalViewPr>
  <p:slideViewPr>
    <p:cSldViewPr>
      <p:cViewPr varScale="1">
        <p:scale>
          <a:sx n="104" d="100"/>
          <a:sy n="104" d="100"/>
        </p:scale>
        <p:origin x="171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5B2C-25D1-44CD-8F68-9FB6EBDEF58E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4A21-D5D3-456B-8DB2-59232F5D8E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alon-podarkov.ru/d/28275/d/329595_6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rv2.lori-images.net/rybak-poimal-rybu-0002782850-preview.jp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 «Родственные слова»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класс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5445224"/>
            <a:ext cx="2643206" cy="780062"/>
          </a:xfrm>
        </p:spPr>
        <p:txBody>
          <a:bodyPr>
            <a:normAutofit fontScale="55000" lnSpcReduction="20000"/>
          </a:bodyPr>
          <a:lstStyle/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читель начальных классов</a:t>
            </a:r>
          </a:p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Юхтанова Е.А</a:t>
            </a:r>
          </a:p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год.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57166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Министерство образования и науки Хабаровского края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Краевое государственное казенное специальное (коррекционное) образовательное учреждение,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специальная (коррекционная) общеобразовательная школа 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VIII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вида №3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г. Комсомольск-на Амуре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4" descr="http://img11.proshkolu.ru/content/media/pic/std/5000000/4421000/4420417-2752b34bbc7b7098.jpg"/>
          <p:cNvPicPr>
            <a:picLocks noChangeAspect="1" noChangeArrowheads="1"/>
          </p:cNvPicPr>
          <p:nvPr/>
        </p:nvPicPr>
        <p:blipFill>
          <a:blip r:embed="rId2" cstate="print"/>
          <a:srcRect l="3125" t="2212" r="51562" b="12451"/>
          <a:stretch>
            <a:fillRect/>
          </a:stretch>
        </p:blipFill>
        <p:spPr bwMode="auto">
          <a:xfrm>
            <a:off x="3113221" y="2420888"/>
            <a:ext cx="2958977" cy="380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15370" cy="250033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sz="3600" b="1" dirty="0" smtClean="0"/>
              <a:t>                                   родник</a:t>
            </a:r>
          </a:p>
          <a:p>
            <a:pPr>
              <a:buNone/>
            </a:pPr>
            <a:r>
              <a:rPr lang="ru-RU" sz="3600" dirty="0" smtClean="0"/>
              <a:t>                                   </a:t>
            </a:r>
            <a:r>
              <a:rPr lang="ru-RU" sz="3600" b="1" dirty="0" smtClean="0"/>
              <a:t>родились</a:t>
            </a:r>
          </a:p>
          <a:p>
            <a:pPr>
              <a:buNone/>
            </a:pPr>
            <a:r>
              <a:rPr lang="ru-RU" sz="3600" b="1" dirty="0" smtClean="0"/>
              <a:t>                                   родина</a:t>
            </a:r>
          </a:p>
          <a:p>
            <a:pPr>
              <a:buNone/>
            </a:pPr>
            <a:r>
              <a:rPr lang="ru-RU" sz="3600" dirty="0" smtClean="0"/>
              <a:t>                                   </a:t>
            </a:r>
            <a:r>
              <a:rPr lang="ru-RU" sz="3600" b="1" dirty="0" smtClean="0"/>
              <a:t>народ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928934"/>
            <a:ext cx="8215370" cy="25545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/>
              <a:t>Родственные слова</a:t>
            </a:r>
          </a:p>
          <a:p>
            <a:pPr algn="ctr"/>
            <a:endParaRPr lang="ru-RU" sz="4000" b="1" dirty="0" smtClean="0"/>
          </a:p>
          <a:p>
            <a:pPr algn="ctr"/>
            <a:endParaRPr lang="ru-RU" sz="4000" b="1" dirty="0"/>
          </a:p>
        </p:txBody>
      </p:sp>
      <p:sp>
        <p:nvSpPr>
          <p:cNvPr id="6" name="Дуга 5"/>
          <p:cNvSpPr/>
          <p:nvPr/>
        </p:nvSpPr>
        <p:spPr>
          <a:xfrm rot="1342735">
            <a:off x="3703434" y="1680608"/>
            <a:ext cx="1128714" cy="914400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1338766">
            <a:off x="3669170" y="601258"/>
            <a:ext cx="1128714" cy="1111496"/>
          </a:xfrm>
          <a:prstGeom prst="arc">
            <a:avLst>
              <a:gd name="adj1" fmla="val 11675414"/>
              <a:gd name="adj2" fmla="val 17003197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1515540">
            <a:off x="4128255" y="2178842"/>
            <a:ext cx="1022626" cy="827942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473481">
            <a:off x="3644669" y="1184181"/>
            <a:ext cx="1088421" cy="930990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329642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/>
              <a:t>Одна у </a:t>
            </a:r>
            <a:r>
              <a:rPr lang="ru-RU" sz="3600" dirty="0" smtClean="0"/>
              <a:t>ч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_</a:t>
            </a:r>
            <a:r>
              <a:rPr lang="ru-RU" sz="3600" dirty="0" err="1" smtClean="0"/>
              <a:t>лов</a:t>
            </a:r>
            <a:r>
              <a:rPr lang="en-US" sz="3600" dirty="0" smtClean="0"/>
              <a:t>é</a:t>
            </a:r>
            <a:r>
              <a:rPr lang="ru-RU" sz="3600" dirty="0" smtClean="0"/>
              <a:t>ка  </a:t>
            </a:r>
            <a:r>
              <a:rPr lang="ru-RU" sz="3600" dirty="0"/>
              <a:t>мать, одна и  </a:t>
            </a:r>
            <a:r>
              <a:rPr lang="ru-RU" sz="3600" dirty="0" smtClean="0"/>
              <a:t>р</a:t>
            </a:r>
            <a:r>
              <a:rPr lang="en-US" sz="3600" dirty="0" smtClean="0"/>
              <a:t>ó</a:t>
            </a:r>
            <a:r>
              <a:rPr lang="ru-RU" sz="3600" dirty="0" smtClean="0"/>
              <a:t>д </a:t>
            </a:r>
            <a:r>
              <a:rPr lang="ru-RU" sz="3600" dirty="0" smtClean="0">
                <a:solidFill>
                  <a:srgbClr val="FF0000"/>
                </a:solidFill>
              </a:rPr>
              <a:t>  </a:t>
            </a:r>
            <a:r>
              <a:rPr lang="ru-RU" sz="3600" dirty="0" smtClean="0"/>
              <a:t>на</a:t>
            </a:r>
            <a:r>
              <a:rPr lang="ru-RU" sz="3600" dirty="0"/>
              <a:t>. </a:t>
            </a:r>
            <a:endParaRPr lang="ru-RU" sz="3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</a:t>
            </a:r>
            <a:r>
              <a:rPr lang="ru-RU" sz="3600" dirty="0" smtClean="0"/>
              <a:t>Р . . .</a:t>
            </a:r>
            <a:r>
              <a:rPr lang="ru-RU" sz="3600" dirty="0" err="1" smtClean="0"/>
              <a:t>ия</a:t>
            </a:r>
            <a:r>
              <a:rPr lang="ru-RU" sz="3600" dirty="0" smtClean="0"/>
              <a:t> очень б . </a:t>
            </a:r>
            <a:r>
              <a:rPr lang="ru-RU" sz="3600" dirty="0" err="1" smtClean="0"/>
              <a:t>льшая</a:t>
            </a:r>
            <a:r>
              <a:rPr lang="ru-RU" sz="3600" dirty="0" smtClean="0"/>
              <a:t> </a:t>
            </a:r>
            <a:r>
              <a:rPr lang="ru-RU" sz="3600" dirty="0" err="1" smtClean="0"/>
              <a:t>стр</a:t>
            </a:r>
            <a:r>
              <a:rPr lang="ru-RU" sz="3600" dirty="0" smtClean="0"/>
              <a:t> .на.  </a:t>
            </a:r>
          </a:p>
          <a:p>
            <a:pPr>
              <a:buNone/>
            </a:pPr>
            <a:r>
              <a:rPr lang="ru-RU" dirty="0" smtClean="0"/>
              <a:t>    </a:t>
            </a:r>
          </a:p>
        </p:txBody>
      </p:sp>
      <p:pic>
        <p:nvPicPr>
          <p:cNvPr id="4" name="Рисунок 3" descr="329595_6.jpg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32" y="1714489"/>
            <a:ext cx="4786346" cy="28575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3108" y="840132"/>
            <a:ext cx="35719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7358082" y="857232"/>
            <a:ext cx="490542" cy="411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71670" y="4572008"/>
            <a:ext cx="1071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err="1" smtClean="0">
                <a:solidFill>
                  <a:srgbClr val="FF0000"/>
                </a:solidFill>
              </a:rPr>
              <a:t>о</a:t>
            </a:r>
            <a:r>
              <a:rPr lang="ru-RU" sz="3600" b="1" dirty="0" err="1" smtClean="0">
                <a:solidFill>
                  <a:srgbClr val="0070C0"/>
                </a:solidFill>
              </a:rPr>
              <a:t>сс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4572008"/>
            <a:ext cx="428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4572008"/>
            <a:ext cx="6275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cs typeface="Arial" pitchFamily="34" charset="0"/>
              </a:rPr>
              <a:t>Признаки</a:t>
            </a:r>
            <a:endParaRPr lang="ru-RU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3143248"/>
            <a:ext cx="4000528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слова сходны и близки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по смыслу</a:t>
            </a:r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endParaRPr lang="ru-RU" sz="36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2"/>
            <a:endCxn id="5" idx="0"/>
          </p:cNvCxnSpPr>
          <p:nvPr/>
        </p:nvCxnSpPr>
        <p:spPr>
          <a:xfrm rot="5400000">
            <a:off x="2621717" y="1221569"/>
            <a:ext cx="1714520" cy="2128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 rot="16200000" flipH="1">
            <a:off x="4734300" y="1237823"/>
            <a:ext cx="1725612" cy="21074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Содержимое 4"/>
          <p:cNvSpPr txBox="1">
            <a:spLocks noGrp="1"/>
          </p:cNvSpPr>
          <p:nvPr>
            <p:ph idx="1"/>
          </p:nvPr>
        </p:nvSpPr>
        <p:spPr>
          <a:xfrm>
            <a:off x="357158" y="3143248"/>
            <a:ext cx="4114800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имеют общую часть – корень</a:t>
            </a:r>
          </a:p>
          <a:p>
            <a:pPr algn="ctr">
              <a:buNone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1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301507"/>
              </p:ext>
            </p:extLst>
          </p:nvPr>
        </p:nvGraphicFramePr>
        <p:xfrm>
          <a:off x="214282" y="214290"/>
          <a:ext cx="8715435" cy="6357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119"/>
                <a:gridCol w="2868921"/>
                <a:gridCol w="3000395"/>
              </a:tblGrid>
              <a:tr h="1902385">
                <a:tc>
                  <a:txBody>
                    <a:bodyPr/>
                    <a:lstStyle/>
                    <a:p>
                      <a:pPr algn="ctr"/>
                      <a:endParaRPr lang="ru-RU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-лес-</a:t>
                      </a:r>
                      <a:endParaRPr lang="ru-RU" sz="3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-лист-</a:t>
                      </a:r>
                      <a:endParaRPr lang="ru-RU" sz="3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3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-корм-</a:t>
                      </a:r>
                      <a:endParaRPr lang="ru-RU" sz="3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555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лесок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лесной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лесник</a:t>
                      </a:r>
                    </a:p>
                    <a:p>
                      <a:pPr algn="ctr"/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листок</a:t>
                      </a:r>
                    </a:p>
                    <a:p>
                      <a:pPr algn="ctr"/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листопад</a:t>
                      </a:r>
                    </a:p>
                    <a:p>
                      <a:pPr algn="ctr"/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листья</a:t>
                      </a:r>
                    </a:p>
                    <a:p>
                      <a:pPr algn="ctr"/>
                      <a:endParaRPr lang="ru-RU" sz="3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кормушка</a:t>
                      </a:r>
                    </a:p>
                    <a:p>
                      <a:pPr algn="ctr"/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кормилец</a:t>
                      </a:r>
                    </a:p>
                    <a:p>
                      <a:pPr algn="ctr"/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кормить</a:t>
                      </a:r>
                    </a:p>
                    <a:p>
                      <a:pPr algn="ctr"/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600" dirty="0"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Дуга 13"/>
          <p:cNvSpPr/>
          <p:nvPr/>
        </p:nvSpPr>
        <p:spPr>
          <a:xfrm rot="1342735">
            <a:off x="1203104" y="823352"/>
            <a:ext cx="1128714" cy="914400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205574">
            <a:off x="6809857" y="765281"/>
            <a:ext cx="1143008" cy="856043"/>
          </a:xfrm>
          <a:prstGeom prst="arc">
            <a:avLst>
              <a:gd name="adj1" fmla="val 11675414"/>
              <a:gd name="adj2" fmla="val 20426155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342735">
            <a:off x="3961017" y="834435"/>
            <a:ext cx="1212918" cy="1045724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342735">
            <a:off x="3749390" y="2776860"/>
            <a:ext cx="1278978" cy="1018525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342735">
            <a:off x="981356" y="3386052"/>
            <a:ext cx="878753" cy="797031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342735">
            <a:off x="3831739" y="4975151"/>
            <a:ext cx="1185719" cy="979664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342735">
            <a:off x="3532388" y="3834833"/>
            <a:ext cx="1212918" cy="1045722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342735">
            <a:off x="1018229" y="4470882"/>
            <a:ext cx="878753" cy="797031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Дуга 23"/>
          <p:cNvSpPr/>
          <p:nvPr/>
        </p:nvSpPr>
        <p:spPr>
          <a:xfrm rot="1342735">
            <a:off x="1134666" y="2295748"/>
            <a:ext cx="846261" cy="874289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14282" y="2179796"/>
            <a:ext cx="2827570" cy="46782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2214554"/>
            <a:ext cx="11763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4357694"/>
            <a:ext cx="11763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3214686"/>
            <a:ext cx="1176337" cy="244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6000760" y="2179796"/>
            <a:ext cx="2857520" cy="46782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071802" y="2149019"/>
            <a:ext cx="3000396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rybak-poimal-rybu-0002782850-preview.jpg">
            <a:hlinkClick r:id="rId2"/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 r="943" b="15492"/>
          <a:stretch>
            <a:fillRect/>
          </a:stretch>
        </p:blipFill>
        <p:spPr>
          <a:xfrm>
            <a:off x="214282" y="1071546"/>
            <a:ext cx="5889668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6357950" y="1500174"/>
            <a:ext cx="150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рыбка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7950" y="2285992"/>
            <a:ext cx="2173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рыбалка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7950" y="3071810"/>
            <a:ext cx="228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ыбак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12" y="3929066"/>
            <a:ext cx="2352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рыбачить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Дуга 16"/>
          <p:cNvSpPr/>
          <p:nvPr/>
        </p:nvSpPr>
        <p:spPr>
          <a:xfrm rot="1342735">
            <a:off x="6346640" y="1466294"/>
            <a:ext cx="1128714" cy="914400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342735">
            <a:off x="6346640" y="2252113"/>
            <a:ext cx="1128714" cy="914400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342735">
            <a:off x="6346641" y="3037931"/>
            <a:ext cx="1128714" cy="914400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342735">
            <a:off x="6275202" y="3895185"/>
            <a:ext cx="1128714" cy="914400"/>
          </a:xfrm>
          <a:prstGeom prst="arc">
            <a:avLst>
              <a:gd name="adj1" fmla="val 11675414"/>
              <a:gd name="adj2" fmla="val 1736954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алее 3"/>
          <p:cNvSpPr/>
          <p:nvPr/>
        </p:nvSpPr>
        <p:spPr>
          <a:xfrm>
            <a:off x="8604448" y="6093296"/>
            <a:ext cx="504056" cy="50405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8" name="ShockwaveFlash1" r:id="rId2" imgW="8497800" imgH="6553080"/>
        </mc:Choice>
        <mc:Fallback>
          <p:control name="ShockwaveFlash1" r:id="rId2" imgW="8497800" imgH="6553080">
            <p:pic>
              <p:nvPicPr>
                <p:cNvPr id="3" name="ShockwaveFlash1">
                  <a:hlinkClick r:id="" action="ppaction://hlinkshowjump?jump=nextslide" highlightClick="1"/>
                </p:cNvPr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5496" y="44624"/>
                  <a:ext cx="8496944" cy="6552728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71744"/>
            <a:ext cx="8501122" cy="1214446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40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2</a:t>
            </a:r>
            <a:r>
              <a:rPr lang="ru-RU" sz="40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Больной, больница, большой, боль. </a:t>
            </a:r>
            <a:r>
              <a:rPr lang="ru-RU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0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50017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1.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Белый, </a:t>
            </a:r>
            <a:r>
              <a:rPr lang="ru-RU" sz="3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белка, белок,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белила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4429133"/>
            <a:ext cx="68580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3.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Море, моряк, морковь, морской.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714612" y="1857364"/>
            <a:ext cx="121444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86380" y="3357562"/>
            <a:ext cx="185738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86182" y="4714884"/>
            <a:ext cx="164307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21258390">
            <a:off x="4040042" y="1472264"/>
            <a:ext cx="919445" cy="842962"/>
          </a:xfrm>
          <a:prstGeom prst="arc">
            <a:avLst>
              <a:gd name="adj1" fmla="val 13102852"/>
              <a:gd name="adj2" fmla="val 19969938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20968085">
            <a:off x="7141625" y="2934425"/>
            <a:ext cx="919445" cy="842962"/>
          </a:xfrm>
          <a:prstGeom prst="arc">
            <a:avLst>
              <a:gd name="adj1" fmla="val 13102852"/>
              <a:gd name="adj2" fmla="val 21056175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20968085">
            <a:off x="3141098" y="2934425"/>
            <a:ext cx="919445" cy="842962"/>
          </a:xfrm>
          <a:prstGeom prst="arc">
            <a:avLst>
              <a:gd name="adj1" fmla="val 13102852"/>
              <a:gd name="adj2" fmla="val 21056175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20968085">
            <a:off x="1283709" y="2934425"/>
            <a:ext cx="919445" cy="842962"/>
          </a:xfrm>
          <a:prstGeom prst="arc">
            <a:avLst>
              <a:gd name="adj1" fmla="val 13102852"/>
              <a:gd name="adj2" fmla="val 21056175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9962293">
            <a:off x="1285069" y="4378706"/>
            <a:ext cx="919445" cy="842962"/>
          </a:xfrm>
          <a:prstGeom prst="arc">
            <a:avLst>
              <a:gd name="adj1" fmla="val 14126670"/>
              <a:gd name="adj2" fmla="val 21572391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9962293">
            <a:off x="2428077" y="4378706"/>
            <a:ext cx="919445" cy="842962"/>
          </a:xfrm>
          <a:prstGeom prst="arc">
            <a:avLst>
              <a:gd name="adj1" fmla="val 14126670"/>
              <a:gd name="adj2" fmla="val 21572391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9962293">
            <a:off x="5378808" y="1444461"/>
            <a:ext cx="919445" cy="937926"/>
          </a:xfrm>
          <a:prstGeom prst="arc">
            <a:avLst>
              <a:gd name="adj1" fmla="val 14126670"/>
              <a:gd name="adj2" fmla="val 21572391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21258390">
            <a:off x="1254526" y="1400798"/>
            <a:ext cx="919445" cy="854388"/>
          </a:xfrm>
          <a:prstGeom prst="arc">
            <a:avLst>
              <a:gd name="adj1" fmla="val 13102852"/>
              <a:gd name="adj2" fmla="val 19969938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19962293">
            <a:off x="5642786" y="4450143"/>
            <a:ext cx="919445" cy="842962"/>
          </a:xfrm>
          <a:prstGeom prst="arc">
            <a:avLst>
              <a:gd name="adj1" fmla="val 14126670"/>
              <a:gd name="adj2" fmla="val 21572391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4" grpId="0" animBg="1"/>
      <p:bldP spid="25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144</Words>
  <Application>Microsoft Office PowerPoint</Application>
  <PresentationFormat>Экран (4:3)</PresentationFormat>
  <Paragraphs>105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Тема: «Родственные слова» 4 класс</vt:lpstr>
      <vt:lpstr>Презентация PowerPoint</vt:lpstr>
      <vt:lpstr>Презентация PowerPoint</vt:lpstr>
      <vt:lpstr>Признаки</vt:lpstr>
      <vt:lpstr>Презентация PowerPoint</vt:lpstr>
      <vt:lpstr>Презентация PowerPoint</vt:lpstr>
      <vt:lpstr>Презентация PowerPoint</vt:lpstr>
      <vt:lpstr>     2.Больной, больница, большой, боль.      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Родственные слова. 4 класс</dc:title>
  <dc:creator>жжж</dc:creator>
  <cp:lastModifiedBy>Админ</cp:lastModifiedBy>
  <cp:revision>26</cp:revision>
  <dcterms:created xsi:type="dcterms:W3CDTF">2014-03-16T04:48:36Z</dcterms:created>
  <dcterms:modified xsi:type="dcterms:W3CDTF">2014-04-25T03:48:59Z</dcterms:modified>
</cp:coreProperties>
</file>