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2" r:id="rId9"/>
    <p:sldId id="260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FA5E-B264-4BA7-A30A-35C999ECEC9F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47FE3-5556-40FA-83C8-8D2C10E4B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1308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47FE3-5556-40FA-83C8-8D2C10E4BD3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2750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47FE3-5556-40FA-83C8-8D2C10E4BD3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94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75000"/>
            </a:schemeClr>
          </a:solidFill>
          <a:ln cap="rnd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59129-7447-4FCA-A342-2C659F36AF09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7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ü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ü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2" y="1500174"/>
            <a:ext cx="8572560" cy="2714643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Содержание учебных предметов АООП 5-9 класса. Проект рабочей программы по математике 5 класса.</a:t>
            </a: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329510" cy="86834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ПОЯСНИТЕЛЬНАЯ ЗАПИСКА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1974"/>
            <a:ext cx="8823924" cy="564357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dirty="0" smtClean="0"/>
              <a:t>     </a:t>
            </a:r>
            <a:r>
              <a:rPr lang="ru-RU" sz="5900" dirty="0" smtClean="0"/>
              <a:t>Адаптированная рабочая программа </a:t>
            </a:r>
            <a:r>
              <a:rPr lang="ru-RU" sz="5900" b="1" dirty="0" smtClean="0"/>
              <a:t>составлена на основе  Федерального Государственного Образовательного стандарта для умственно отсталых детей, проекта примерной основной образовательной программы для умственно отсталых детей.</a:t>
            </a:r>
          </a:p>
          <a:p>
            <a:pPr>
              <a:buNone/>
            </a:pPr>
            <a:r>
              <a:rPr lang="ru-RU" sz="5900" dirty="0" smtClean="0"/>
              <a:t>     Перечень нормативных документов:</a:t>
            </a:r>
          </a:p>
          <a:p>
            <a:pPr>
              <a:buNone/>
            </a:pPr>
            <a:r>
              <a:rPr lang="ru-RU" sz="5900" dirty="0" smtClean="0"/>
              <a:t>-   </a:t>
            </a:r>
            <a:r>
              <a:rPr lang="ru-RU" sz="5900" b="1" dirty="0" smtClean="0"/>
              <a:t>Федеральный государственный образовательный стандарт образования обучающихся с умственной отсталостью и интеллектуальными нарушениями</a:t>
            </a:r>
            <a:r>
              <a:rPr lang="ru-RU" sz="5900" dirty="0" smtClean="0"/>
              <a:t> приказ №1599 от 19.12.14.;</a:t>
            </a:r>
          </a:p>
          <a:p>
            <a:pPr>
              <a:buNone/>
            </a:pPr>
            <a:r>
              <a:rPr lang="ru-RU" sz="5900" dirty="0" smtClean="0"/>
              <a:t>- Учебник для специальных (коррекционных) образовательных учреждений VIII вида. Математика. 5 класс. Перова М.Н., Капустина Г.М.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dirty="0" smtClean="0"/>
              <a:t>Цель обучения: </a:t>
            </a:r>
            <a:endParaRPr lang="ru-RU" sz="3400" dirty="0" smtClean="0"/>
          </a:p>
          <a:p>
            <a:r>
              <a:rPr lang="ru-RU" sz="3400" dirty="0" smtClean="0"/>
              <a:t>подготовить обучающихся с особыми образовательными потребностями к жизни и овладению доступными профессионально-трудовыми навыками.</a:t>
            </a:r>
          </a:p>
          <a:p>
            <a:pPr>
              <a:buNone/>
            </a:pPr>
            <a:r>
              <a:rPr lang="ru-RU" sz="3400" b="1" dirty="0" smtClean="0"/>
              <a:t>Задачи  обучения:</a:t>
            </a:r>
            <a:endParaRPr lang="ru-RU" sz="3400" dirty="0" smtClean="0"/>
          </a:p>
          <a:p>
            <a:r>
              <a:rPr lang="ru-RU" sz="3400" dirty="0" smtClean="0"/>
              <a:t>- дать учащимся такие доступные количественные, пространствен­ные, временные и геометрические представления, которые помогут им в дальнейшем включиться в трудовую деятельность;</a:t>
            </a:r>
          </a:p>
          <a:p>
            <a:r>
              <a:rPr lang="ru-RU" sz="3400" dirty="0" smtClean="0"/>
              <a:t>- использовать процесс обучения математике для повышения уровня общего развития обучающихся с особыми образовательными потребностями  и кор­рекции недостатков их познавательной деятельности и личностных качеств;</a:t>
            </a:r>
          </a:p>
          <a:p>
            <a:r>
              <a:rPr lang="ru-RU" sz="3400" dirty="0" smtClean="0"/>
              <a:t>- развивать речь учащихся, обогащать ее математической терми­нологией;	</a:t>
            </a:r>
          </a:p>
          <a:p>
            <a:r>
              <a:rPr lang="ru-RU" sz="3400" dirty="0" smtClean="0"/>
              <a:t>- воспитывать у учащихся целенаправленность, терпеливость, работоспособность, настойчивость, трудолюбие, самостоятельность, навыки контроля и самоконтроля, развивать точность измерения и глазомер, умение планировать работу и доводить начатое дело до завершения.</a:t>
            </a:r>
            <a:r>
              <a:rPr lang="ru-RU" sz="3400" b="1" dirty="0" smtClean="0"/>
              <a:t> </a:t>
            </a:r>
            <a:endParaRPr lang="ru-RU" sz="3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МЕЖПРЕДМЕТНЫЕ СВЯЗИ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12" t="21497" r="13048" b="7902"/>
          <a:stretch/>
        </p:blipFill>
        <p:spPr bwMode="auto">
          <a:xfrm>
            <a:off x="-137499" y="0"/>
            <a:ext cx="950698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002" t="23315" r="13709" b="9225"/>
          <a:stretch/>
        </p:blipFill>
        <p:spPr bwMode="auto">
          <a:xfrm>
            <a:off x="-324544" y="0"/>
            <a:ext cx="10369152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</a:rPr>
              <a:t>СТРУКТУРА КУРСА</a:t>
            </a:r>
            <a:endParaRPr lang="ru-RU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6912578"/>
              </p:ext>
            </p:extLst>
          </p:nvPr>
        </p:nvGraphicFramePr>
        <p:xfrm>
          <a:off x="251520" y="1412776"/>
          <a:ext cx="8604450" cy="46640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1906"/>
                <a:gridCol w="3073014"/>
                <a:gridCol w="921906"/>
                <a:gridCol w="921906"/>
                <a:gridCol w="921906"/>
                <a:gridCol w="921906"/>
                <a:gridCol w="921906"/>
              </a:tblGrid>
              <a:tr h="2519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Тема раздела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четверти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51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Нумерация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55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Единицы измерения и их соотношения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3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Арифметические действия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51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Дроби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3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Арифметические задачи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3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Геометрический материал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3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Контрольные работы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3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Итого: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170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14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chemeClr val="tx1"/>
                </a:solidFill>
              </a:rPr>
              <a:t>Календарно-тематическое планирование</a:t>
            </a:r>
            <a:endParaRPr lang="ru-RU" sz="3600" u="sng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865" t="20738" r="19014" b="8238"/>
          <a:stretch/>
        </p:blipFill>
        <p:spPr bwMode="auto">
          <a:xfrm>
            <a:off x="2" y="980728"/>
            <a:ext cx="9143997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991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_MS_RU_School1_2007v_Russia_TP01028318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3E2F1D0E8E87468B289CB57281B996" ma:contentTypeVersion="1" ma:contentTypeDescription="Create a new document." ma:contentTypeScope="" ma:versionID="62a345c190c3e02e35f6075a6cd279fe">
  <xsd:schema xmlns:xsd="http://www.w3.org/2001/XMLSchema" xmlns:xs="http://www.w3.org/2001/XMLSchema" xmlns:p="http://schemas.microsoft.com/office/2006/metadata/properties" xmlns:ns2="aac074f3-af53-40eb-acd1-e8ca9658e9e1" targetNamespace="http://schemas.microsoft.com/office/2006/metadata/properties" ma:root="true" ma:fieldsID="6e89e516250c3f4b948741447e1442ad" ns2:_="">
    <xsd:import namespace="aac074f3-af53-40eb-acd1-e8ca9658e9e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074f3-af53-40eb-acd1-e8ca9658e9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F1FDC7-F1A7-4701-A425-2DE9E93F5C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856BB2-6B76-4F89-B6BE-F5AE42F89A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59669A-2780-496E-AF00-0DFD8378B5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c074f3-af53-40eb-acd1-e8ca9658e9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MSC_MS_RU_School1_2007v_Russia_TP010283181</Template>
  <TotalTime>0</TotalTime>
  <Words>158</Words>
  <Application>Microsoft Office PowerPoint</Application>
  <PresentationFormat>Экран (4:3)</PresentationFormat>
  <Paragraphs>86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MSC_MS_RU_School1_2007v_Russia_TP010283181</vt:lpstr>
      <vt:lpstr>Содержание учебных предметов АООП 5-9 класса. Проект рабочей программы по математике 5 класса.</vt:lpstr>
      <vt:lpstr>ПОЯСНИТЕЛЬНАЯ ЗАПИСКА</vt:lpstr>
      <vt:lpstr>Слайд 3</vt:lpstr>
      <vt:lpstr>Слайд 4</vt:lpstr>
      <vt:lpstr>Слайд 5</vt:lpstr>
      <vt:lpstr>Слайд 6</vt:lpstr>
      <vt:lpstr>СТРУКТУРА КУРСА</vt:lpstr>
      <vt:lpstr>Календарно-тематическое планирование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2014-08-18T12:52:52Z</dcterms:created>
  <dcterms:modified xsi:type="dcterms:W3CDTF">2018-05-29T06:28:54Z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0x010100B03E2F1D0E8E87468B289CB57281B996</vt:lpwstr>
  </property>
  <property fmtid="{D5CDD505-2E9C-101B-9397-08002B2CF9AE}" pid="3" name="DocVizPreviewMetadata_Count">
    <vt:i4>2</vt:i4>
  </property>
  <property fmtid="{D5CDD505-2E9C-101B-9397-08002B2CF9AE}" pid="4" name="DocVizPreviewMetadata_0">
    <vt:lpwstr>300x225x2</vt:lpwstr>
  </property>
</Properties>
</file>