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76" r:id="rId15"/>
    <p:sldId id="268" r:id="rId16"/>
    <p:sldId id="269" r:id="rId17"/>
    <p:sldId id="272" r:id="rId18"/>
    <p:sldId id="273" r:id="rId19"/>
    <p:sldId id="270" r:id="rId20"/>
    <p:sldId id="271" r:id="rId21"/>
    <p:sldId id="278" r:id="rId22"/>
    <p:sldId id="275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5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955_Bethoven-Lunnai.mp3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Современные педагогические технологии и роль их  в образовательном процессе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57312"/>
          </a:xfrm>
        </p:spPr>
        <p:txBody>
          <a:bodyPr/>
          <a:lstStyle/>
          <a:p>
            <a:pPr algn="r"/>
            <a:r>
              <a:rPr lang="ru-RU" dirty="0" smtClean="0"/>
              <a:t>Докладчик:</a:t>
            </a:r>
          </a:p>
          <a:p>
            <a:pPr algn="r"/>
            <a:r>
              <a:rPr lang="ru-RU" dirty="0" smtClean="0"/>
              <a:t>Попкова Н.Б.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57290" y="5857892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Комсомольск-на-Амуре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>
                <a:solidFill>
                  <a:schemeClr val="tx1">
                    <a:tint val="75000"/>
                  </a:schemeClr>
                </a:solidFill>
              </a:rPr>
              <a:t>2011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1414"/>
            <a:ext cx="7498080" cy="1143000"/>
          </a:xfrm>
        </p:spPr>
        <p:txBody>
          <a:bodyPr/>
          <a:lstStyle/>
          <a:p>
            <a:r>
              <a:rPr lang="ru-RU" dirty="0" smtClean="0"/>
              <a:t>Игровые технологии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142984"/>
            <a:ext cx="8286808" cy="5643578"/>
          </a:xfrm>
        </p:spPr>
        <p:txBody>
          <a:bodyPr>
            <a:normAutofit fontScale="77500" lnSpcReduction="20000"/>
          </a:bodyPr>
          <a:lstStyle/>
          <a:p>
            <a:pPr marL="176213" indent="0">
              <a:buNone/>
            </a:pPr>
            <a:r>
              <a:rPr lang="ru-RU" b="1" dirty="0" smtClean="0"/>
              <a:t>Игровые технологии - </a:t>
            </a:r>
            <a:r>
              <a:rPr lang="ru-RU" dirty="0" smtClean="0"/>
              <a:t>обширная группа методов и приёмов организации педагогического процесса в форме различных педагогических игр. </a:t>
            </a:r>
          </a:p>
          <a:p>
            <a:pPr marL="176213" indent="0">
              <a:buNone/>
            </a:pPr>
            <a:r>
              <a:rPr lang="ru-RU" dirty="0" smtClean="0"/>
              <a:t>Реализация игровых приёмов и ситуаций при урочной форме занятий происходит по следующим основным </a:t>
            </a:r>
            <a:r>
              <a:rPr lang="ru-RU" b="1" dirty="0" smtClean="0"/>
              <a:t>направлениям</a:t>
            </a:r>
            <a:r>
              <a:rPr lang="ru-RU" dirty="0" smtClean="0"/>
              <a:t>:</a:t>
            </a:r>
          </a:p>
          <a:p>
            <a:pPr indent="203200"/>
            <a:r>
              <a:rPr lang="ru-RU" dirty="0" smtClean="0"/>
              <a:t>дидактическая цель ставится перед учащимися в форме игровой задачи;</a:t>
            </a:r>
          </a:p>
          <a:p>
            <a:pPr indent="203200"/>
            <a:r>
              <a:rPr lang="ru-RU" dirty="0" smtClean="0"/>
              <a:t>учебная деятельность подчиняется правилам игры;</a:t>
            </a:r>
          </a:p>
          <a:p>
            <a:pPr indent="203200"/>
            <a:r>
              <a:rPr lang="ru-RU" dirty="0" smtClean="0"/>
              <a:t>учебный материал используется в качестве её средства;</a:t>
            </a:r>
          </a:p>
          <a:p>
            <a:pPr indent="203200"/>
            <a:r>
              <a:rPr lang="ru-RU" dirty="0" smtClean="0"/>
              <a:t>в учебную деятельность вводится элемент соревнования, который переводит дидактическую задачу в игровую;</a:t>
            </a:r>
          </a:p>
          <a:p>
            <a:pPr indent="203200"/>
            <a:r>
              <a:rPr lang="ru-RU" dirty="0" smtClean="0"/>
              <a:t>успешное выполнение дидактического задания связывается с игровым результатом.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Социокультурная</a:t>
            </a:r>
            <a:endParaRPr lang="ru-RU" dirty="0" smtClean="0"/>
          </a:p>
          <a:p>
            <a:r>
              <a:rPr lang="ru-RU" dirty="0" smtClean="0"/>
              <a:t>Функция самореализации</a:t>
            </a:r>
          </a:p>
          <a:p>
            <a:r>
              <a:rPr lang="ru-RU" dirty="0" smtClean="0"/>
              <a:t>Коммуникативная</a:t>
            </a:r>
          </a:p>
          <a:p>
            <a:r>
              <a:rPr lang="ru-RU" dirty="0" smtClean="0"/>
              <a:t>Диагностическая</a:t>
            </a:r>
          </a:p>
          <a:p>
            <a:r>
              <a:rPr lang="ru-RU" dirty="0" err="1" smtClean="0"/>
              <a:t>Игротерапевтическая</a:t>
            </a:r>
            <a:endParaRPr lang="ru-RU" dirty="0" smtClean="0"/>
          </a:p>
          <a:p>
            <a:r>
              <a:rPr lang="ru-RU" dirty="0" smtClean="0"/>
              <a:t>Коррекционная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Мотивы игровой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Мотивы общения</a:t>
            </a:r>
          </a:p>
          <a:p>
            <a:r>
              <a:rPr lang="ru-RU" dirty="0" smtClean="0"/>
              <a:t>Моральные мотивы</a:t>
            </a:r>
          </a:p>
          <a:p>
            <a:r>
              <a:rPr lang="ru-RU" dirty="0" smtClean="0"/>
              <a:t>Познавательные мотивы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итель\Desktop\MOV03154.MPG_snapshot_04.03_[2011.11.03_13.54.25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Учитель\Desktop\MOV03155.MPG_snapshot_03.51_[2011.11.03_13.49.09].jpg"/>
          <p:cNvPicPr>
            <a:picLocks noChangeAspect="1" noChangeArrowheads="1"/>
          </p:cNvPicPr>
          <p:nvPr/>
        </p:nvPicPr>
        <p:blipFill>
          <a:blip r:embed="rId2"/>
          <a:srcRect t="11458" r="23958" b="12500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Проектные методы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2994" y="1600200"/>
            <a:ext cx="8229600" cy="504351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Метод проектов — это способ достижения дидактической цели через детальную разработку проблемы (технологию), которая должна завершиться вполне реальным, осязаемым практическим результатом, оформленным тем или иным образом это совокупность приёмов, действий учащихся в их определённой последовательности для достижения поставленной задачи — решения проблемы, лично значимой для учащихся и оформленной в виде некоего конечного продукта.</a:t>
            </a:r>
          </a:p>
          <a:p>
            <a:pPr algn="r">
              <a:buNone/>
            </a:pPr>
            <a:r>
              <a:rPr lang="ru-RU" dirty="0" smtClean="0"/>
              <a:t> (Е. С. </a:t>
            </a:r>
            <a:r>
              <a:rPr lang="ru-RU" dirty="0" err="1" smtClean="0"/>
              <a:t>Полат</a:t>
            </a:r>
            <a:r>
              <a:rPr lang="ru-RU" dirty="0" smtClean="0"/>
              <a:t>)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проектов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err="1" smtClean="0"/>
              <a:t>Практико</a:t>
            </a:r>
            <a:r>
              <a:rPr lang="ru-RU" b="1" dirty="0" smtClean="0"/>
              <a:t> – ориентированный проект. </a:t>
            </a:r>
            <a:endParaRPr lang="ru-RU" dirty="0" smtClean="0"/>
          </a:p>
          <a:p>
            <a:pPr lvl="0"/>
            <a:r>
              <a:rPr lang="ru-RU" b="1" dirty="0" smtClean="0"/>
              <a:t>Исследовательский проект. </a:t>
            </a:r>
            <a:r>
              <a:rPr lang="ru-RU" dirty="0" smtClean="0"/>
              <a:t> </a:t>
            </a:r>
          </a:p>
          <a:p>
            <a:pPr lvl="0"/>
            <a:r>
              <a:rPr lang="ru-RU" b="1" dirty="0" smtClean="0"/>
              <a:t>Информационный проект. </a:t>
            </a:r>
            <a:r>
              <a:rPr lang="ru-RU" dirty="0" smtClean="0"/>
              <a:t> </a:t>
            </a:r>
          </a:p>
          <a:p>
            <a:pPr lvl="0"/>
            <a:r>
              <a:rPr lang="ru-RU" b="1" dirty="0" smtClean="0"/>
              <a:t>Ролевой проект.  </a:t>
            </a:r>
            <a:endParaRPr lang="ru-RU" dirty="0" smtClean="0"/>
          </a:p>
          <a:p>
            <a:pPr lvl="0"/>
            <a:r>
              <a:rPr lang="ru-RU" b="1" dirty="0" smtClean="0"/>
              <a:t>Творческий проект</a:t>
            </a:r>
            <a:r>
              <a:rPr lang="ru-RU" b="1" smtClean="0"/>
              <a:t>. </a:t>
            </a:r>
            <a:r>
              <a:rPr lang="ru-RU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«Игольница» под руководством В.К. </a:t>
            </a:r>
            <a:r>
              <a:rPr lang="ru-RU" dirty="0" err="1" smtClean="0"/>
              <a:t>Габовой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Учитель\Desktop\Валентина Корниловна\IMG_6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7608147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Учитель\Desktop\Валентина Корниловна\IMG_6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8584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Здоровьесберегающие</a:t>
            </a:r>
            <a:r>
              <a:rPr lang="ru-RU" dirty="0" smtClean="0"/>
              <a:t> технологии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2994" y="1671638"/>
            <a:ext cx="8229600" cy="490063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В расширенном смысле – это все технологии, использование которых в образовательном процессе идут на пользу здоровья учащихся. </a:t>
            </a:r>
          </a:p>
          <a:p>
            <a:pPr>
              <a:buNone/>
            </a:pPr>
            <a:r>
              <a:rPr lang="ru-RU" dirty="0" smtClean="0"/>
              <a:t>	В более узком  смысле – это педагогические приёмы, методы, технологии, которые не наносят прямого или косвенного вреда здоровью учащихся и педагогов, обеспечивают им безопасные условия пребывания, обучения и работы в образовательном процессе.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714620"/>
            <a:ext cx="8229600" cy="392909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	«Педагогические технологии»-</a:t>
            </a:r>
            <a:r>
              <a:rPr lang="ru-RU" dirty="0" smtClean="0"/>
              <a:t> совокупность  </a:t>
            </a:r>
            <a:r>
              <a:rPr lang="ru-RU" dirty="0" err="1" smtClean="0"/>
              <a:t>психолого</a:t>
            </a:r>
            <a:r>
              <a:rPr lang="ru-RU" dirty="0" smtClean="0"/>
              <a:t>- педагогических установок , определяющих специальный набор и компоновку форм , методов ,способов . приёмов обучения, воспитательных средств: она есть организационно- методический инструментарий педагогического процесса».</a:t>
            </a:r>
          </a:p>
          <a:p>
            <a:pPr algn="r">
              <a:buNone/>
            </a:pPr>
            <a:r>
              <a:rPr lang="ru-RU" dirty="0" smtClean="0"/>
              <a:t>( Б.Т. Лихачёв).</a:t>
            </a: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985870" y="428604"/>
            <a:ext cx="8015286" cy="2143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3200" b="1" dirty="0" smtClean="0"/>
              <a:t>«Технология»</a:t>
            </a:r>
            <a:r>
              <a:rPr lang="ru-RU" sz="3200" dirty="0" smtClean="0"/>
              <a:t> – это искусство , мастерство , умение , совокупность методов обработки , изменения состояния» </a:t>
            </a:r>
          </a:p>
          <a:p>
            <a:pPr algn="r"/>
            <a:r>
              <a:rPr lang="ru-RU" sz="3200" dirty="0" smtClean="0"/>
              <a:t>( В.М. </a:t>
            </a:r>
            <a:r>
              <a:rPr lang="ru-RU" sz="3200" dirty="0" err="1" smtClean="0"/>
              <a:t>Шепель</a:t>
            </a:r>
            <a:r>
              <a:rPr lang="ru-RU" sz="3200" dirty="0" smtClean="0"/>
              <a:t>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и приемы: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8143900" cy="5410200"/>
          </a:xfrm>
        </p:spPr>
        <p:txBody>
          <a:bodyPr>
            <a:normAutofit fontScale="850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Положительный эмоциональный настрой на урок.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 smtClean="0"/>
              <a:t>Аудиорелаксация</a:t>
            </a:r>
            <a:r>
              <a:rPr lang="ru-RU" dirty="0" smtClean="0"/>
              <a:t>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Гимнастика: пальчиковая, дыхательная, для глаз.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Физкультминутка, динамическая пауза.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Смена видов деятельности.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Игра, игровые моменты.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Наглядность.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Специальные упражнения по коррекции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Оптимальный темп ведения урока.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Подача материала наиболее доступным рациональным способом.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0" y="2214554"/>
            <a:ext cx="142876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&gt;&gt;</a:t>
            </a:r>
            <a:endParaRPr lang="ru-RU" sz="3600" dirty="0"/>
          </a:p>
        </p:txBody>
      </p:sp>
      <p:pic>
        <p:nvPicPr>
          <p:cNvPr id="7" name="955_Bethoven-Lunna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-3048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и приемы: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8143900" cy="5410200"/>
          </a:xfrm>
        </p:spPr>
        <p:txBody>
          <a:bodyPr>
            <a:normAutofit fontScale="850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Положительный эмоциональный настрой на урок.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 smtClean="0"/>
              <a:t>Аудиорелаксация</a:t>
            </a:r>
            <a:r>
              <a:rPr lang="ru-RU" dirty="0" smtClean="0"/>
              <a:t>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Гимнастика: пальчиковая, дыхательная, для глаз.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Физкультминутка, динамическая пауза.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Смена видов деятельности.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Игра, игровые моменты.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Наглядность.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Специальные упражнения по коррекции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Оптимальный темп ведения урока.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Подача материала наиболее доступным рациональным способом.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итель\Desktop\P101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Учитель\Desktop\P101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2994" y="428604"/>
            <a:ext cx="8229600" cy="64293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	«Педагогическая технология</a:t>
            </a:r>
            <a:r>
              <a:rPr lang="ru-RU" dirty="0" smtClean="0"/>
              <a:t> – это продуманная во всех деталях модель совместной педагогической деятельности по проектированию, организации и проведению учебного процесса с обусловленным обеспечением комфортных условий для учащихся и учителя» </a:t>
            </a:r>
          </a:p>
          <a:p>
            <a:pPr algn="r">
              <a:buNone/>
            </a:pPr>
            <a:r>
              <a:rPr lang="ru-RU" dirty="0" smtClean="0"/>
              <a:t>( В.М. Монахов).</a:t>
            </a:r>
          </a:p>
          <a:p>
            <a:pPr>
              <a:buNone/>
            </a:pPr>
            <a:r>
              <a:rPr lang="ru-RU" b="1" dirty="0" smtClean="0"/>
              <a:t>	«Педагогическая технология</a:t>
            </a:r>
            <a:r>
              <a:rPr lang="ru-RU" dirty="0" smtClean="0"/>
              <a:t> – это системный метод создания, применения и определения всего процесса преподавания и усвоения знаний с учётом технических и человеческих ресурсов и их взаимодействия, ставящий своей задачей оптимизацию форм образования» </a:t>
            </a:r>
          </a:p>
          <a:p>
            <a:pPr algn="r">
              <a:buNone/>
            </a:pPr>
            <a:r>
              <a:rPr lang="ru-RU" dirty="0" smtClean="0"/>
              <a:t>( ЮНЕСКО).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 аспекта педагогических технологий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1)</a:t>
            </a:r>
            <a:r>
              <a:rPr lang="ru-RU" b="1" dirty="0" smtClean="0"/>
              <a:t> </a:t>
            </a:r>
            <a:r>
              <a:rPr lang="ru-RU" b="1" i="1" dirty="0" smtClean="0"/>
              <a:t>научный</a:t>
            </a:r>
            <a:r>
              <a:rPr lang="ru-RU" i="1" dirty="0" smtClean="0"/>
              <a:t>: </a:t>
            </a:r>
            <a:r>
              <a:rPr lang="ru-RU" dirty="0" smtClean="0"/>
              <a:t>педагогические технологии – часть педагогической науки, изучающая и разрабатывающая цели, содержание и методы обучения и проектирующая педагогические процессы;</a:t>
            </a:r>
          </a:p>
          <a:p>
            <a:pPr>
              <a:buNone/>
            </a:pPr>
            <a:r>
              <a:rPr lang="ru-RU" dirty="0" smtClean="0"/>
              <a:t>	2) </a:t>
            </a:r>
            <a:r>
              <a:rPr lang="ru-RU" b="1" i="1" dirty="0" smtClean="0"/>
              <a:t>процессуально- описательный:</a:t>
            </a:r>
            <a:r>
              <a:rPr lang="ru-RU" dirty="0" smtClean="0"/>
              <a:t> описание (алгоритм) процесса, совокупность целей, содержания, методов и средств для достижения планируемых результатов обучения;</a:t>
            </a:r>
          </a:p>
          <a:p>
            <a:pPr>
              <a:buNone/>
            </a:pPr>
            <a:r>
              <a:rPr lang="ru-RU" dirty="0" smtClean="0"/>
              <a:t>	3) </a:t>
            </a:r>
            <a:r>
              <a:rPr lang="ru-RU" b="1" i="1" dirty="0" smtClean="0"/>
              <a:t>процессуально- действенный</a:t>
            </a:r>
            <a:r>
              <a:rPr lang="ru-RU" dirty="0" smtClean="0"/>
              <a:t>: осуществление технологического ( педагогического) процесса, функционирование всех личностных, инструментальных и методологических педагогических средств.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Современные педагогические технологии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b="1" dirty="0" smtClean="0"/>
              <a:t>личностно- ориентированные технологии обучения: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-технология педагогических мастерских;</a:t>
            </a:r>
          </a:p>
          <a:p>
            <a:pPr>
              <a:buNone/>
            </a:pPr>
            <a:r>
              <a:rPr lang="ru-RU" dirty="0" smtClean="0"/>
              <a:t>-технология обучения как учебного исследования</a:t>
            </a:r>
          </a:p>
          <a:p>
            <a:pPr>
              <a:buNone/>
            </a:pPr>
            <a:r>
              <a:rPr lang="ru-RU" dirty="0" smtClean="0"/>
              <a:t>-технология коллективной </a:t>
            </a:r>
            <a:r>
              <a:rPr lang="ru-RU" dirty="0" err="1" smtClean="0"/>
              <a:t>мыследеятельности</a:t>
            </a:r>
            <a:r>
              <a:rPr lang="ru-RU" dirty="0" smtClean="0"/>
              <a:t>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-технология эвристического обучения;</a:t>
            </a:r>
          </a:p>
          <a:p>
            <a:pPr>
              <a:buNone/>
            </a:pPr>
            <a:r>
              <a:rPr lang="ru-RU" dirty="0" smtClean="0"/>
              <a:t>-метод проектов;</a:t>
            </a:r>
          </a:p>
          <a:p>
            <a:pPr>
              <a:buNone/>
            </a:pPr>
            <a:r>
              <a:rPr lang="ru-RU" dirty="0" smtClean="0"/>
              <a:t>-вероятностное образование;</a:t>
            </a:r>
          </a:p>
          <a:p>
            <a:pPr>
              <a:buNone/>
            </a:pPr>
            <a:r>
              <a:rPr lang="ru-RU" dirty="0" smtClean="0"/>
              <a:t>-развивающее образование (Л. В. </a:t>
            </a:r>
            <a:r>
              <a:rPr lang="ru-RU" dirty="0" err="1" smtClean="0"/>
              <a:t>Занков</a:t>
            </a:r>
            <a:r>
              <a:rPr lang="ru-RU" dirty="0" smtClean="0"/>
              <a:t>, В.В. Давыдов. Д.Б. </a:t>
            </a:r>
            <a:r>
              <a:rPr lang="ru-RU" dirty="0" err="1" smtClean="0"/>
              <a:t>Эльконин</a:t>
            </a:r>
            <a:r>
              <a:rPr lang="ru-RU" dirty="0" smtClean="0"/>
              <a:t>);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-«Школа диалога культур» – </a:t>
            </a:r>
            <a:r>
              <a:rPr lang="ru-RU" dirty="0" smtClean="0"/>
              <a:t>(</a:t>
            </a:r>
            <a:r>
              <a:rPr lang="ru-RU" dirty="0" err="1" smtClean="0"/>
              <a:t>В.С.Библер</a:t>
            </a:r>
            <a:r>
              <a:rPr lang="ru-RU" dirty="0" smtClean="0"/>
              <a:t>);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err="1" smtClean="0"/>
              <a:t>гуманитарно</a:t>
            </a:r>
            <a:r>
              <a:rPr lang="ru-RU" dirty="0" smtClean="0"/>
              <a:t>- личностная технология </a:t>
            </a:r>
            <a:r>
              <a:rPr lang="ru-RU" dirty="0" smtClean="0"/>
              <a:t>«Школа </a:t>
            </a:r>
            <a:r>
              <a:rPr lang="ru-RU" dirty="0" smtClean="0"/>
              <a:t>жизни». (Ш.А. </a:t>
            </a:r>
            <a:r>
              <a:rPr lang="ru-RU" dirty="0" err="1" smtClean="0"/>
              <a:t>Амонашвили</a:t>
            </a:r>
            <a:r>
              <a:rPr lang="ru-RU" dirty="0" smtClean="0"/>
              <a:t>)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Современные педагогические технологии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2) предметно- ориентированные технологии обучения: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-технология постановки цели;</a:t>
            </a:r>
          </a:p>
          <a:p>
            <a:pPr>
              <a:buNone/>
            </a:pPr>
            <a:r>
              <a:rPr lang="ru-RU" dirty="0" smtClean="0"/>
              <a:t>-технология полного усвоения ( по материалам </a:t>
            </a:r>
            <a:r>
              <a:rPr lang="ru-RU" dirty="0" smtClean="0"/>
              <a:t>М.В</a:t>
            </a:r>
            <a:r>
              <a:rPr lang="ru-RU" dirty="0" smtClean="0"/>
              <a:t>. Кларина);</a:t>
            </a:r>
          </a:p>
          <a:p>
            <a:pPr>
              <a:buNone/>
            </a:pPr>
            <a:r>
              <a:rPr lang="ru-RU" dirty="0" smtClean="0"/>
              <a:t>-технология педагогического процесса по  С. Д. Шевченко</a:t>
            </a:r>
          </a:p>
          <a:p>
            <a:pPr>
              <a:buNone/>
            </a:pPr>
            <a:r>
              <a:rPr lang="ru-RU" dirty="0" smtClean="0"/>
              <a:t>-технология концентрированного обучения;</a:t>
            </a:r>
          </a:p>
          <a:p>
            <a:pPr>
              <a:buFontTx/>
              <a:buChar char="-"/>
            </a:pPr>
            <a:r>
              <a:rPr lang="ru-RU" dirty="0" smtClean="0"/>
              <a:t>модульное обучение.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3)информационные технологии: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-информационно- коммуникационные;</a:t>
            </a:r>
          </a:p>
          <a:p>
            <a:pPr>
              <a:buNone/>
            </a:pPr>
            <a:r>
              <a:rPr lang="ru-RU" dirty="0" smtClean="0"/>
              <a:t>-технология дистанционного обучения.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Современные педагогические технологии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4) технологии оценивания достижений учащихся: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-технология « </a:t>
            </a:r>
            <a:r>
              <a:rPr lang="ru-RU" dirty="0" err="1" smtClean="0"/>
              <a:t>Портфолио</a:t>
            </a:r>
            <a:r>
              <a:rPr lang="ru-RU" dirty="0" smtClean="0"/>
              <a:t>»;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err="1" smtClean="0"/>
              <a:t>безотметочное</a:t>
            </a:r>
            <a:r>
              <a:rPr lang="ru-RU" dirty="0" smtClean="0"/>
              <a:t> обучение;</a:t>
            </a:r>
          </a:p>
          <a:p>
            <a:pPr>
              <a:buNone/>
            </a:pPr>
            <a:r>
              <a:rPr lang="ru-RU" dirty="0" smtClean="0"/>
              <a:t>-рейтинговые технологии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5)интерактивные технологии: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-</a:t>
            </a:r>
            <a:r>
              <a:rPr lang="ru-RU" dirty="0" smtClean="0"/>
              <a:t>технология « Развитие критического мышления через чтение и письмо»;</a:t>
            </a:r>
          </a:p>
          <a:p>
            <a:pPr>
              <a:buNone/>
            </a:pPr>
            <a:r>
              <a:rPr lang="ru-RU" b="1" dirty="0" smtClean="0"/>
              <a:t>-</a:t>
            </a:r>
            <a:r>
              <a:rPr lang="ru-RU" dirty="0" smtClean="0"/>
              <a:t>технология проведения дискуссий;</a:t>
            </a:r>
          </a:p>
          <a:p>
            <a:pPr>
              <a:buNone/>
            </a:pPr>
            <a:r>
              <a:rPr lang="ru-RU" dirty="0" smtClean="0"/>
              <a:t>-технология « Дебаты»;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err="1" smtClean="0"/>
              <a:t>тренинговые</a:t>
            </a:r>
            <a:r>
              <a:rPr lang="ru-RU" dirty="0" smtClean="0"/>
              <a:t> технологии.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технологий по </a:t>
            </a:r>
            <a:r>
              <a:rPr lang="ru-RU" dirty="0" err="1" smtClean="0"/>
              <a:t>Г.К.Селевко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32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/>
              <a:t>По характеру содержания образования</a:t>
            </a:r>
            <a:r>
              <a:rPr lang="ru-RU" dirty="0" smtClean="0"/>
              <a:t>:  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обучающе-воспитательные</a:t>
            </a:r>
            <a:r>
              <a:rPr lang="ru-RU" dirty="0" smtClean="0"/>
              <a:t>, общеобразовательные- профессиональные.</a:t>
            </a:r>
          </a:p>
          <a:p>
            <a:pPr>
              <a:buNone/>
            </a:pPr>
            <a:r>
              <a:rPr lang="ru-RU" b="1" i="1" dirty="0" smtClean="0"/>
              <a:t>По организационным формам</a:t>
            </a:r>
            <a:r>
              <a:rPr lang="ru-RU" dirty="0" smtClean="0"/>
              <a:t>:  </a:t>
            </a:r>
          </a:p>
          <a:p>
            <a:pPr>
              <a:buNone/>
            </a:pPr>
            <a:r>
              <a:rPr lang="ru-RU" dirty="0" smtClean="0"/>
              <a:t>	классно </a:t>
            </a:r>
            <a:r>
              <a:rPr lang="ru-RU" b="1" dirty="0" smtClean="0"/>
              <a:t>–</a:t>
            </a:r>
            <a:r>
              <a:rPr lang="ru-RU" dirty="0" smtClean="0"/>
              <a:t>урочные, альтернативные, индивидуальные,</a:t>
            </a:r>
            <a:r>
              <a:rPr lang="ru-RU" b="1" dirty="0" smtClean="0"/>
              <a:t> </a:t>
            </a:r>
            <a:r>
              <a:rPr lang="ru-RU" dirty="0" smtClean="0"/>
              <a:t>групповые,</a:t>
            </a:r>
            <a:r>
              <a:rPr lang="ru-RU" b="1" dirty="0" smtClean="0"/>
              <a:t> </a:t>
            </a:r>
            <a:r>
              <a:rPr lang="ru-RU" dirty="0" smtClean="0"/>
              <a:t>коллективное обучение, дифференцированное обучение.</a:t>
            </a:r>
          </a:p>
          <a:p>
            <a:pPr>
              <a:buNone/>
            </a:pPr>
            <a:r>
              <a:rPr lang="ru-RU" b="1" i="1" dirty="0" smtClean="0"/>
              <a:t>По подходу</a:t>
            </a:r>
            <a:r>
              <a:rPr lang="ru-RU" b="1" dirty="0" smtClean="0"/>
              <a:t> ( отношению) к ребёнку</a:t>
            </a:r>
            <a:r>
              <a:rPr lang="ru-RU" dirty="0" smtClean="0"/>
              <a:t>: </a:t>
            </a:r>
          </a:p>
          <a:p>
            <a:pPr>
              <a:buNone/>
            </a:pPr>
            <a:r>
              <a:rPr lang="ru-RU" dirty="0" smtClean="0"/>
              <a:t>	авторитарные, личностно- ориентированные, гуманно- личностные, технологии сотрудничества, технологии свободного воспитания.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141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Классификация технологий по </a:t>
            </a:r>
            <a:r>
              <a:rPr lang="ru-RU" dirty="0" err="1" smtClean="0"/>
              <a:t>Г.К.Селевко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32" y="1357298"/>
            <a:ext cx="8229600" cy="550070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/>
              <a:t>По преобладающему ( доминирующему) </a:t>
            </a:r>
            <a:r>
              <a:rPr lang="ru-RU" b="1" i="1" dirty="0" smtClean="0"/>
              <a:t>методу: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догматические, репродуктивные, объяснительно- иллюстративные, развивающее обучение, проблемные, поисковые, творческие, программированное обучение, диалогические, игровые, </a:t>
            </a:r>
            <a:r>
              <a:rPr lang="ru-RU" dirty="0" err="1" smtClean="0"/>
              <a:t>саморазвивающее</a:t>
            </a:r>
            <a:r>
              <a:rPr lang="ru-RU" dirty="0" smtClean="0"/>
              <a:t> обучение,</a:t>
            </a:r>
          </a:p>
          <a:p>
            <a:pPr>
              <a:buNone/>
            </a:pPr>
            <a:r>
              <a:rPr lang="ru-RU" dirty="0" smtClean="0"/>
              <a:t>	информационные( компьютерные).</a:t>
            </a:r>
          </a:p>
          <a:p>
            <a:pPr>
              <a:buNone/>
            </a:pPr>
            <a:r>
              <a:rPr lang="ru-RU" b="1" i="1" dirty="0" smtClean="0"/>
              <a:t>По категории обучающихся: </a:t>
            </a:r>
          </a:p>
          <a:p>
            <a:pPr>
              <a:buNone/>
            </a:pPr>
            <a:r>
              <a:rPr lang="ru-RU" dirty="0" smtClean="0"/>
              <a:t>	массовая технология, технология продвинутого образования, компенсирующие технологии работы с трудными детьми, технологии работы с одарёнными детьми.</a:t>
            </a:r>
          </a:p>
          <a:p>
            <a:pPr>
              <a:buNone/>
            </a:pPr>
            <a:r>
              <a:rPr lang="ru-RU" b="1" i="1" dirty="0" smtClean="0"/>
              <a:t>По типу управления познавательной </a:t>
            </a:r>
            <a:r>
              <a:rPr lang="ru-RU" b="1" i="1" dirty="0" smtClean="0"/>
              <a:t>деятельностью:</a:t>
            </a:r>
            <a:r>
              <a:rPr lang="ru-RU" dirty="0" smtClean="0"/>
              <a:t> </a:t>
            </a:r>
            <a:r>
              <a:rPr lang="ru-RU" dirty="0" smtClean="0"/>
              <a:t>лекционные, обучение с помощью технических средств,  обучение по книге,  программированное обучение.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71</TotalTime>
  <Words>485</Words>
  <PresentationFormat>Экран (4:3)</PresentationFormat>
  <Paragraphs>119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Современные педагогические технологии и роль их  в образовательном процессе</vt:lpstr>
      <vt:lpstr>Слайд 2</vt:lpstr>
      <vt:lpstr>Слайд 3</vt:lpstr>
      <vt:lpstr>3 аспекта педагогических технологий</vt:lpstr>
      <vt:lpstr>Современные педагогические технологии </vt:lpstr>
      <vt:lpstr>Современные педагогические технологии </vt:lpstr>
      <vt:lpstr>Современные педагогические технологии </vt:lpstr>
      <vt:lpstr>Классификация технологий по Г.К.Селевко</vt:lpstr>
      <vt:lpstr>Классификация технологий по Г.К.Селевко</vt:lpstr>
      <vt:lpstr>Игровые технологии</vt:lpstr>
      <vt:lpstr>Функции игры</vt:lpstr>
      <vt:lpstr>Мотивы игровой деятельности</vt:lpstr>
      <vt:lpstr>Слайд 13</vt:lpstr>
      <vt:lpstr>Слайд 14</vt:lpstr>
      <vt:lpstr>Проектные методы</vt:lpstr>
      <vt:lpstr>Типы проектов</vt:lpstr>
      <vt:lpstr>Проект «Игольница» под руководством В.К. Габовой</vt:lpstr>
      <vt:lpstr>Слайд 18</vt:lpstr>
      <vt:lpstr>Здоровьесберегающие технологии</vt:lpstr>
      <vt:lpstr>Методы и приемы:</vt:lpstr>
      <vt:lpstr>Методы и приемы: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педагогические технологии и роль их  в образовательном процессе</dc:title>
  <dc:creator>Учитель</dc:creator>
  <cp:lastModifiedBy>Учитель</cp:lastModifiedBy>
  <cp:revision>13</cp:revision>
  <dcterms:created xsi:type="dcterms:W3CDTF">2011-11-01T00:18:14Z</dcterms:created>
  <dcterms:modified xsi:type="dcterms:W3CDTF">2011-11-03T04:21:21Z</dcterms:modified>
</cp:coreProperties>
</file>