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6981F-CBDF-469A-B806-A42F667832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732C72-5318-4949-902E-8B2EABE657FE}">
      <dgm:prSet phldrT="[Текст]" custT="1"/>
      <dgm:spPr/>
      <dgm:t>
        <a:bodyPr/>
        <a:lstStyle/>
        <a:p>
          <a:r>
            <a:rPr lang="ru-RU" sz="2400" b="1" dirty="0" smtClean="0"/>
            <a:t>Служба сопровождения «Фарватер»</a:t>
          </a:r>
          <a:endParaRPr lang="ru-RU" sz="2400" b="1" dirty="0"/>
        </a:p>
      </dgm:t>
    </dgm:pt>
    <dgm:pt modelId="{D0926317-EB5C-4071-A8AF-39F6D89D421D}" type="parTrans" cxnId="{EBFAA092-3EAE-47C4-BEAD-0B8C06291123}">
      <dgm:prSet/>
      <dgm:spPr/>
      <dgm:t>
        <a:bodyPr/>
        <a:lstStyle/>
        <a:p>
          <a:endParaRPr lang="ru-RU"/>
        </a:p>
      </dgm:t>
    </dgm:pt>
    <dgm:pt modelId="{8ED06724-35B9-4249-91A4-03822248D5BF}" type="sibTrans" cxnId="{EBFAA092-3EAE-47C4-BEAD-0B8C06291123}">
      <dgm:prSet/>
      <dgm:spPr/>
      <dgm:t>
        <a:bodyPr/>
        <a:lstStyle/>
        <a:p>
          <a:endParaRPr lang="ru-RU"/>
        </a:p>
      </dgm:t>
    </dgm:pt>
    <dgm:pt modelId="{FE2E11F2-302F-4876-A3FE-F8663860621E}">
      <dgm:prSet/>
      <dgm:spPr/>
      <dgm:t>
        <a:bodyPr/>
        <a:lstStyle/>
        <a:p>
          <a:r>
            <a:rPr lang="ru-RU" dirty="0" smtClean="0"/>
            <a:t>психолог</a:t>
          </a:r>
          <a:endParaRPr lang="ru-RU" dirty="0"/>
        </a:p>
      </dgm:t>
    </dgm:pt>
    <dgm:pt modelId="{35E757F7-6255-4C97-B449-BEDB74B2DD33}" type="parTrans" cxnId="{801B7D15-27E9-482E-99E3-782630532F7C}">
      <dgm:prSet/>
      <dgm:spPr/>
      <dgm:t>
        <a:bodyPr/>
        <a:lstStyle/>
        <a:p>
          <a:endParaRPr lang="ru-RU"/>
        </a:p>
      </dgm:t>
    </dgm:pt>
    <dgm:pt modelId="{A2CF20CC-7139-47B9-ADE5-FD39A7C49915}" type="sibTrans" cxnId="{801B7D15-27E9-482E-99E3-782630532F7C}">
      <dgm:prSet/>
      <dgm:spPr/>
      <dgm:t>
        <a:bodyPr/>
        <a:lstStyle/>
        <a:p>
          <a:endParaRPr lang="ru-RU"/>
        </a:p>
      </dgm:t>
    </dgm:pt>
    <dgm:pt modelId="{95CB2EC3-1853-4BFF-B951-C56E17BB7CB6}">
      <dgm:prSet/>
      <dgm:spPr/>
      <dgm:t>
        <a:bodyPr/>
        <a:lstStyle/>
        <a:p>
          <a:r>
            <a:rPr lang="ru-RU" dirty="0" smtClean="0"/>
            <a:t>социальный педагог</a:t>
          </a:r>
          <a:endParaRPr lang="ru-RU" dirty="0"/>
        </a:p>
      </dgm:t>
    </dgm:pt>
    <dgm:pt modelId="{609109A7-CDBE-4AD9-B3AA-4F490382C7D1}" type="parTrans" cxnId="{32834205-E1E9-4591-9549-668FBC3918EF}">
      <dgm:prSet/>
      <dgm:spPr/>
      <dgm:t>
        <a:bodyPr/>
        <a:lstStyle/>
        <a:p>
          <a:endParaRPr lang="ru-RU"/>
        </a:p>
      </dgm:t>
    </dgm:pt>
    <dgm:pt modelId="{B674D5E8-7798-4C0B-86BA-4CBB5EC3BE1C}" type="sibTrans" cxnId="{32834205-E1E9-4591-9549-668FBC3918EF}">
      <dgm:prSet/>
      <dgm:spPr/>
      <dgm:t>
        <a:bodyPr/>
        <a:lstStyle/>
        <a:p>
          <a:endParaRPr lang="ru-RU"/>
        </a:p>
      </dgm:t>
    </dgm:pt>
    <dgm:pt modelId="{C9F65D88-8E09-4D40-A91F-744C667C2895}">
      <dgm:prSet/>
      <dgm:spPr/>
      <dgm:t>
        <a:bodyPr/>
        <a:lstStyle/>
        <a:p>
          <a:r>
            <a:rPr lang="ru-RU" dirty="0" smtClean="0"/>
            <a:t>воспитатели</a:t>
          </a:r>
          <a:endParaRPr lang="ru-RU" dirty="0"/>
        </a:p>
      </dgm:t>
    </dgm:pt>
    <dgm:pt modelId="{436AB152-46C8-4BD2-8E6A-ED2AC0FB2645}" type="parTrans" cxnId="{040DD9A6-1CF8-4892-A25F-D80D59D361B9}">
      <dgm:prSet/>
      <dgm:spPr/>
      <dgm:t>
        <a:bodyPr/>
        <a:lstStyle/>
        <a:p>
          <a:endParaRPr lang="ru-RU"/>
        </a:p>
      </dgm:t>
    </dgm:pt>
    <dgm:pt modelId="{C7D57291-8DDF-4C39-9923-C0360B523893}" type="sibTrans" cxnId="{040DD9A6-1CF8-4892-A25F-D80D59D361B9}">
      <dgm:prSet/>
      <dgm:spPr/>
      <dgm:t>
        <a:bodyPr/>
        <a:lstStyle/>
        <a:p>
          <a:endParaRPr lang="ru-RU"/>
        </a:p>
      </dgm:t>
    </dgm:pt>
    <dgm:pt modelId="{65145692-40E4-4C39-83DD-20E2EDEF2BC1}">
      <dgm:prSet/>
      <dgm:spPr/>
      <dgm:t>
        <a:bodyPr/>
        <a:lstStyle/>
        <a:p>
          <a:r>
            <a:rPr lang="ru-RU" dirty="0" smtClean="0"/>
            <a:t>классные руководители</a:t>
          </a:r>
          <a:endParaRPr lang="ru-RU" dirty="0"/>
        </a:p>
      </dgm:t>
    </dgm:pt>
    <dgm:pt modelId="{2E5A979D-B9E6-4714-9EDC-8BB0B7E78C07}" type="parTrans" cxnId="{90E732AA-7FC1-4CB3-B76F-38209B55E1FE}">
      <dgm:prSet/>
      <dgm:spPr/>
      <dgm:t>
        <a:bodyPr/>
        <a:lstStyle/>
        <a:p>
          <a:endParaRPr lang="ru-RU"/>
        </a:p>
      </dgm:t>
    </dgm:pt>
    <dgm:pt modelId="{69754228-A56D-41EE-81CA-E043B93492C2}" type="sibTrans" cxnId="{90E732AA-7FC1-4CB3-B76F-38209B55E1FE}">
      <dgm:prSet/>
      <dgm:spPr/>
      <dgm:t>
        <a:bodyPr/>
        <a:lstStyle/>
        <a:p>
          <a:endParaRPr lang="ru-RU"/>
        </a:p>
      </dgm:t>
    </dgm:pt>
    <dgm:pt modelId="{832A51F4-D7EF-4BE8-932C-38095E27F02F}">
      <dgm:prSet/>
      <dgm:spPr/>
      <dgm:t>
        <a:bodyPr/>
        <a:lstStyle/>
        <a:p>
          <a:r>
            <a:rPr lang="ru-RU" dirty="0" smtClean="0"/>
            <a:t>педагоги-предметники</a:t>
          </a:r>
          <a:endParaRPr lang="ru-RU" dirty="0"/>
        </a:p>
      </dgm:t>
    </dgm:pt>
    <dgm:pt modelId="{1FB86388-5166-4D52-A399-75827E154422}" type="parTrans" cxnId="{4E549E78-E34C-4459-A7A5-435EC57D9D76}">
      <dgm:prSet/>
      <dgm:spPr/>
      <dgm:t>
        <a:bodyPr/>
        <a:lstStyle/>
        <a:p>
          <a:endParaRPr lang="ru-RU"/>
        </a:p>
      </dgm:t>
    </dgm:pt>
    <dgm:pt modelId="{4CEE58AF-5676-4D72-BF21-240F9D8036BC}" type="sibTrans" cxnId="{4E549E78-E34C-4459-A7A5-435EC57D9D76}">
      <dgm:prSet/>
      <dgm:spPr/>
      <dgm:t>
        <a:bodyPr/>
        <a:lstStyle/>
        <a:p>
          <a:endParaRPr lang="ru-RU"/>
        </a:p>
      </dgm:t>
    </dgm:pt>
    <dgm:pt modelId="{4C245C42-EAE5-4C97-9E79-DFBB3240C0FC}">
      <dgm:prSet/>
      <dgm:spPr/>
      <dgm:t>
        <a:bodyPr/>
        <a:lstStyle/>
        <a:p>
          <a:r>
            <a:rPr lang="ru-RU" dirty="0" smtClean="0"/>
            <a:t>учителя трудового обучения</a:t>
          </a:r>
          <a:endParaRPr lang="ru-RU" dirty="0"/>
        </a:p>
      </dgm:t>
    </dgm:pt>
    <dgm:pt modelId="{38C2E45C-E54B-4685-9A04-D5391587D9FE}" type="parTrans" cxnId="{07863354-695E-441F-A625-14A2AA3DFBC2}">
      <dgm:prSet/>
      <dgm:spPr/>
      <dgm:t>
        <a:bodyPr/>
        <a:lstStyle/>
        <a:p>
          <a:endParaRPr lang="ru-RU"/>
        </a:p>
      </dgm:t>
    </dgm:pt>
    <dgm:pt modelId="{42215BB5-F90B-415C-B84B-EDB8D9074EF1}" type="sibTrans" cxnId="{07863354-695E-441F-A625-14A2AA3DFBC2}">
      <dgm:prSet/>
      <dgm:spPr/>
      <dgm:t>
        <a:bodyPr/>
        <a:lstStyle/>
        <a:p>
          <a:endParaRPr lang="ru-RU"/>
        </a:p>
      </dgm:t>
    </dgm:pt>
    <dgm:pt modelId="{F008B62C-1D68-4744-AFBE-DBA8D39312B2}" type="pres">
      <dgm:prSet presAssocID="{8F26981F-CBDF-469A-B806-A42F667832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7DBB76-BB91-4D34-A6AD-957CE4E41A26}" type="pres">
      <dgm:prSet presAssocID="{72732C72-5318-4949-902E-8B2EABE657FE}" presName="parentLin" presStyleCnt="0"/>
      <dgm:spPr/>
    </dgm:pt>
    <dgm:pt modelId="{83AAED7E-6990-4617-9EA6-68C66615020C}" type="pres">
      <dgm:prSet presAssocID="{72732C72-5318-4949-902E-8B2EABE657F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FCF75CA9-782A-4544-9CBD-D55162D8F0FC}" type="pres">
      <dgm:prSet presAssocID="{72732C72-5318-4949-902E-8B2EABE657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31AC7-0CA3-47DF-9367-FC1BE57202C5}" type="pres">
      <dgm:prSet presAssocID="{72732C72-5318-4949-902E-8B2EABE657FE}" presName="negativeSpace" presStyleCnt="0"/>
      <dgm:spPr/>
    </dgm:pt>
    <dgm:pt modelId="{DC70BD13-C7BA-4A93-BAD2-5C513EFC8102}" type="pres">
      <dgm:prSet presAssocID="{72732C72-5318-4949-902E-8B2EABE657FE}" presName="childText" presStyleLbl="conFgAcc1" presStyleIdx="0" presStyleCnt="1" custScaleY="146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EE1C6-8712-4CEC-A565-5C0366E65CCE}" type="presOf" srcId="{72732C72-5318-4949-902E-8B2EABE657FE}" destId="{FCF75CA9-782A-4544-9CBD-D55162D8F0FC}" srcOrd="1" destOrd="0" presId="urn:microsoft.com/office/officeart/2005/8/layout/list1"/>
    <dgm:cxn modelId="{801B7D15-27E9-482E-99E3-782630532F7C}" srcId="{72732C72-5318-4949-902E-8B2EABE657FE}" destId="{FE2E11F2-302F-4876-A3FE-F8663860621E}" srcOrd="0" destOrd="0" parTransId="{35E757F7-6255-4C97-B449-BEDB74B2DD33}" sibTransId="{A2CF20CC-7139-47B9-ADE5-FD39A7C49915}"/>
    <dgm:cxn modelId="{33279524-BFB3-4C73-B0F8-B11BE0BEDF98}" type="presOf" srcId="{95CB2EC3-1853-4BFF-B951-C56E17BB7CB6}" destId="{DC70BD13-C7BA-4A93-BAD2-5C513EFC8102}" srcOrd="0" destOrd="1" presId="urn:microsoft.com/office/officeart/2005/8/layout/list1"/>
    <dgm:cxn modelId="{F56D0DED-D6B4-44F8-975C-1A82C261DA41}" type="presOf" srcId="{4C245C42-EAE5-4C97-9E79-DFBB3240C0FC}" destId="{DC70BD13-C7BA-4A93-BAD2-5C513EFC8102}" srcOrd="0" destOrd="5" presId="urn:microsoft.com/office/officeart/2005/8/layout/list1"/>
    <dgm:cxn modelId="{4E549E78-E34C-4459-A7A5-435EC57D9D76}" srcId="{72732C72-5318-4949-902E-8B2EABE657FE}" destId="{832A51F4-D7EF-4BE8-932C-38095E27F02F}" srcOrd="4" destOrd="0" parTransId="{1FB86388-5166-4D52-A399-75827E154422}" sibTransId="{4CEE58AF-5676-4D72-BF21-240F9D8036BC}"/>
    <dgm:cxn modelId="{040DD9A6-1CF8-4892-A25F-D80D59D361B9}" srcId="{72732C72-5318-4949-902E-8B2EABE657FE}" destId="{C9F65D88-8E09-4D40-A91F-744C667C2895}" srcOrd="2" destOrd="0" parTransId="{436AB152-46C8-4BD2-8E6A-ED2AC0FB2645}" sibTransId="{C7D57291-8DDF-4C39-9923-C0360B523893}"/>
    <dgm:cxn modelId="{0B220EED-3695-4F1C-AAC9-A06EA5B00E53}" type="presOf" srcId="{C9F65D88-8E09-4D40-A91F-744C667C2895}" destId="{DC70BD13-C7BA-4A93-BAD2-5C513EFC8102}" srcOrd="0" destOrd="2" presId="urn:microsoft.com/office/officeart/2005/8/layout/list1"/>
    <dgm:cxn modelId="{90E732AA-7FC1-4CB3-B76F-38209B55E1FE}" srcId="{72732C72-5318-4949-902E-8B2EABE657FE}" destId="{65145692-40E4-4C39-83DD-20E2EDEF2BC1}" srcOrd="3" destOrd="0" parTransId="{2E5A979D-B9E6-4714-9EDC-8BB0B7E78C07}" sibTransId="{69754228-A56D-41EE-81CA-E043B93492C2}"/>
    <dgm:cxn modelId="{B2CB6DCA-B60F-475A-A034-BDE57E06BF93}" type="presOf" srcId="{832A51F4-D7EF-4BE8-932C-38095E27F02F}" destId="{DC70BD13-C7BA-4A93-BAD2-5C513EFC8102}" srcOrd="0" destOrd="4" presId="urn:microsoft.com/office/officeart/2005/8/layout/list1"/>
    <dgm:cxn modelId="{39D430EF-F363-4FD5-9CDA-3D3D375D2485}" type="presOf" srcId="{65145692-40E4-4C39-83DD-20E2EDEF2BC1}" destId="{DC70BD13-C7BA-4A93-BAD2-5C513EFC8102}" srcOrd="0" destOrd="3" presId="urn:microsoft.com/office/officeart/2005/8/layout/list1"/>
    <dgm:cxn modelId="{EB6C446A-B7FA-4E6D-A5D3-373B3CE11657}" type="presOf" srcId="{8F26981F-CBDF-469A-B806-A42F66783204}" destId="{F008B62C-1D68-4744-AFBE-DBA8D39312B2}" srcOrd="0" destOrd="0" presId="urn:microsoft.com/office/officeart/2005/8/layout/list1"/>
    <dgm:cxn modelId="{32834205-E1E9-4591-9549-668FBC3918EF}" srcId="{72732C72-5318-4949-902E-8B2EABE657FE}" destId="{95CB2EC3-1853-4BFF-B951-C56E17BB7CB6}" srcOrd="1" destOrd="0" parTransId="{609109A7-CDBE-4AD9-B3AA-4F490382C7D1}" sibTransId="{B674D5E8-7798-4C0B-86BA-4CBB5EC3BE1C}"/>
    <dgm:cxn modelId="{B7D273CB-1554-43C4-BB5E-41544DBE8E7B}" type="presOf" srcId="{72732C72-5318-4949-902E-8B2EABE657FE}" destId="{83AAED7E-6990-4617-9EA6-68C66615020C}" srcOrd="0" destOrd="0" presId="urn:microsoft.com/office/officeart/2005/8/layout/list1"/>
    <dgm:cxn modelId="{643B9C74-9E6C-491A-9C63-8D05DC55CBC3}" type="presOf" srcId="{FE2E11F2-302F-4876-A3FE-F8663860621E}" destId="{DC70BD13-C7BA-4A93-BAD2-5C513EFC8102}" srcOrd="0" destOrd="0" presId="urn:microsoft.com/office/officeart/2005/8/layout/list1"/>
    <dgm:cxn modelId="{EBFAA092-3EAE-47C4-BEAD-0B8C06291123}" srcId="{8F26981F-CBDF-469A-B806-A42F66783204}" destId="{72732C72-5318-4949-902E-8B2EABE657FE}" srcOrd="0" destOrd="0" parTransId="{D0926317-EB5C-4071-A8AF-39F6D89D421D}" sibTransId="{8ED06724-35B9-4249-91A4-03822248D5BF}"/>
    <dgm:cxn modelId="{07863354-695E-441F-A625-14A2AA3DFBC2}" srcId="{72732C72-5318-4949-902E-8B2EABE657FE}" destId="{4C245C42-EAE5-4C97-9E79-DFBB3240C0FC}" srcOrd="5" destOrd="0" parTransId="{38C2E45C-E54B-4685-9A04-D5391587D9FE}" sibTransId="{42215BB5-F90B-415C-B84B-EDB8D9074EF1}"/>
    <dgm:cxn modelId="{C2C2DF90-3524-4989-AD85-869370B5DFCA}" type="presParOf" srcId="{F008B62C-1D68-4744-AFBE-DBA8D39312B2}" destId="{987DBB76-BB91-4D34-A6AD-957CE4E41A26}" srcOrd="0" destOrd="0" presId="urn:microsoft.com/office/officeart/2005/8/layout/list1"/>
    <dgm:cxn modelId="{66328643-721C-45C9-BFD1-904FC1358170}" type="presParOf" srcId="{987DBB76-BB91-4D34-A6AD-957CE4E41A26}" destId="{83AAED7E-6990-4617-9EA6-68C66615020C}" srcOrd="0" destOrd="0" presId="urn:microsoft.com/office/officeart/2005/8/layout/list1"/>
    <dgm:cxn modelId="{9B21821F-E266-4D5E-B750-1855E3689DAB}" type="presParOf" srcId="{987DBB76-BB91-4D34-A6AD-957CE4E41A26}" destId="{FCF75CA9-782A-4544-9CBD-D55162D8F0FC}" srcOrd="1" destOrd="0" presId="urn:microsoft.com/office/officeart/2005/8/layout/list1"/>
    <dgm:cxn modelId="{2C30AA89-8CA3-46A0-A6FC-90C4F8CFFA26}" type="presParOf" srcId="{F008B62C-1D68-4744-AFBE-DBA8D39312B2}" destId="{4E331AC7-0CA3-47DF-9367-FC1BE57202C5}" srcOrd="1" destOrd="0" presId="urn:microsoft.com/office/officeart/2005/8/layout/list1"/>
    <dgm:cxn modelId="{B64BD779-A6EB-45E7-882A-CE395F1C77CA}" type="presParOf" srcId="{F008B62C-1D68-4744-AFBE-DBA8D39312B2}" destId="{DC70BD13-C7BA-4A93-BAD2-5C513EFC810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70BD13-C7BA-4A93-BAD2-5C513EFC8102}">
      <dsp:nvSpPr>
        <dsp:cNvPr id="0" name=""/>
        <dsp:cNvSpPr/>
      </dsp:nvSpPr>
      <dsp:spPr>
        <a:xfrm>
          <a:off x="0" y="382305"/>
          <a:ext cx="8229600" cy="40607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психолог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социальный педагог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воспитатели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классные руководители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педагоги-предметники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учителя трудового обучения</a:t>
          </a:r>
          <a:endParaRPr lang="ru-RU" sz="2200" kern="1200" dirty="0"/>
        </a:p>
      </dsp:txBody>
      <dsp:txXfrm>
        <a:off x="0" y="382305"/>
        <a:ext cx="8229600" cy="4060702"/>
      </dsp:txXfrm>
    </dsp:sp>
    <dsp:sp modelId="{FCF75CA9-782A-4544-9CBD-D55162D8F0FC}">
      <dsp:nvSpPr>
        <dsp:cNvPr id="0" name=""/>
        <dsp:cNvSpPr/>
      </dsp:nvSpPr>
      <dsp:spPr>
        <a:xfrm>
          <a:off x="411480" y="57585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Служба сопровождения «Фарватер»</a:t>
          </a:r>
          <a:endParaRPr lang="ru-RU" sz="2400" b="1" kern="1200" dirty="0"/>
        </a:p>
      </dsp:txBody>
      <dsp:txXfrm>
        <a:off x="411480" y="57585"/>
        <a:ext cx="5760720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500174"/>
            <a:ext cx="7772400" cy="214314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«</a:t>
            </a:r>
            <a:r>
              <a:rPr lang="ru-RU" sz="3600" b="1" dirty="0" smtClean="0"/>
              <a:t>Роль семьи в профессиональной ориентации учащихся с нарушением интеллекта»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2638428"/>
          </a:xfrm>
        </p:spPr>
        <p:txBody>
          <a:bodyPr/>
          <a:lstStyle/>
          <a:p>
            <a:r>
              <a:rPr lang="ru-RU" b="1" dirty="0" smtClean="0"/>
              <a:t>Никулин И.Ю.</a:t>
            </a:r>
            <a:r>
              <a:rPr lang="ru-RU" dirty="0" smtClean="0"/>
              <a:t>, </a:t>
            </a:r>
            <a:r>
              <a:rPr lang="ru-RU" dirty="0" err="1" smtClean="0"/>
              <a:t>учитель-олигофренопедагог</a:t>
            </a:r>
            <a:r>
              <a:rPr lang="ru-RU" dirty="0" smtClean="0"/>
              <a:t>, руководитель методической службы </a:t>
            </a:r>
          </a:p>
          <a:p>
            <a:r>
              <a:rPr lang="ru-RU" dirty="0" smtClean="0"/>
              <a:t>КГКСКОУ СКОШ 8 вида 3 </a:t>
            </a:r>
          </a:p>
          <a:p>
            <a:endParaRPr lang="ru-RU" sz="800" dirty="0" smtClean="0"/>
          </a:p>
          <a:p>
            <a:pPr algn="ctr"/>
            <a:r>
              <a:rPr lang="ru-RU" dirty="0" smtClean="0"/>
              <a:t>г. Комсомольск-на-Амуре</a:t>
            </a:r>
          </a:p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Профили трудового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357298"/>
          <a:ext cx="8229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Центр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ПОУ-18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Мастер отделочных строительных работ, Швея, Столяр строительный, Обувщик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/>
                        <a:t>МОП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Повар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10-11 классов Центра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знакомая обстановка, углубленная социализация</a:t>
            </a:r>
          </a:p>
          <a:p>
            <a:r>
              <a:rPr lang="ru-RU" dirty="0" smtClean="0"/>
              <a:t>расширенная производственная практика</a:t>
            </a:r>
          </a:p>
          <a:p>
            <a:r>
              <a:rPr lang="ru-RU" dirty="0" smtClean="0"/>
              <a:t>опыт работы на предприятии</a:t>
            </a:r>
          </a:p>
          <a:p>
            <a:r>
              <a:rPr lang="ru-RU" dirty="0" smtClean="0"/>
              <a:t>возможность непосредственного трудоустройства</a:t>
            </a:r>
          </a:p>
          <a:p>
            <a:r>
              <a:rPr lang="ru-RU" dirty="0" smtClean="0"/>
              <a:t>свидетельство о профессиональном образовании</a:t>
            </a:r>
          </a:p>
          <a:p>
            <a:r>
              <a:rPr lang="ru-RU" dirty="0" smtClean="0"/>
              <a:t>рекомендательное письмо</a:t>
            </a:r>
          </a:p>
          <a:p>
            <a:r>
              <a:rPr lang="ru-RU" dirty="0" smtClean="0"/>
              <a:t>характеристика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285860"/>
          <a:ext cx="8215370" cy="46639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71570"/>
                <a:gridCol w="722602"/>
                <a:gridCol w="780497"/>
                <a:gridCol w="1191797"/>
                <a:gridCol w="805566"/>
                <a:gridCol w="1143008"/>
                <a:gridCol w="1571636"/>
                <a:gridCol w="928694"/>
              </a:tblGrid>
              <a:tr h="1387956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/>
                        <a:t>Год выпуска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/>
                        <a:t>Дальнейшее устройство выпускников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3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/>
                        <a:t>10 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/>
                        <a:t>ПОУ-18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/>
                        <a:t>Трудо</a:t>
                      </a:r>
                      <a:r>
                        <a:rPr lang="ru-RU" sz="2000" b="1" kern="1200" dirty="0" smtClean="0"/>
                        <a:t>-</a:t>
                      </a:r>
                      <a:endParaRPr lang="ru-RU" sz="2000" b="1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/>
                        <a:t>устро</a:t>
                      </a:r>
                      <a:r>
                        <a:rPr lang="ru-RU" sz="2000" b="1" kern="1200" dirty="0" smtClean="0"/>
                        <a:t>-</a:t>
                      </a:r>
                      <a:endParaRPr lang="ru-RU" sz="2000" b="1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/>
                        <a:t>ены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/>
                        <a:t>Инва</a:t>
                      </a:r>
                      <a:r>
                        <a:rPr lang="ru-RU" sz="2000" b="1" kern="1200" dirty="0" smtClean="0"/>
                        <a:t>-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/>
                        <a:t>лиды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/>
                        <a:t>Выехали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/>
                        <a:t>Не учатся и не работают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/>
                        <a:t>Другое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0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2011-12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0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2012-13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0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2013-14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/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Ученики 11 класса выполняют учебный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резентации учащихся1\Презентация учащихся 11 класс\Бессольцев Яков\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285860"/>
            <a:ext cx="3786214" cy="4927608"/>
          </a:xfrm>
          <a:prstGeom prst="rect">
            <a:avLst/>
          </a:prstGeom>
          <a:noFill/>
        </p:spPr>
      </p:pic>
      <p:pic>
        <p:nvPicPr>
          <p:cNvPr id="1027" name="Picture 3" descr="F:\Презентации учащихся1\Презентация учащихся 11 класс\Жернаков Анатолий\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285860"/>
            <a:ext cx="3714776" cy="4953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500702"/>
            <a:ext cx="8229600" cy="656258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+mj-lt"/>
              </a:rPr>
              <a:t>Наш сайт:</a:t>
            </a:r>
            <a:r>
              <a:rPr lang="en-US" sz="3200" dirty="0" smtClean="0">
                <a:latin typeface="+mj-lt"/>
              </a:rPr>
              <a:t>  </a:t>
            </a:r>
            <a:r>
              <a:rPr lang="en-US" sz="3200" dirty="0" smtClean="0"/>
              <a:t>http://kgskouskosh3.ru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8900" y="1928802"/>
            <a:ext cx="22108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2" descr="fasad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786050" y="1928802"/>
            <a:ext cx="3686026" cy="24628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214282" y="1928802"/>
            <a:ext cx="2285984" cy="1571636"/>
            <a:chOff x="3891" y="1166"/>
            <a:chExt cx="3772" cy="2057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891" y="1166"/>
              <a:ext cx="3772" cy="20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3891" y="2211"/>
              <a:ext cx="3772" cy="1012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flipV="1">
              <a:off x="3891" y="1191"/>
              <a:ext cx="3772" cy="1012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3891" y="1166"/>
              <a:ext cx="1886" cy="20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86" y="1037"/>
                </a:cxn>
                <a:cxn ang="0">
                  <a:pos x="0" y="2057"/>
                </a:cxn>
                <a:cxn ang="0">
                  <a:pos x="0" y="0"/>
                </a:cxn>
              </a:cxnLst>
              <a:rect l="0" t="0" r="r" b="b"/>
              <a:pathLst>
                <a:path w="1886" h="2057">
                  <a:moveTo>
                    <a:pt x="0" y="0"/>
                  </a:moveTo>
                  <a:lnTo>
                    <a:pt x="1886" y="1037"/>
                  </a:lnTo>
                  <a:lnTo>
                    <a:pt x="0" y="20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Проблема: реализация права лиц с ОВЗ на трудоустройство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Причины:</a:t>
            </a:r>
          </a:p>
          <a:p>
            <a:r>
              <a:rPr lang="ru-RU" dirty="0" smtClean="0"/>
              <a:t>объективные</a:t>
            </a:r>
          </a:p>
          <a:p>
            <a:pPr lvl="1"/>
            <a:r>
              <a:rPr lang="ru-RU" dirty="0" smtClean="0"/>
              <a:t>конкуренция со стороны нормально развивающихся сверстников</a:t>
            </a:r>
          </a:p>
          <a:p>
            <a:pPr lvl="1"/>
            <a:r>
              <a:rPr lang="ru-RU" dirty="0" smtClean="0"/>
              <a:t>нежелание работодателей нанимать лиц данной категории</a:t>
            </a:r>
          </a:p>
          <a:p>
            <a:r>
              <a:rPr lang="ru-RU" dirty="0" smtClean="0"/>
              <a:t>сложности с  освоением профессиональных навыков</a:t>
            </a:r>
          </a:p>
          <a:p>
            <a:pPr lvl="1"/>
            <a:r>
              <a:rPr lang="ru-RU" dirty="0" smtClean="0"/>
              <a:t>снижение интеллекта, </a:t>
            </a:r>
          </a:p>
          <a:p>
            <a:pPr lvl="1"/>
            <a:r>
              <a:rPr lang="ru-RU" dirty="0" smtClean="0"/>
              <a:t>физические и соматические осложнения, психоневрологические нарушения</a:t>
            </a:r>
          </a:p>
          <a:p>
            <a:r>
              <a:rPr lang="ru-RU" dirty="0" smtClean="0"/>
              <a:t>трудности в профессиональном самоопределении</a:t>
            </a:r>
          </a:p>
          <a:p>
            <a:pPr lvl="1"/>
            <a:r>
              <a:rPr lang="ru-RU" dirty="0" smtClean="0"/>
              <a:t>неадекватная самооценка</a:t>
            </a:r>
          </a:p>
          <a:p>
            <a:pPr lvl="1"/>
            <a:r>
              <a:rPr lang="ru-RU" dirty="0" smtClean="0"/>
              <a:t>незнание собственной индивидуальности </a:t>
            </a:r>
          </a:p>
          <a:p>
            <a:pPr lvl="1"/>
            <a:r>
              <a:rPr lang="ru-RU" dirty="0" err="1" smtClean="0"/>
              <a:t>несформированность</a:t>
            </a:r>
            <a:r>
              <a:rPr lang="ru-RU" dirty="0" smtClean="0"/>
              <a:t> волевой сферы </a:t>
            </a:r>
          </a:p>
          <a:p>
            <a:pPr lvl="1"/>
            <a:r>
              <a:rPr lang="ru-RU" dirty="0" smtClean="0"/>
              <a:t>интеллектуальная незрелость</a:t>
            </a:r>
          </a:p>
          <a:p>
            <a:pPr lvl="1"/>
            <a:r>
              <a:rPr lang="ru-RU" dirty="0" smtClean="0"/>
              <a:t>преобладание сиюминутных, </a:t>
            </a:r>
            <a:r>
              <a:rPr lang="ru-RU" dirty="0" err="1" smtClean="0"/>
              <a:t>дефицитарных</a:t>
            </a:r>
            <a:r>
              <a:rPr lang="ru-RU" dirty="0" smtClean="0"/>
              <a:t> мотивов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КИП «Школа – Центр социализации и профориентации детей с ОВЗ»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501122" cy="5210196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400"/>
              </a:spcBef>
              <a:buNone/>
            </a:pPr>
            <a:r>
              <a:rPr lang="ru-RU" sz="2800" dirty="0" smtClean="0"/>
              <a:t>4 этапа (</a:t>
            </a:r>
            <a:r>
              <a:rPr lang="ru-RU" sz="2800" dirty="0" err="1" smtClean="0"/>
              <a:t>предшкольная</a:t>
            </a:r>
            <a:r>
              <a:rPr lang="ru-RU" sz="2800" dirty="0" smtClean="0"/>
              <a:t> подготовка – школа - профессиональная подготовка):</a:t>
            </a:r>
          </a:p>
          <a:p>
            <a:pPr lvl="1">
              <a:spcBef>
                <a:spcPts val="400"/>
              </a:spcBef>
              <a:buNone/>
            </a:pPr>
            <a:r>
              <a:rPr lang="ru-RU" sz="2400" dirty="0" smtClean="0"/>
              <a:t>1 этап – подготовительный, 0 – 3 классы</a:t>
            </a:r>
          </a:p>
          <a:p>
            <a:pPr lvl="2">
              <a:spcBef>
                <a:spcPts val="0"/>
              </a:spcBef>
              <a:buNone/>
            </a:pPr>
            <a:r>
              <a:rPr lang="ru-RU" sz="2200" dirty="0" smtClean="0"/>
              <a:t>ручной труд</a:t>
            </a:r>
          </a:p>
          <a:p>
            <a:pPr lvl="1">
              <a:spcBef>
                <a:spcPts val="400"/>
              </a:spcBef>
              <a:buNone/>
            </a:pPr>
            <a:r>
              <a:rPr lang="ru-RU" sz="2400" dirty="0" smtClean="0"/>
              <a:t>2 этап – классы наблюдения, 4 – 5 классы</a:t>
            </a:r>
          </a:p>
          <a:p>
            <a:pPr marL="630238" lvl="2" indent="0">
              <a:spcBef>
                <a:spcPts val="400"/>
              </a:spcBef>
              <a:buNone/>
            </a:pPr>
            <a:r>
              <a:rPr lang="ru-RU" sz="2200" dirty="0" smtClean="0"/>
              <a:t>определение уровня психофизического развития ученика, выбор предпочтительного профиля обучения</a:t>
            </a:r>
          </a:p>
          <a:p>
            <a:pPr lvl="1">
              <a:spcBef>
                <a:spcPts val="400"/>
              </a:spcBef>
              <a:buNone/>
            </a:pPr>
            <a:r>
              <a:rPr lang="ru-RU" sz="2400" dirty="0" smtClean="0"/>
              <a:t>3 этап – дифференцированное обучение, 6 – 9 классы</a:t>
            </a:r>
          </a:p>
          <a:p>
            <a:pPr marL="630238" lvl="2" indent="-36513">
              <a:spcBef>
                <a:spcPts val="400"/>
              </a:spcBef>
              <a:buNone/>
            </a:pPr>
            <a:r>
              <a:rPr lang="ru-RU" sz="2200" dirty="0" smtClean="0"/>
              <a:t>принятие решения о продолжении трудовой подготовки и выбор ее профиля </a:t>
            </a:r>
          </a:p>
          <a:p>
            <a:pPr lvl="1">
              <a:spcBef>
                <a:spcPts val="400"/>
              </a:spcBef>
              <a:buNone/>
            </a:pPr>
            <a:r>
              <a:rPr lang="ru-RU" sz="2400" dirty="0" smtClean="0"/>
              <a:t>4 этап – профессиональная подготовка, 10 – 11 классы</a:t>
            </a:r>
          </a:p>
          <a:p>
            <a:pPr marL="630238" lvl="2" indent="-36513">
              <a:spcBef>
                <a:spcPts val="400"/>
              </a:spcBef>
              <a:buNone/>
            </a:pPr>
            <a:r>
              <a:rPr lang="ru-RU" sz="2200" dirty="0" smtClean="0"/>
              <a:t>принятие решения о дальнейшем жизненном маршруте</a:t>
            </a:r>
          </a:p>
          <a:p>
            <a:pPr marL="0" indent="0">
              <a:lnSpc>
                <a:spcPts val="2800"/>
              </a:lnSpc>
              <a:spcBef>
                <a:spcPts val="400"/>
              </a:spcBef>
              <a:buNone/>
            </a:pPr>
            <a:r>
              <a:rPr lang="ru-RU" sz="2800" dirty="0" smtClean="0"/>
              <a:t>Содержательная и методическая преемственность на всех этапах обучения и развития детей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69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комплексного психолого-педагогического и медико-социального сопровождения «Фарватер»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571612"/>
          <a:ext cx="82296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5857883" y="5643578"/>
            <a:ext cx="2617449" cy="767520"/>
            <a:chOff x="3554751" y="569625"/>
            <a:chExt cx="2617449" cy="76752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197694" y="569625"/>
              <a:ext cx="1974506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554751" y="607092"/>
              <a:ext cx="2579981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/>
                <a:t>Семья</a:t>
              </a:r>
              <a:endParaRPr lang="ru-RU" sz="2600" b="1" kern="1200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929190" y="4857760"/>
            <a:ext cx="35718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200" dirty="0" smtClean="0"/>
              <a:t>воспитанники •</a:t>
            </a:r>
          </a:p>
          <a:p>
            <a:pPr lvl="0" algn="r"/>
            <a:r>
              <a:rPr lang="ru-RU" sz="2200" dirty="0" smtClean="0"/>
              <a:t>родители (представители) •</a:t>
            </a: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службы сопровождения </a:t>
            </a:r>
            <a:br>
              <a:rPr lang="ru-RU" dirty="0" smtClean="0"/>
            </a:br>
            <a:r>
              <a:rPr lang="ru-RU" dirty="0" smtClean="0"/>
              <a:t>по работе с родителями: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наладить взаимодействие с родителями, обеспечить с их стороны педагогическую поддержку и содействие ребенку, выстроить общую систему целей его жизненного пути на основе возможностей, интересов и потребностей ребенка;</a:t>
            </a:r>
          </a:p>
          <a:p>
            <a:r>
              <a:rPr lang="ru-RU" dirty="0" smtClean="0"/>
              <a:t>информировать родителей о психолого-педагогическом статусе учащихся и динамике их психического и физического развития;</a:t>
            </a:r>
          </a:p>
          <a:p>
            <a:r>
              <a:rPr lang="ru-RU" dirty="0" smtClean="0"/>
              <a:t>оказывать помощь в определении индивидуального пути развития ребенка, коррекции психофизических недостатков, речевых нарушений, личностной сферы;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службы сопровождения </a:t>
            </a:r>
            <a:br>
              <a:rPr lang="ru-RU" dirty="0" smtClean="0"/>
            </a:br>
            <a:r>
              <a:rPr lang="ru-RU" dirty="0" smtClean="0"/>
              <a:t>по работе с родителями: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информировать о социальных институтах помощи и поддержки, организовать защиту законных прав и интересов;</a:t>
            </a:r>
          </a:p>
          <a:p>
            <a:r>
              <a:rPr lang="ru-RU" dirty="0" smtClean="0"/>
              <a:t>консультировать и просвещать по вопросам создания специальных педагогических и социально-психологических условий развития, коррекции недостатков, решения трудностей, поиска адекватных методов педагогического воздействия;</a:t>
            </a:r>
          </a:p>
          <a:p>
            <a:r>
              <a:rPr lang="ru-RU" dirty="0" smtClean="0"/>
              <a:t>информировать о ходе профессиональной подготовки, результатах психологической диагностики профессиональных интересов учащихся, строить совместный прогноз трудоустройства обучающихся с учетом специфики рынка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поддержка самоопределения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Классные руководители и воспитатели </a:t>
            </a:r>
          </a:p>
          <a:p>
            <a:r>
              <a:rPr lang="ru-RU" dirty="0" smtClean="0"/>
              <a:t>организуют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 классные часы, беседы, экскурсии на предприятия</a:t>
            </a:r>
          </a:p>
          <a:p>
            <a:r>
              <a:rPr lang="ru-RU" dirty="0" smtClean="0"/>
              <a:t>совместно с психологом и соц. педагогом оказывают помощь учащимся и их родителям по проблеме самоопределения, организуют встречи, родительские собрания</a:t>
            </a:r>
          </a:p>
          <a:p>
            <a:pPr>
              <a:buNone/>
            </a:pPr>
            <a:r>
              <a:rPr lang="ru-RU" dirty="0" smtClean="0"/>
              <a:t>Учителя-предметники</a:t>
            </a:r>
          </a:p>
          <a:p>
            <a:r>
              <a:rPr lang="ru-RU" dirty="0" smtClean="0"/>
              <a:t>обеспечивают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направленность уроков, формирование у учащихся </a:t>
            </a:r>
            <a:r>
              <a:rPr lang="ru-RU" dirty="0" err="1" smtClean="0"/>
              <a:t>общетрудовых</a:t>
            </a:r>
            <a:r>
              <a:rPr lang="ru-RU" dirty="0" smtClean="0"/>
              <a:t> навыков</a:t>
            </a:r>
          </a:p>
          <a:p>
            <a:r>
              <a:rPr lang="ru-RU" dirty="0" smtClean="0"/>
              <a:t>следят за психологической атмосферой в классе.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поддержка самоопределения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Учителя трудового обучения</a:t>
            </a:r>
          </a:p>
          <a:p>
            <a:r>
              <a:rPr lang="ru-RU" dirty="0" smtClean="0"/>
              <a:t>участвуют в профессиональном консультировании родителей</a:t>
            </a:r>
          </a:p>
          <a:p>
            <a:r>
              <a:rPr lang="ru-RU" dirty="0" smtClean="0"/>
              <a:t>оказывают помощь в профессиональном и жизненном самоопределении детей</a:t>
            </a:r>
          </a:p>
          <a:p>
            <a:pPr>
              <a:buNone/>
            </a:pPr>
            <a:r>
              <a:rPr lang="ru-RU" dirty="0" smtClean="0"/>
              <a:t>Социальный педагог</a:t>
            </a:r>
          </a:p>
          <a:p>
            <a:r>
              <a:rPr lang="ru-RU" dirty="0" smtClean="0"/>
              <a:t>консультирует родителей по социальным вопросам</a:t>
            </a:r>
          </a:p>
          <a:p>
            <a:r>
              <a:rPr lang="ru-RU" dirty="0" smtClean="0"/>
              <a:t>помогает им наладить взаимоотношения с социальными институтами, способными помочь в трудоустройстве.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поддержка самоопределения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Педагог – психолог </a:t>
            </a:r>
          </a:p>
          <a:p>
            <a:r>
              <a:rPr lang="ru-RU" dirty="0" smtClean="0"/>
              <a:t>изучает профессиональные интересы и склонности учащихся</a:t>
            </a:r>
          </a:p>
          <a:p>
            <a:r>
              <a:rPr lang="ru-RU" dirty="0" smtClean="0"/>
              <a:t>организует мониторинг готовности к профессиональному самоопределению через анкетирование учащихся и их родителей</a:t>
            </a:r>
          </a:p>
          <a:p>
            <a:r>
              <a:rPr lang="ru-RU" smtClean="0"/>
              <a:t>организует </a:t>
            </a:r>
            <a:r>
              <a:rPr lang="ru-RU" dirty="0" smtClean="0"/>
              <a:t>беседы, психологическое просвещение, консультации для родителей с учётом возрастных </a:t>
            </a:r>
            <a:r>
              <a:rPr lang="ru-RU" smtClean="0"/>
              <a:t>особенностей учащихся</a:t>
            </a:r>
          </a:p>
          <a:p>
            <a:r>
              <a:rPr lang="ru-RU" smtClean="0"/>
              <a:t>систематизирует </a:t>
            </a:r>
            <a:r>
              <a:rPr lang="ru-RU" dirty="0" smtClean="0"/>
              <a:t>результаты педагогического наблюдения прочих членов службы «Фарватер»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599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«Роль семьи в профессиональной ориентации учащихся с нарушением интеллекта»</vt:lpstr>
      <vt:lpstr>Проблема: реализация права лиц с ОВЗ на трудоустройство </vt:lpstr>
      <vt:lpstr>КИП «Школа – Центр социализации и профориентации детей с ОВЗ»</vt:lpstr>
      <vt:lpstr>Модель комплексного психолого-педагогического и медико-социального сопровождения «Фарватер»</vt:lpstr>
      <vt:lpstr>Задачи службы сопровождения  по работе с родителями:</vt:lpstr>
      <vt:lpstr>Задачи службы сопровождения  по работе с родителями:</vt:lpstr>
      <vt:lpstr>Педагогическая поддержка самоопределения </vt:lpstr>
      <vt:lpstr>Педагогическая поддержка самоопределения </vt:lpstr>
      <vt:lpstr>Педагогическая поддержка самоопределения </vt:lpstr>
      <vt:lpstr>Профили трудового обучения</vt:lpstr>
      <vt:lpstr>Преимущества 10-11 классов Центра</vt:lpstr>
      <vt:lpstr>Слайд 12</vt:lpstr>
      <vt:lpstr>Ученики 11 класса выполняют учебный проект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семьи в профессиональной ориентации учащихся с нарушением интеллекта»</dc:title>
  <dc:creator>Галя</dc:creator>
  <cp:lastModifiedBy>Windows XP Mode</cp:lastModifiedBy>
  <cp:revision>16</cp:revision>
  <dcterms:created xsi:type="dcterms:W3CDTF">2015-02-26T11:28:40Z</dcterms:created>
  <dcterms:modified xsi:type="dcterms:W3CDTF">2015-03-29T10:28:01Z</dcterms:modified>
</cp:coreProperties>
</file>