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CDA4D-4A20-4D49-A4D9-9AACA6066FCC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F7843-11B5-4D7A-975B-6D43CAD3B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F7843-11B5-4D7A-975B-6D43CAD3BC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457201"/>
            <a:ext cx="8153400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Тема: </a:t>
            </a:r>
          </a:p>
          <a:p>
            <a:pPr algn="ctr"/>
            <a:r>
              <a:rPr lang="ru-RU" sz="88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Формы </a:t>
            </a:r>
            <a:r>
              <a:rPr lang="ru-RU" sz="88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классных </a:t>
            </a:r>
            <a:r>
              <a:rPr lang="ru-RU" sz="88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часов</a:t>
            </a:r>
          </a:p>
          <a:p>
            <a:pPr algn="ctr"/>
            <a:endParaRPr lang="ru-RU" sz="880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sz="280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Подготовила : учитель Малышева Е.А.</a:t>
            </a:r>
            <a:endParaRPr lang="ru-RU" sz="2800" dirty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457200"/>
            <a:ext cx="7409688" cy="5791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Формы психологического просвещения: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тренинг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исследование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Обучают учащихся правильному поведению в тех или иных ситуациях, закрепляя это на практике через проигрывание определенных сценариев;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Подвижные формы: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веселые старты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малая олимпиада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олимпиада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день...(атлетики, здоровья и т.д.)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304800"/>
            <a:ext cx="7485888" cy="6096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Формы работы вне школы:</a:t>
            </a:r>
          </a:p>
          <a:p>
            <a:pPr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экскурсия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поход</a:t>
            </a:r>
          </a:p>
          <a:p>
            <a:pPr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выход (концерт, цирковое, театральное представление)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полезно организовать досуг учащихся; формируются сознание, эстетическая культура, наблюдательность, любознательность,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убеждённость в правильности выбора специальности,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28600"/>
            <a:ext cx="8305800" cy="6400800"/>
          </a:xfrm>
        </p:spPr>
        <p:txBody>
          <a:bodyPr>
            <a:normAutofit fontScale="47500" lnSpcReduction="2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sz="6700" b="1" u="sng" dirty="0" err="1" smtClean="0">
                <a:latin typeface="Times New Roman" pitchFamily="18" charset="0"/>
                <a:cs typeface="Times New Roman" pitchFamily="18" charset="0"/>
              </a:rPr>
              <a:t>Новые</a:t>
            </a:r>
            <a:r>
              <a:rPr lang="en-US" sz="67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u="sng" dirty="0" err="1" smtClean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en-US" sz="67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u="sng" dirty="0" err="1" smtClean="0">
                <a:latin typeface="Times New Roman" pitchFamily="18" charset="0"/>
                <a:cs typeface="Times New Roman" pitchFamily="18" charset="0"/>
              </a:rPr>
              <a:t>классных</a:t>
            </a:r>
            <a:r>
              <a:rPr lang="en-US" sz="67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u="sng" dirty="0" err="1" smtClean="0">
                <a:latin typeface="Times New Roman" pitchFamily="18" charset="0"/>
                <a:cs typeface="Times New Roman" pitchFamily="18" charset="0"/>
              </a:rPr>
              <a:t>часов</a:t>
            </a:r>
            <a:endParaRPr lang="ru-RU" sz="67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 - игра "Откровение".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 "Почтовый ящик".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Час беседы один на один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 "Вопросом на вопрос".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Час таинственных дел.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Толерантные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классные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часы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час-пресс-конференция "Встречи с родителями".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 "Встреча с выпускниками школы".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 "Презентация".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 "Я знаю - ты знаешь".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 - конкурс "Приходите в гости к нам...".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 ""Родина - рядом".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6324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Классный час  «Решения проблемных ситуаций».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Классный час. Час рефлексии.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Классный час, посвященный профессиональной ориентации.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Классный час в лесу.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Классный час, посвящен теме: "Книги, которые мы выбираем".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Классный час "Мои любимые животные".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Классный час "Прощание перед летом".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 беседы один на один. Или час работы с активом.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Игровой классный час.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Классный час в подшефном классе.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Кино-фото классный час.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Биклассный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 "Самообразование и самовоспитание".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838200"/>
            <a:ext cx="7790688" cy="54102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Традиции класса</a:t>
            </a:r>
          </a:p>
          <a:p>
            <a:pPr algn="ctr">
              <a:buNone/>
            </a:pPr>
            <a:endParaRPr lang="ru-RU" sz="6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25296" indent="-1143000">
              <a:buAutoNum type="arabicPeriod"/>
            </a:pP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Фотоотчет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(возвращение с каникул)</a:t>
            </a:r>
          </a:p>
          <a:p>
            <a:pPr marL="1225296" indent="-1143000">
              <a:buAutoNum type="arabicPeriod"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1225296" indent="-1143000">
              <a:buAutoNum type="arabicPeriod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Заполнение книги рекордов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Гинесса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1225296" indent="-1143000">
              <a:buAutoNum type="arabicPeriod"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1225296" indent="-1143000">
              <a:buAutoNum type="arabicPeriod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Сюрприз для именинника </a:t>
            </a:r>
          </a:p>
          <a:p>
            <a:pPr marL="1225296" indent="-1143000">
              <a:buAutoNum type="arabicPeriod"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1225296" indent="-1143000" algn="ctr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и  т. д.</a:t>
            </a:r>
          </a:p>
          <a:p>
            <a:pPr marL="1225296" indent="-1143000" algn="ctr">
              <a:buAutoNum type="arabicPeriod"/>
            </a:pPr>
            <a:endParaRPr lang="ru-RU" sz="6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25296" indent="-1143000" algn="ctr">
              <a:buAutoNum type="arabicPeriod"/>
            </a:pPr>
            <a:endParaRPr lang="ru-RU" sz="6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25296" indent="-1143000" algn="ctr">
              <a:buAutoNum type="arabicPeriod"/>
            </a:pPr>
            <a:endParaRPr lang="ru-RU" sz="6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533400"/>
            <a:ext cx="7866888" cy="5715000"/>
          </a:xfrm>
        </p:spPr>
        <p:txBody>
          <a:bodyPr/>
          <a:lstStyle/>
          <a:p>
            <a:pPr indent="-165600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Классный час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гибкая по составу и структуре форма фронтальной воспитательной работы, представляющая собой социально организуемое во внеурочное время общение классного руководителя с учащимися класса с целью содействия формированию классного коллектива и развитию его членов.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8649" y="280590"/>
            <a:ext cx="53340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Классный час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5078" y="1987152"/>
            <a:ext cx="2447321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тематический  час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6801" y="1987152"/>
            <a:ext cx="3733800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час общения по текущим делам или организационный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143000" y="3581400"/>
            <a:ext cx="3352800" cy="132343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нравственное воспитание, гражданское, эстетическое,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воспитание культуры поведение и т. д.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05400" y="3581400"/>
            <a:ext cx="3352800" cy="193899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подводятся итоги прошедшего мероприятия, обсуждение следующего, а так же обсуждаются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выполнения детьми поручений.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048000" y="1447800"/>
            <a:ext cx="609600" cy="53340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410200" y="1447800"/>
            <a:ext cx="457200" cy="53340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50" grpId="0" animBg="1"/>
      <p:bldP spid="20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228600"/>
            <a:ext cx="7790688" cy="63246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процессе деятельности по подготовке и проведению классных часов возможно  решение следующих педагогических задач.</a:t>
            </a:r>
          </a:p>
          <a:p>
            <a:pPr algn="ctr">
              <a:spcAft>
                <a:spcPts val="600"/>
              </a:spcAft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Обогащение сознания учащегося знаниями о природе, обществе, технике, человеке.</a:t>
            </a:r>
          </a:p>
          <a:p>
            <a:pPr>
              <a:spcAft>
                <a:spcPts val="6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Усвоение детьми умений и навыков познавательной и практической деятельности (правила культуры поведения).</a:t>
            </a:r>
          </a:p>
          <a:p>
            <a:pPr>
              <a:spcAft>
                <a:spcPts val="6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Проявление творческих способностей учащегося.</a:t>
            </a:r>
          </a:p>
          <a:p>
            <a:pPr>
              <a:spcAft>
                <a:spcPts val="6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классного коллектива, как благоприятной среды развития жизнедеятельности школьников.</a:t>
            </a:r>
          </a:p>
          <a:p>
            <a:pPr>
              <a:spcAft>
                <a:spcPts val="600"/>
              </a:spcAft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Наиболее распространены следующие формы проведения тематических классных часов: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981200"/>
            <a:ext cx="80772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Дискуссионные формы: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дистпут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дискуссия;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учащиеся вовлекаются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обсуждение различных проблем, учатся выслушивать и понимать мнение других, отстаивать свою точку зрения;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беседа;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учащиеся учится формировать и высказывать свое мнение;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конференция;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Учат учащихся серьезно относиться к определенным вопросам, самостоятельно работать с информационным материалом, подготавливать тему, выступать перед аудиторией;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28600"/>
            <a:ext cx="7866888" cy="6019800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аукцион. </a:t>
            </a:r>
          </a:p>
          <a:p>
            <a:pPr marL="365760" lvl="8" indent="-283464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круглый стол;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личностной зрелости учащихся;</a:t>
            </a:r>
          </a:p>
          <a:p>
            <a:pPr marL="365760" lvl="8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вечер вопросов и ответов;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отношений между учащимися, открытость, что помогает решать возникающие проблемы;</a:t>
            </a:r>
          </a:p>
          <a:p>
            <a:pPr marL="365760" lvl="8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встреча с приглашенными людьми;</a:t>
            </a:r>
          </a:p>
          <a:p>
            <a:pPr marL="365760" lvl="8" indent="-283464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лекция;</a:t>
            </a:r>
          </a:p>
          <a:p>
            <a:pPr marL="365760" lvl="8" indent="-283464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лекторий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Лекция и её обсуждение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стимулируют учащихся проявлять интерес к подаваемой информации;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609600"/>
            <a:ext cx="6858000" cy="5638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Формы состязательного характера: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конкурс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викторина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путешествие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КВН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эстафета полезных дел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смотр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парад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презентация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турнир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олимпиада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228600"/>
            <a:ext cx="7257288" cy="66294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800" b="1" u="sng" dirty="0" smtClean="0">
                <a:latin typeface="Times New Roman" pitchFamily="18" charset="0"/>
                <a:cs typeface="Times New Roman" pitchFamily="18" charset="0"/>
              </a:rPr>
              <a:t>Творческие формы: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фестиваль</a:t>
            </a:r>
            <a:br>
              <a:rPr lang="ru-RU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выставка</a:t>
            </a:r>
            <a:br>
              <a:rPr lang="ru-RU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устный журнал</a:t>
            </a:r>
            <a:br>
              <a:rPr lang="ru-RU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живая газета</a:t>
            </a:r>
            <a:br>
              <a:rPr lang="ru-RU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творческий труд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представление (проектов)</a:t>
            </a:r>
            <a:br>
              <a:rPr lang="ru-RU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юморина</a:t>
            </a:r>
            <a:br>
              <a:rPr lang="ru-RU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спектакль</a:t>
            </a:r>
            <a:br>
              <a:rPr lang="ru-RU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концерт</a:t>
            </a:r>
            <a:br>
              <a:rPr lang="ru-RU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- ярмарка;</a:t>
            </a:r>
          </a:p>
          <a:p>
            <a:pPr>
              <a:buNone/>
            </a:pPr>
            <a:r>
              <a:rPr lang="ru-RU" sz="5100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Происходит общение внутри группы, развивается мышление, умение работать в команде, делать самостоятельные открытия при изучении материала; 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endParaRPr lang="ru-RU" sz="5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304800"/>
            <a:ext cx="7485888" cy="63246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4600" b="1" u="sng" dirty="0" smtClean="0">
                <a:latin typeface="Times New Roman" pitchFamily="18" charset="0"/>
                <a:cs typeface="Times New Roman" pitchFamily="18" charset="0"/>
              </a:rPr>
              <a:t>Игровые формы:</a:t>
            </a:r>
          </a:p>
          <a:p>
            <a:pPr>
              <a:spcAft>
                <a:spcPts val="600"/>
              </a:spcAft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ролевые игры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сюжетные игры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интеллектуальные</a:t>
            </a:r>
          </a:p>
          <a:p>
            <a:pPr>
              <a:spcAft>
                <a:spcPts val="600"/>
              </a:spcAft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лучше понимают проблему, чувствуют ее через обыгрывание той или иной роли;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</TotalTime>
  <Words>294</Words>
  <Application>Microsoft Office PowerPoint</Application>
  <PresentationFormat>Экран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Слайд 2</vt:lpstr>
      <vt:lpstr>Классный час</vt:lpstr>
      <vt:lpstr>Слайд 4</vt:lpstr>
      <vt:lpstr>Наиболее распространены следующие формы проведения тематических классных часов: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Шурик</dc:creator>
  <cp:lastModifiedBy>Учитель</cp:lastModifiedBy>
  <cp:revision>6</cp:revision>
  <dcterms:created xsi:type="dcterms:W3CDTF">2014-12-04T08:05:56Z</dcterms:created>
  <dcterms:modified xsi:type="dcterms:W3CDTF">2014-12-15T01:01:49Z</dcterms:modified>
</cp:coreProperties>
</file>