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2" r:id="rId25"/>
    <p:sldId id="281" r:id="rId26"/>
    <p:sldId id="279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571744"/>
            <a:ext cx="8458200" cy="1222375"/>
          </a:xfrm>
        </p:spPr>
        <p:txBody>
          <a:bodyPr/>
          <a:lstStyle/>
          <a:p>
            <a:pPr algn="ctr"/>
            <a:r>
              <a:rPr lang="ru-RU" dirty="0" smtClean="0"/>
              <a:t>Об утверждении АООП </a:t>
            </a:r>
            <a:br>
              <a:rPr lang="ru-RU" dirty="0" smtClean="0"/>
            </a:br>
            <a:r>
              <a:rPr lang="ru-RU" dirty="0" smtClean="0"/>
              <a:t>и локальных актов школы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72198" y="3886200"/>
            <a:ext cx="2767002" cy="140018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Доклад </a:t>
            </a:r>
            <a:endParaRPr lang="ru-RU" dirty="0" smtClean="0"/>
          </a:p>
          <a:p>
            <a:r>
              <a:rPr lang="ru-RU" dirty="0" smtClean="0"/>
              <a:t>руководителя </a:t>
            </a:r>
          </a:p>
          <a:p>
            <a:r>
              <a:rPr lang="ru-RU" dirty="0" smtClean="0"/>
              <a:t>метод</a:t>
            </a:r>
            <a:r>
              <a:rPr lang="ru-RU" dirty="0" smtClean="0"/>
              <a:t>. службы </a:t>
            </a:r>
            <a:endParaRPr lang="ru-RU" dirty="0" smtClean="0"/>
          </a:p>
          <a:p>
            <a:r>
              <a:rPr lang="ru-RU" dirty="0" smtClean="0"/>
              <a:t>Никулина </a:t>
            </a:r>
            <a:r>
              <a:rPr lang="ru-RU" dirty="0" smtClean="0"/>
              <a:t>И.Ю.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714612" y="5786454"/>
            <a:ext cx="3929090" cy="50006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2015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428860" y="357166"/>
            <a:ext cx="3929090" cy="50006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КГК СКОУ СКОШ 8 ВИДА 3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ООП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раннее время начала образования, </a:t>
            </a:r>
            <a:r>
              <a:rPr lang="ru-RU" dirty="0" err="1" smtClean="0"/>
              <a:t>бОльшая</a:t>
            </a:r>
            <a:r>
              <a:rPr lang="ru-RU" dirty="0" smtClean="0"/>
              <a:t> продолжительность образования </a:t>
            </a:r>
          </a:p>
          <a:p>
            <a:r>
              <a:rPr lang="ru-RU" dirty="0" smtClean="0"/>
              <a:t>доступное и научное, практико-ориентированное, действенное содержание образования;</a:t>
            </a:r>
          </a:p>
          <a:p>
            <a:r>
              <a:rPr lang="ru-RU" dirty="0" smtClean="0"/>
              <a:t>непрерывность и образовательного и коррекционного процессов;</a:t>
            </a:r>
          </a:p>
          <a:p>
            <a:r>
              <a:rPr lang="ru-RU" dirty="0" smtClean="0"/>
              <a:t>разработка и использование методов и средств обучения, направленных на развитие мотивации и интереса к познанию, систематическая актуализация и обучение переносу изученного на практику</a:t>
            </a:r>
          </a:p>
          <a:p>
            <a:r>
              <a:rPr lang="ru-RU" dirty="0" smtClean="0"/>
              <a:t>организация обучения с учетом как общих для детей с легкой УО, так и индивидуальных особенностей, позитивное отношение к ним</a:t>
            </a:r>
          </a:p>
          <a:p>
            <a:r>
              <a:rPr lang="ru-RU" dirty="0" smtClean="0"/>
              <a:t>расширение границ образовательного пространства и взаимодействие с семьей и социумом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Планируемые результаты освоения АООП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Личностные результаты - индивидуально-личностные качества, социальные жизненные компетенции и ценностные установки</a:t>
            </a:r>
          </a:p>
          <a:p>
            <a:pPr marL="971550" lvl="1" indent="-514350">
              <a:buClrTx/>
              <a:buSzPct val="100000"/>
              <a:buFont typeface="+mj-lt"/>
              <a:buAutoNum type="arabicPeriod"/>
            </a:pPr>
            <a:r>
              <a:rPr lang="ru-RU" dirty="0" smtClean="0"/>
              <a:t>осознание себя как гражданина России; формирование чувства гордости за свою Родину;</a:t>
            </a:r>
          </a:p>
          <a:p>
            <a:pPr marL="971550" lvl="1" indent="-514350">
              <a:buClrTx/>
              <a:buSzPct val="100000"/>
              <a:buFont typeface="+mj-lt"/>
              <a:buAutoNum type="arabicPeriod"/>
            </a:pPr>
            <a:r>
              <a:rPr lang="ru-RU" dirty="0" smtClean="0"/>
              <a:t>формирование уважительного отношения к иному мнению, истории и культуре других народов;</a:t>
            </a:r>
          </a:p>
          <a:p>
            <a:pPr marL="971550" lvl="1" indent="-514350">
              <a:buClrTx/>
              <a:buSzPct val="100000"/>
              <a:buFont typeface="+mj-lt"/>
              <a:buAutoNum type="arabicPeriod"/>
            </a:pPr>
            <a:r>
              <a:rPr lang="ru-RU" dirty="0" smtClean="0"/>
              <a:t>развитие адекватных представлений о собственных возможностях, о насущно необходимом жизнеобеспечении;</a:t>
            </a:r>
          </a:p>
          <a:p>
            <a:pPr marL="971550" lvl="1" indent="-514350">
              <a:buClrTx/>
              <a:buSzPct val="100000"/>
              <a:buFont typeface="+mj-lt"/>
              <a:buAutoNum type="arabicPeriod"/>
            </a:pPr>
            <a:r>
              <a:rPr lang="ru-RU" dirty="0" smtClean="0"/>
              <a:t>овладение начальными навыками адаптации в динамично изменяющемся и развивающемся мире;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04664"/>
            <a:ext cx="8784976" cy="6453336"/>
          </a:xfrm>
        </p:spPr>
        <p:txBody>
          <a:bodyPr>
            <a:normAutofit fontScale="77500" lnSpcReduction="20000"/>
          </a:bodyPr>
          <a:lstStyle/>
          <a:p>
            <a:pPr marL="971550" lvl="1" indent="-514350">
              <a:buClrTx/>
              <a:buSzPct val="100000"/>
              <a:buFont typeface="+mj-lt"/>
              <a:buAutoNum type="arabicPeriod" startAt="5"/>
            </a:pPr>
            <a:r>
              <a:rPr lang="ru-RU" dirty="0" smtClean="0"/>
              <a:t>овладение социально-бытовыми умениями, используемыми в повседневной жизни;</a:t>
            </a:r>
          </a:p>
          <a:p>
            <a:pPr marL="971550" lvl="1" indent="-514350">
              <a:buClrTx/>
              <a:buSzPct val="100000"/>
              <a:buFont typeface="+mj-lt"/>
              <a:buAutoNum type="arabicPeriod" startAt="5"/>
            </a:pPr>
            <a:r>
              <a:rPr lang="ru-RU" dirty="0" smtClean="0"/>
              <a:t>владение навыками коммуникации и принятыми нормами социального взаимодействия;</a:t>
            </a:r>
          </a:p>
          <a:p>
            <a:pPr marL="971550" lvl="1" indent="-514350">
              <a:buClrTx/>
              <a:buSzPct val="100000"/>
              <a:buFont typeface="+mj-lt"/>
              <a:buAutoNum type="arabicPeriod" startAt="5"/>
            </a:pPr>
            <a:r>
              <a:rPr lang="ru-RU" dirty="0" smtClean="0"/>
              <a:t>способность к осмыслению социального окружения, своего места в нем, принятие соответствующих возрасту ценностей и социальных ролей;</a:t>
            </a:r>
          </a:p>
          <a:p>
            <a:pPr marL="971550" lvl="1" indent="-514350">
              <a:buClrTx/>
              <a:buSzPct val="100000"/>
              <a:buFont typeface="+mj-lt"/>
              <a:buAutoNum type="arabicPeriod" startAt="5"/>
            </a:pPr>
            <a:r>
              <a:rPr lang="ru-RU" dirty="0" smtClean="0"/>
              <a:t>принятие и освоение социальной роли обучающегося, формирование и развитие социально значимых мотивов учебной деятельности;</a:t>
            </a:r>
          </a:p>
          <a:p>
            <a:pPr marL="971550" lvl="1" indent="-514350">
              <a:buClrTx/>
              <a:buSzPct val="100000"/>
              <a:buFont typeface="+mj-lt"/>
              <a:buAutoNum type="arabicPeriod" startAt="5"/>
            </a:pPr>
            <a:r>
              <a:rPr lang="ru-RU" dirty="0" smtClean="0"/>
              <a:t>развитие навыков сотрудничества с взрослыми и сверстниками в разных социальных ситуациях;</a:t>
            </a:r>
          </a:p>
          <a:p>
            <a:pPr marL="971550" lvl="1" indent="-514350">
              <a:buClrTx/>
              <a:buSzPct val="100000"/>
              <a:buFont typeface="+mj-lt"/>
              <a:buAutoNum type="arabicPeriod" startAt="5"/>
            </a:pPr>
            <a:r>
              <a:rPr lang="ru-RU" dirty="0" smtClean="0"/>
              <a:t>формирование эстетических потребностей, ценностей и чувств;</a:t>
            </a:r>
          </a:p>
          <a:p>
            <a:pPr marL="971550" lvl="1" indent="-514350">
              <a:buClrTx/>
              <a:buSzPct val="100000"/>
              <a:buFont typeface="+mj-lt"/>
              <a:buAutoNum type="arabicPeriod" startAt="5"/>
            </a:pPr>
            <a:r>
              <a:rPr lang="ru-RU" dirty="0" smtClean="0"/>
              <a:t>развитие этических чувств, доброжелательности и эмоционально- нравственной отзывчивости, понимания и сопереживания чувствам других людей;</a:t>
            </a:r>
          </a:p>
          <a:p>
            <a:pPr marL="971550" lvl="1" indent="-514350">
              <a:buClrTx/>
              <a:buSzPct val="100000"/>
              <a:buFont typeface="+mj-lt"/>
              <a:buAutoNum type="arabicPeriod" startAt="5"/>
            </a:pPr>
            <a:r>
              <a:rPr lang="ru-RU" dirty="0" smtClean="0"/>
              <a:t>формирование установки на безопасный, здоровый образ жизни, наличие мотивации к творческому труду, работе на результат, бережному отношению к материальным и духовным ценностям;</a:t>
            </a:r>
          </a:p>
          <a:p>
            <a:pPr marL="971550" lvl="1" indent="-514350">
              <a:buClrTx/>
              <a:buSzPct val="100000"/>
              <a:buFont typeface="+mj-lt"/>
              <a:buAutoNum type="arabicPeriod" startAt="5"/>
            </a:pPr>
            <a:r>
              <a:rPr lang="ru-RU" dirty="0" smtClean="0"/>
              <a:t>формирование готовности к самостоятельной жизни.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Предметные результаты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/>
              <a:t>- </a:t>
            </a:r>
            <a:r>
              <a:rPr lang="ru-RU" dirty="0" smtClean="0"/>
              <a:t>освоенные обучающимися предметные ЗУН, готовность их применения. </a:t>
            </a:r>
          </a:p>
          <a:p>
            <a:pPr>
              <a:buNone/>
            </a:pPr>
            <a:r>
              <a:rPr lang="ru-RU" dirty="0" smtClean="0"/>
              <a:t>Два уровня овладения предметными результатами: минимальный (обязательный) и достаточный.</a:t>
            </a:r>
          </a:p>
          <a:p>
            <a:pPr>
              <a:buNone/>
            </a:pPr>
            <a:r>
              <a:rPr lang="ru-RU" dirty="0" smtClean="0"/>
              <a:t>Минимальный и достаточный уровни на </a:t>
            </a:r>
            <a:r>
              <a:rPr lang="ru-RU" b="1" dirty="0" smtClean="0"/>
              <a:t>конец IV класса </a:t>
            </a:r>
            <a:r>
              <a:rPr lang="ru-RU" dirty="0" smtClean="0"/>
              <a:t>по предметам: </a:t>
            </a:r>
          </a:p>
          <a:p>
            <a:pPr>
              <a:buNone/>
            </a:pPr>
            <a:r>
              <a:rPr lang="ru-RU" dirty="0" smtClean="0"/>
              <a:t>	Русский язык, Чтение, Речевая практика, Математика, Мир природы и человека, Рисование, Музыка, Физическая культура, Ручной труд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Система оценки достижения результатов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Оценка личностных результатов:</a:t>
            </a:r>
          </a:p>
          <a:p>
            <a:pPr>
              <a:buNone/>
            </a:pPr>
            <a:r>
              <a:rPr lang="ru-RU" dirty="0" smtClean="0"/>
              <a:t>	производится </a:t>
            </a:r>
            <a:r>
              <a:rPr lang="ru-RU" dirty="0" err="1" smtClean="0"/>
              <a:t>ПМПк</a:t>
            </a:r>
            <a:r>
              <a:rPr lang="ru-RU" dirty="0" smtClean="0"/>
              <a:t>, включающей учителей, воспитателей, специалистов и медицинских работников по результатам их работы с ребенком (дневник наблюдений, журнал итоговых достижений) с учетом мнения родителей</a:t>
            </a:r>
          </a:p>
          <a:p>
            <a:pPr>
              <a:buNone/>
            </a:pPr>
            <a:r>
              <a:rPr lang="ru-RU" dirty="0" smtClean="0"/>
              <a:t>		0 баллов — нет динамики;</a:t>
            </a:r>
          </a:p>
          <a:p>
            <a:pPr>
              <a:buNone/>
            </a:pPr>
            <a:r>
              <a:rPr lang="ru-RU" dirty="0" smtClean="0"/>
              <a:t>		1 балл — минимальная динамика;</a:t>
            </a:r>
          </a:p>
          <a:p>
            <a:pPr>
              <a:buNone/>
            </a:pPr>
            <a:r>
              <a:rPr lang="ru-RU" dirty="0" smtClean="0"/>
              <a:t>		2 балла — удовлетворительная динамика;</a:t>
            </a:r>
          </a:p>
          <a:p>
            <a:pPr>
              <a:buNone/>
            </a:pPr>
            <a:r>
              <a:rPr lang="ru-RU" dirty="0" smtClean="0"/>
              <a:t>		3 балла —значительная динамика.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Оценка предметных результатов до второго полугодия 2-го класса – качественная, далее – количественная</a:t>
            </a:r>
          </a:p>
          <a:p>
            <a:pPr>
              <a:buNone/>
            </a:pPr>
            <a:r>
              <a:rPr lang="ru-RU" dirty="0" smtClean="0"/>
              <a:t>	Принципы оценивания: индивидуальный и дифференцированный подход, оценка развития, стимулирующая оценка</a:t>
            </a:r>
          </a:p>
          <a:p>
            <a:pPr>
              <a:buNone/>
            </a:pPr>
            <a:r>
              <a:rPr lang="ru-RU" dirty="0" smtClean="0"/>
              <a:t>Качественная оценка производится с учетом:</a:t>
            </a:r>
          </a:p>
          <a:p>
            <a:r>
              <a:rPr lang="ru-RU" dirty="0" smtClean="0"/>
              <a:t> достоверности (верно/неверно); </a:t>
            </a:r>
          </a:p>
          <a:p>
            <a:r>
              <a:rPr lang="ru-RU" dirty="0" smtClean="0"/>
              <a:t>полноты (полный/неполный ответ;</a:t>
            </a:r>
          </a:p>
          <a:p>
            <a:r>
              <a:rPr lang="ru-RU" dirty="0" smtClean="0"/>
              <a:t>самостоятельности (самостоятельно, с опорой на помощь (образец, инструкцию), со значительной помощью, не выполнил невзирая на помощь)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Количественная оценка:</a:t>
            </a:r>
          </a:p>
          <a:p>
            <a:r>
              <a:rPr lang="ru-RU" dirty="0" smtClean="0"/>
              <a:t>«удовлетворительно»  - верно выполнено от 35% до 50% заданий;</a:t>
            </a:r>
          </a:p>
          <a:p>
            <a:r>
              <a:rPr lang="ru-RU" dirty="0" smtClean="0"/>
              <a:t>«хорошо» — от 51% до 65% заданий.</a:t>
            </a:r>
          </a:p>
          <a:p>
            <a:r>
              <a:rPr lang="ru-RU" dirty="0" smtClean="0"/>
              <a:t>«очень хорошо» (отлично) – свыше 65%.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 smtClean="0"/>
              <a:t>Содержательный раздел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Программа формирования БУД</a:t>
            </a:r>
          </a:p>
          <a:p>
            <a:pPr>
              <a:buNone/>
            </a:pPr>
            <a:r>
              <a:rPr lang="ru-RU" dirty="0" smtClean="0"/>
              <a:t>	БУД обеспечивают подготовку учащихся к самостоятельной жизни в обществе и овладение доступными видами профильного труда</a:t>
            </a:r>
          </a:p>
          <a:p>
            <a:pPr>
              <a:buNone/>
            </a:pPr>
            <a:r>
              <a:rPr lang="ru-RU" dirty="0" smtClean="0"/>
              <a:t>	БУД бывают личностные, коммуникативные, регулятивные и познавательные</a:t>
            </a:r>
          </a:p>
          <a:p>
            <a:pPr>
              <a:buNone/>
            </a:pPr>
            <a:r>
              <a:rPr lang="ru-RU" dirty="0" smtClean="0"/>
              <a:t>	В АООП приведена таблица, определяющая критерии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различных БУД на период с 1 по 4 классы по предметам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Пример: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052736"/>
          <a:ext cx="8147248" cy="189508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184576"/>
                <a:gridCol w="2962672"/>
              </a:tblGrid>
              <a:tr h="432048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400" dirty="0" smtClean="0"/>
                        <a:t>Личностное</a:t>
                      </a:r>
                      <a:r>
                        <a:rPr lang="ru-RU" sz="2400" kern="1400" baseline="0" dirty="0" smtClean="0"/>
                        <a:t> БУД:</a:t>
                      </a:r>
                    </a:p>
                  </a:txBody>
                  <a:tcPr marL="8428" marR="8428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400" kern="1400" dirty="0" smtClean="0"/>
                    </a:p>
                  </a:txBody>
                  <a:tcPr marL="8428" marR="8428" marT="0" marB="0"/>
                </a:tc>
              </a:tr>
              <a:tr h="731520">
                <a:tc row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400" dirty="0" smtClean="0"/>
                        <a:t>осознание себя как ученика, заинтересованного посещением школы, обучением, занятиями, как члена семьи, одноклассника, друга</a:t>
                      </a:r>
                      <a:endParaRPr lang="ru-RU" sz="24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428" marR="842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400" dirty="0" smtClean="0"/>
                        <a:t>Русский язык, Чтение </a:t>
                      </a:r>
                      <a:endParaRPr lang="ru-RU" sz="2400" dirty="0" smtClean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400" dirty="0" smtClean="0"/>
                        <a:t>Речевая практика</a:t>
                      </a:r>
                      <a:endParaRPr lang="ru-RU" sz="24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428" marR="8428" marT="0" marB="0"/>
                </a:tc>
              </a:tr>
              <a:tr h="180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400" dirty="0"/>
                        <a:t>Математика</a:t>
                      </a:r>
                      <a:endParaRPr lang="ru-RU" sz="24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428" marR="8428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5536" y="2996952"/>
            <a:ext cx="81369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Aft>
                <a:spcPts val="0"/>
              </a:spcAft>
              <a:buClr>
                <a:srgbClr val="000000"/>
              </a:buClr>
              <a:buSzPts val="1350"/>
              <a:tabLst>
                <a:tab pos="668020" algn="l"/>
              </a:tabLst>
            </a:pPr>
            <a:r>
              <a:rPr lang="ru-RU" sz="2000" kern="1400" dirty="0" smtClean="0">
                <a:latin typeface="Calibri" pitchFamily="34" charset="0"/>
                <a:ea typeface="Times New Roman"/>
                <a:cs typeface="Times New Roman"/>
              </a:rPr>
              <a:t>0 баллов — действие отсутствует;</a:t>
            </a:r>
            <a:endParaRPr lang="ru-RU" sz="2000" dirty="0" smtClean="0">
              <a:latin typeface="Calibri" pitchFamily="34" charset="0"/>
              <a:ea typeface="Times New Roman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Clr>
                <a:srgbClr val="000000"/>
              </a:buClr>
              <a:buSzPts val="1350"/>
              <a:tabLst>
                <a:tab pos="607060" algn="l"/>
              </a:tabLst>
            </a:pPr>
            <a:r>
              <a:rPr lang="ru-RU" sz="2000" kern="1400" dirty="0" smtClean="0">
                <a:latin typeface="Calibri" pitchFamily="34" charset="0"/>
                <a:ea typeface="Times New Roman"/>
                <a:cs typeface="Times New Roman"/>
              </a:rPr>
              <a:t>1 балл — смысл действия понимает, выполняет действие только по прямому указанию учителя, при необходимости требуется оказание помощи;</a:t>
            </a:r>
            <a:endParaRPr lang="ru-RU" sz="2000" dirty="0" smtClean="0">
              <a:latin typeface="Calibri" pitchFamily="34" charset="0"/>
              <a:ea typeface="Times New Roman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Clr>
                <a:srgbClr val="000000"/>
              </a:buClr>
              <a:buSzPts val="1350"/>
              <a:tabLst>
                <a:tab pos="603885" algn="l"/>
              </a:tabLst>
            </a:pPr>
            <a:r>
              <a:rPr lang="ru-RU" sz="2000" kern="1400" dirty="0" smtClean="0">
                <a:latin typeface="Calibri" pitchFamily="34" charset="0"/>
                <a:ea typeface="Times New Roman"/>
                <a:cs typeface="Times New Roman"/>
              </a:rPr>
              <a:t>2 балла — преимущественно выполняет действие по указанию учителя, в отдельных ситуациях способен выполнить его самостоятельно;</a:t>
            </a:r>
            <a:endParaRPr lang="ru-RU" sz="2000" dirty="0" smtClean="0">
              <a:latin typeface="Calibri" pitchFamily="34" charset="0"/>
              <a:ea typeface="Times New Roman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Clr>
                <a:srgbClr val="000000"/>
              </a:buClr>
              <a:buSzPts val="1350"/>
              <a:tabLst>
                <a:tab pos="747395" algn="l"/>
              </a:tabLst>
            </a:pPr>
            <a:r>
              <a:rPr lang="ru-RU" sz="2000" kern="1400" dirty="0" smtClean="0">
                <a:latin typeface="Calibri" pitchFamily="34" charset="0"/>
                <a:ea typeface="Times New Roman"/>
                <a:cs typeface="Times New Roman"/>
              </a:rPr>
              <a:t>3 балла — способен самостоятельно выполнять действие в определенных ситуациях, нередко допускает ошибки, которые исправляет по указанию;</a:t>
            </a:r>
            <a:endParaRPr lang="ru-RU" sz="2000" dirty="0" smtClean="0">
              <a:latin typeface="Calibri" pitchFamily="34" charset="0"/>
              <a:ea typeface="Times New Roman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Clr>
                <a:srgbClr val="000000"/>
              </a:buClr>
              <a:buSzPts val="1350"/>
              <a:tabLst>
                <a:tab pos="640715" algn="l"/>
              </a:tabLst>
            </a:pPr>
            <a:r>
              <a:rPr lang="ru-RU" sz="2000" kern="1400" dirty="0" smtClean="0">
                <a:latin typeface="Calibri" pitchFamily="34" charset="0"/>
                <a:ea typeface="Times New Roman"/>
                <a:cs typeface="Times New Roman"/>
              </a:rPr>
              <a:t>4 балла — способен самостоятельно применять действие, но иногда допускает ошибки, которые исправляет по замечанию учителя;</a:t>
            </a:r>
            <a:endParaRPr lang="ru-RU" sz="2000" dirty="0" smtClean="0">
              <a:latin typeface="Calibri" pitchFamily="34" charset="0"/>
              <a:ea typeface="Times New Roman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Clr>
                <a:srgbClr val="000000"/>
              </a:buClr>
              <a:buSzPts val="1350"/>
              <a:tabLst>
                <a:tab pos="591185" algn="l"/>
              </a:tabLst>
            </a:pPr>
            <a:r>
              <a:rPr lang="ru-RU" sz="2000" kern="1400" dirty="0" smtClean="0">
                <a:latin typeface="Calibri" pitchFamily="34" charset="0"/>
                <a:ea typeface="Times New Roman"/>
                <a:cs typeface="Times New Roman"/>
              </a:rPr>
              <a:t>5 баллов — самостоятельно применяет действие в любой ситуации.</a:t>
            </a:r>
            <a:endParaRPr lang="ru-RU" sz="2000" u="none" strike="noStrike" spc="0" dirty="0">
              <a:latin typeface="Calibri" pitchFamily="34" charset="0"/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Программы учебных предметов, курсов КРО - дополнительный, 1-4 классы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 программы входят: пояснительная записка, примерное содержание предмета:</a:t>
            </a:r>
          </a:p>
          <a:p>
            <a:pPr>
              <a:buNone/>
            </a:pPr>
            <a:r>
              <a:rPr lang="ru-RU" dirty="0" smtClean="0"/>
              <a:t>	Русский язык, Чтение, Речевая практика, Математика, Мир природы и человека, Рисование, Музыка, Физическая культура, Ручной труд</a:t>
            </a:r>
          </a:p>
          <a:p>
            <a:pPr>
              <a:buNone/>
            </a:pPr>
            <a:r>
              <a:rPr lang="ru-RU" dirty="0" smtClean="0"/>
              <a:t>Программы КРО (Логопедия, </a:t>
            </a:r>
            <a:r>
              <a:rPr lang="ru-RU" dirty="0" err="1" smtClean="0"/>
              <a:t>Психокоррекция</a:t>
            </a:r>
            <a:r>
              <a:rPr lang="ru-RU" dirty="0" smtClean="0"/>
              <a:t>, Ритмика) – только целевые разделы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АООП СКОШ 8 вида №3 основывается на: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ФГОС для обучающихся с УО, утвержден приказом </a:t>
            </a:r>
            <a:r>
              <a:rPr lang="ru-RU" dirty="0" err="1" smtClean="0"/>
              <a:t>МОиН</a:t>
            </a:r>
            <a:r>
              <a:rPr lang="ru-RU" dirty="0" smtClean="0"/>
              <a:t> РФ № 1599 от 19.12.14</a:t>
            </a:r>
          </a:p>
          <a:p>
            <a:r>
              <a:rPr lang="ru-RU" dirty="0" smtClean="0"/>
              <a:t>Проект Примерной АООП для обучающихся с УО в редакции от 03.04.15 </a:t>
            </a:r>
          </a:p>
          <a:p>
            <a:pPr>
              <a:buNone/>
            </a:pPr>
            <a:r>
              <a:rPr lang="ru-RU" smtClean="0"/>
              <a:t>	(</a:t>
            </a:r>
            <a:r>
              <a:rPr lang="en-US" dirty="0" smtClean="0"/>
              <a:t>fgos-ovz.herzen.spb.ru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Программа духовно-нравственного развития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66124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Цель: </a:t>
            </a:r>
            <a:r>
              <a:rPr lang="ru-RU" dirty="0" smtClean="0"/>
              <a:t> социально-педагогическая поддержка и приобщение обучающихся к базовым национальным и общечеловеческим ценностям в контексте   формирования  у детей нравственных  чувств, сознания и поведения.</a:t>
            </a:r>
          </a:p>
          <a:p>
            <a:pPr>
              <a:buNone/>
            </a:pPr>
            <a:r>
              <a:rPr lang="ru-RU" b="1" dirty="0" smtClean="0"/>
              <a:t>Задачи</a:t>
            </a:r>
            <a:r>
              <a:rPr lang="ru-RU" dirty="0" smtClean="0"/>
              <a:t>: формирование личностной, социальной и семейной  культуры при условии совместной деятельности школы, семьи и общественности </a:t>
            </a:r>
          </a:p>
          <a:p>
            <a:pPr>
              <a:buNone/>
            </a:pPr>
            <a:r>
              <a:rPr lang="ru-RU" b="1" dirty="0" smtClean="0"/>
              <a:t>Направления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воспитание гражданственности, патриотизма, уважения к правам, свободам и обязанностям человека</a:t>
            </a:r>
          </a:p>
          <a:p>
            <a:pPr lvl="0"/>
            <a:r>
              <a:rPr lang="ru-RU" dirty="0" smtClean="0"/>
              <a:t>воспитание нравственных чувств, этического сознания и духовно- нравственного поведения</a:t>
            </a:r>
          </a:p>
          <a:p>
            <a:pPr lvl="0"/>
            <a:r>
              <a:rPr lang="ru-RU" dirty="0" smtClean="0"/>
              <a:t>воспитание трудолюбия, творческого отношения к учению, труду, жизни</a:t>
            </a:r>
          </a:p>
          <a:p>
            <a:pPr lvl="0"/>
            <a:r>
              <a:rPr lang="ru-RU" dirty="0" smtClean="0"/>
              <a:t>воспитание ценностного отношения к прекрасному, формирование представлений об эстетических идеалах и ценностях</a:t>
            </a:r>
          </a:p>
          <a:p>
            <a:pPr>
              <a:buNone/>
            </a:pPr>
            <a:r>
              <a:rPr lang="ru-RU" dirty="0" smtClean="0"/>
              <a:t>По каждому из направлений указано примерное содержание программы и перечислены планируемые результаты духовно-нравственного развития</a:t>
            </a:r>
            <a:endParaRPr lang="ru-RU" b="1" i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57214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Программа формирования экологической культуры, здорового и безопасного образа жизни</a:t>
            </a:r>
          </a:p>
          <a:p>
            <a:pPr>
              <a:buNone/>
            </a:pPr>
            <a:r>
              <a:rPr lang="ru-RU" dirty="0" smtClean="0"/>
              <a:t>	Целевые установки, направления, планируемые результаты</a:t>
            </a:r>
          </a:p>
          <a:p>
            <a:pPr marL="342900" lvl="2" indent="-342900">
              <a:buNone/>
            </a:pPr>
            <a:r>
              <a:rPr lang="ru-RU" sz="3200" b="1" dirty="0" smtClean="0"/>
              <a:t>Программа коррекционной работы</a:t>
            </a:r>
            <a:endParaRPr lang="ru-RU" sz="3200" dirty="0" smtClean="0"/>
          </a:p>
          <a:p>
            <a:pPr>
              <a:buNone/>
            </a:pPr>
            <a:r>
              <a:rPr lang="ru-RU" dirty="0" smtClean="0"/>
              <a:t>	описание системы комплексного </a:t>
            </a:r>
            <a:r>
              <a:rPr lang="ru-RU" dirty="0" err="1" smtClean="0"/>
              <a:t>психолого-медико-педагогического</a:t>
            </a:r>
            <a:r>
              <a:rPr lang="ru-RU" dirty="0" smtClean="0"/>
              <a:t> сопровождения учащихся через взаимодействие специалистов (психолога, соц. педагога), прочих педагогических работников, социальное партнерство, работу с семьей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Программа внеурочной деятельности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32859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Целевой раздел: цели, задачи, направления (спортивно-оздоровительное, духовно-нравственное, социальное, коррекционно-развивающее, общекультурное)</a:t>
            </a:r>
          </a:p>
          <a:p>
            <a:pPr>
              <a:buNone/>
            </a:pPr>
            <a:r>
              <a:rPr lang="ru-RU" dirty="0" smtClean="0"/>
              <a:t>Пути реализации: </a:t>
            </a:r>
          </a:p>
          <a:p>
            <a:r>
              <a:rPr lang="ru-RU" dirty="0" smtClean="0"/>
              <a:t>общешкольные и классные воспитательные мероприятия согласно плану воспитательной работы школы и класса;</a:t>
            </a:r>
          </a:p>
          <a:p>
            <a:r>
              <a:rPr lang="ru-RU" dirty="0" smtClean="0"/>
              <a:t>система кружков и спортивных секций согласно программам внеурочной деятельности;</a:t>
            </a:r>
          </a:p>
          <a:p>
            <a:r>
              <a:rPr lang="ru-RU" dirty="0" smtClean="0"/>
              <a:t>система работы по профилактике правонарушений и преступлений</a:t>
            </a:r>
          </a:p>
          <a:p>
            <a:r>
              <a:rPr lang="ru-RU" dirty="0" smtClean="0"/>
              <a:t>система работы с семьями воспитанников;</a:t>
            </a:r>
          </a:p>
          <a:p>
            <a:r>
              <a:rPr lang="ru-RU" dirty="0" smtClean="0"/>
              <a:t>система взаимодействия с социальным окружением.</a:t>
            </a:r>
          </a:p>
          <a:p>
            <a:r>
              <a:rPr lang="ru-RU" dirty="0" smtClean="0"/>
              <a:t>система методической работы с педагогами по вопросам воспитания</a:t>
            </a:r>
          </a:p>
          <a:p>
            <a:r>
              <a:rPr lang="ru-RU" dirty="0" smtClean="0"/>
              <a:t>система мониторинга воспитательной работы школы</a:t>
            </a:r>
          </a:p>
          <a:p>
            <a:pPr>
              <a:buNone/>
            </a:pPr>
            <a:r>
              <a:rPr lang="ru-RU" dirty="0" smtClean="0"/>
              <a:t>План внеурочной деятельности – количество часов по программам</a:t>
            </a:r>
          </a:p>
          <a:p>
            <a:pPr>
              <a:buNone/>
            </a:pPr>
            <a:r>
              <a:rPr lang="ru-RU" dirty="0" smtClean="0"/>
              <a:t>Примерные результаты программы внеурочной деятельности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 smtClean="0"/>
              <a:t>Организационный раздел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Учебный план – обязательная и формируемая части, годовой и недельный</a:t>
            </a:r>
          </a:p>
          <a:p>
            <a:pPr>
              <a:buNone/>
            </a:pPr>
            <a:r>
              <a:rPr lang="ru-RU" dirty="0" smtClean="0"/>
              <a:t>	За счет формируемой части учебного плана было произведено увеличение учебных часов по предметам:</a:t>
            </a:r>
          </a:p>
          <a:p>
            <a:pPr>
              <a:buNone/>
            </a:pPr>
            <a:r>
              <a:rPr lang="ru-RU" dirty="0" smtClean="0"/>
              <a:t>	2 класс - русский язык - 1 час, мир природы и человека -1час, ручной труд - 1 час;</a:t>
            </a:r>
          </a:p>
          <a:p>
            <a:pPr>
              <a:buNone/>
            </a:pPr>
            <a:r>
              <a:rPr lang="ru-RU" dirty="0" smtClean="0"/>
              <a:t>	3-4 классы - русский язык - 1 час, математика - 1час, ручной труд - 1 час</a:t>
            </a:r>
          </a:p>
          <a:p>
            <a:pPr>
              <a:buNone/>
            </a:pPr>
            <a:r>
              <a:rPr lang="ru-RU" dirty="0" smtClean="0"/>
              <a:t>	На коррекционно-развивающую область отводится 6 часов в неделю; на внеурочную деятельность отводится 4 часа (распределение по выбору школы)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260649"/>
          <a:ext cx="8015953" cy="6583680"/>
        </p:xfrm>
        <a:graphic>
          <a:graphicData uri="http://schemas.openxmlformats.org/drawingml/2006/table">
            <a:tbl>
              <a:tblPr/>
              <a:tblGrid>
                <a:gridCol w="3026100"/>
                <a:gridCol w="934340"/>
                <a:gridCol w="1003165"/>
                <a:gridCol w="1108964"/>
                <a:gridCol w="1108964"/>
                <a:gridCol w="834420"/>
              </a:tblGrid>
              <a:tr h="26385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Классы</a:t>
                      </a:r>
                      <a:endParaRPr lang="ru-RU" sz="24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Количество часов в </a:t>
                      </a:r>
                      <a:r>
                        <a:rPr lang="ru-RU" sz="2400" b="1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неделю</a:t>
                      </a:r>
                      <a:endParaRPr lang="ru-RU" sz="24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14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Учебные предметы</a:t>
                      </a:r>
                      <a:endParaRPr lang="ru-RU" sz="24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2400" b="1" kern="14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4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</a:t>
                      </a:r>
                      <a:endParaRPr lang="ru-RU" sz="24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II</a:t>
                      </a:r>
                      <a:endParaRPr lang="ru-RU" sz="24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kern="1400">
                          <a:solidFill>
                            <a:srgbClr val="000000"/>
                          </a:solidFill>
                          <a:latin typeface="Times New Roman"/>
                        </a:rPr>
                        <a:t>III</a:t>
                      </a:r>
                      <a:endParaRPr lang="ru-RU" sz="24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kern="1400">
                          <a:solidFill>
                            <a:srgbClr val="000000"/>
                          </a:solidFill>
                          <a:latin typeface="Times New Roman"/>
                        </a:rPr>
                        <a:t>IV</a:t>
                      </a:r>
                      <a:endParaRPr lang="ru-RU" sz="24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43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1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Обязательная часть</a:t>
                      </a:r>
                      <a:endParaRPr lang="ru-RU" sz="2400" dirty="0"/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4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14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1.1. Русский язык</a:t>
                      </a:r>
                      <a:endParaRPr lang="ru-RU" sz="24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4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400" b="1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400" b="1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400" b="1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4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1.2.Чтение</a:t>
                      </a:r>
                      <a:endParaRPr lang="ru-RU" sz="24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4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0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400" b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0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400" b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0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400" b="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5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1.3.Речевая практика</a:t>
                      </a:r>
                      <a:endParaRPr lang="ru-RU" sz="24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4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4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2.1.Математика</a:t>
                      </a:r>
                      <a:endParaRPr lang="ru-RU" sz="24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4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4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4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2400" b="1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2400" b="1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2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3.1. Мир природы </a:t>
                      </a:r>
                      <a:r>
                        <a:rPr lang="ru-RU" sz="2400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 человека</a:t>
                      </a:r>
                      <a:endParaRPr lang="ru-RU" sz="24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4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4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4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4.1. Музыка</a:t>
                      </a:r>
                      <a:endParaRPr lang="ru-RU" sz="24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4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4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4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4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4.2. Рисование</a:t>
                      </a:r>
                      <a:endParaRPr lang="ru-RU" sz="24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4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4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4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4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4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5.1. </a:t>
                      </a:r>
                      <a:r>
                        <a:rPr lang="ru-RU" sz="2400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Физическая культура</a:t>
                      </a:r>
                      <a:endParaRPr lang="ru-RU" sz="24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4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4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4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4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4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4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6.1. Ручной труд</a:t>
                      </a:r>
                      <a:endParaRPr lang="ru-RU" sz="24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 b="1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 b="1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 b="1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424">
                <a:tc>
                  <a:txBody>
                    <a:bodyPr/>
                    <a:lstStyle/>
                    <a:p>
                      <a:r>
                        <a:rPr lang="ru-RU" sz="2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2400" dirty="0"/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</a:t>
                      </a:r>
                      <a:endParaRPr lang="ru-RU" sz="24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</a:t>
                      </a:r>
                      <a:endParaRPr lang="ru-RU" sz="24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20+3</a:t>
                      </a:r>
                      <a:endParaRPr lang="ru-RU" sz="24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20+3</a:t>
                      </a:r>
                      <a:endParaRPr lang="ru-RU" sz="24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20+3</a:t>
                      </a:r>
                      <a:endParaRPr lang="ru-RU" sz="24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3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Часть, формируемая </a:t>
                      </a:r>
                      <a:r>
                        <a:rPr lang="ru-RU" sz="2400" b="0" i="0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участниками </a:t>
                      </a:r>
                      <a:r>
                        <a:rPr lang="ru-RU" sz="2400" b="0" i="0" kern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обр.-х</a:t>
                      </a:r>
                      <a:r>
                        <a:rPr lang="ru-RU" sz="2400" b="0" i="0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отношений</a:t>
                      </a:r>
                      <a:endParaRPr lang="ru-RU" sz="2400" dirty="0"/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 lang="ru-RU" sz="24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 lang="ru-RU" sz="24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2400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(-3)</a:t>
                      </a:r>
                      <a:endParaRPr lang="ru-RU" sz="24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-(-3)</a:t>
                      </a:r>
                      <a:endParaRPr lang="ru-RU" sz="24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-(-3)</a:t>
                      </a:r>
                      <a:endParaRPr lang="ru-RU" sz="24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44479" y="979512"/>
          <a:ext cx="8015953" cy="5257800"/>
        </p:xfrm>
        <a:graphic>
          <a:graphicData uri="http://schemas.openxmlformats.org/drawingml/2006/table">
            <a:tbl>
              <a:tblPr/>
              <a:tblGrid>
                <a:gridCol w="3456384"/>
                <a:gridCol w="720080"/>
                <a:gridCol w="787141"/>
                <a:gridCol w="1108964"/>
                <a:gridCol w="1108964"/>
                <a:gridCol w="834420"/>
              </a:tblGrid>
              <a:tr h="26385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3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Классы</a:t>
                      </a:r>
                      <a:endParaRPr lang="ru-RU" sz="2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3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Количество часов в </a:t>
                      </a:r>
                      <a:r>
                        <a:rPr lang="ru-RU" sz="2300" b="1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неделю</a:t>
                      </a:r>
                      <a:endParaRPr lang="ru-RU" sz="2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14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3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Учебные предметы</a:t>
                      </a:r>
                      <a:endParaRPr lang="ru-RU" sz="2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3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2300" b="1" kern="14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3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</a:t>
                      </a:r>
                      <a:endParaRPr lang="ru-RU" sz="2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300" b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II</a:t>
                      </a:r>
                      <a:endParaRPr lang="ru-RU" sz="23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300" b="1" kern="1400">
                          <a:solidFill>
                            <a:srgbClr val="000000"/>
                          </a:solidFill>
                          <a:latin typeface="Times New Roman"/>
                        </a:rPr>
                        <a:t>III</a:t>
                      </a:r>
                      <a:endParaRPr lang="ru-RU" sz="23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300" b="1" kern="1400">
                          <a:solidFill>
                            <a:srgbClr val="000000"/>
                          </a:solidFill>
                          <a:latin typeface="Times New Roman"/>
                        </a:rPr>
                        <a:t>IV</a:t>
                      </a:r>
                      <a:endParaRPr lang="ru-RU" sz="23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18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300" b="1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КРО:</a:t>
                      </a:r>
                      <a:endParaRPr kumimoji="0" lang="ru-RU" sz="2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Unicode MS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3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Психомоторика</a:t>
                      </a:r>
                      <a:endParaRPr kumimoji="0" lang="ru-RU" sz="2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Unicode MS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3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Логопедия</a:t>
                      </a:r>
                      <a:endParaRPr kumimoji="0" lang="ru-RU" sz="2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Unicode MS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3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Ритмика</a:t>
                      </a:r>
                      <a:endParaRPr kumimoji="0" lang="ru-RU" sz="2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Unicode MS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3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ЛФК</a:t>
                      </a:r>
                      <a:endParaRPr lang="ru-RU" sz="2300" dirty="0"/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3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2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300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2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300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2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300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2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300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2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3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2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300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2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300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2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300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2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3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2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300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2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300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2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300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2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3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2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300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2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300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2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300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2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3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2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300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2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300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2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300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2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1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3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Внеурочная деятельность:</a:t>
                      </a:r>
                      <a:endParaRPr lang="ru-RU" sz="2300" dirty="0" smtClean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300" b="0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-спортивно-оздоровительное</a:t>
                      </a:r>
                      <a:endParaRPr lang="ru-RU" sz="2300" b="0" dirty="0" smtClean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300" b="0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-духовно-нравственное</a:t>
                      </a:r>
                      <a:endParaRPr lang="ru-RU" sz="2300" b="0" dirty="0" smtClean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300" b="0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-социальное</a:t>
                      </a:r>
                      <a:endParaRPr lang="ru-RU" sz="2300" b="0" dirty="0" smtClean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300" b="0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-общекультурное</a:t>
                      </a:r>
                      <a:endParaRPr lang="ru-RU" sz="2300" b="0" dirty="0"/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3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3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3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2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2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300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2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300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2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3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3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3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3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2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2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300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2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300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2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3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3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3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3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2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2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300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2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300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2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3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3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3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3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2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2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300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2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300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2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300" b="1" kern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3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3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3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2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300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2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300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2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4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kern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Всего к финансированию</a:t>
                      </a:r>
                      <a:endParaRPr lang="ru-RU" sz="2300" dirty="0"/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300" b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31</a:t>
                      </a:r>
                      <a:endParaRPr lang="ru-RU" sz="23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300" b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31</a:t>
                      </a:r>
                      <a:endParaRPr lang="ru-RU" sz="23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300" b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33</a:t>
                      </a:r>
                      <a:endParaRPr lang="ru-RU" sz="23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3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33</a:t>
                      </a:r>
                      <a:endParaRPr lang="ru-RU" sz="2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300" b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33</a:t>
                      </a:r>
                      <a:endParaRPr lang="ru-RU" sz="2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9581" marR="29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Условия реализации АООП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Кадровое обеспечение</a:t>
            </a:r>
          </a:p>
          <a:p>
            <a:r>
              <a:rPr lang="ru-RU" dirty="0" smtClean="0"/>
              <a:t>Финансовое обеспечение</a:t>
            </a:r>
          </a:p>
          <a:p>
            <a:r>
              <a:rPr lang="ru-RU" dirty="0" smtClean="0"/>
              <a:t>Материально-техническое и информационное обеспечение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АООП ОУ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ru-RU" b="1" cap="all" dirty="0" smtClean="0"/>
              <a:t>1. Общие положения</a:t>
            </a:r>
            <a:endParaRPr lang="ru-RU" dirty="0" smtClean="0"/>
          </a:p>
          <a:p>
            <a:pPr lvl="0">
              <a:buNone/>
            </a:pPr>
            <a:r>
              <a:rPr lang="ru-RU" b="1" cap="all" dirty="0" smtClean="0"/>
              <a:t>2. АООП обучающихся с умственной отсталостью </a:t>
            </a:r>
            <a:endParaRPr lang="ru-RU" dirty="0" smtClean="0"/>
          </a:p>
          <a:p>
            <a:pPr>
              <a:buNone/>
            </a:pPr>
            <a:r>
              <a:rPr lang="ru-RU" b="1" cap="all" dirty="0" smtClean="0"/>
              <a:t>2. 1. Целевой раздел: </a:t>
            </a:r>
            <a:r>
              <a:rPr lang="ru-RU" b="1" dirty="0" smtClean="0"/>
              <a:t>Пояснительная записка , Планируемые результаты освоения АООП,  Система оценки достижения планируемых результатов освоения АООП </a:t>
            </a:r>
          </a:p>
          <a:p>
            <a:pPr>
              <a:buNone/>
            </a:pPr>
            <a:r>
              <a:rPr lang="ru-RU" b="1" cap="all" dirty="0" smtClean="0"/>
              <a:t>2.2. Содержательный раздел: </a:t>
            </a:r>
            <a:r>
              <a:rPr lang="ru-RU" b="1" dirty="0" smtClean="0"/>
              <a:t>Программа формирования БУД , Программы учебных предметов, курсов КРО, Программа духовно-нравственного развития, Программа формирования экологической культуры, здорового и безопасного образа жизни, Программа коррекционной работы, Программа внеурочной деятельности</a:t>
            </a:r>
            <a:endParaRPr lang="ru-RU" dirty="0" smtClean="0"/>
          </a:p>
          <a:p>
            <a:pPr>
              <a:buNone/>
            </a:pPr>
            <a:r>
              <a:rPr lang="ru-RU" b="1" cap="all" dirty="0" smtClean="0"/>
              <a:t>2.3. Организационный раздел: </a:t>
            </a:r>
            <a:r>
              <a:rPr lang="ru-RU" b="1" dirty="0" smtClean="0"/>
              <a:t>Учебный план, Условия реализации АООП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cap="all" dirty="0" smtClean="0"/>
              <a:t>Общие положения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АООП образования обучающихся с УО — это общеобразовательная программа, адаптированная для этой категории обучающихся с учетом особенностей их психофизического развития, индивидуальных возможностей, и обеспечивающая коррекцию нарушений развития и социальную адаптацию.</a:t>
            </a:r>
          </a:p>
          <a:p>
            <a:r>
              <a:rPr lang="ru-RU" dirty="0" smtClean="0"/>
              <a:t>АООП разработана в соответствии с требованиями ФГОС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Принципы и подходы к формированию АООП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 smtClean="0"/>
              <a:t>Дифференцированный подход</a:t>
            </a:r>
          </a:p>
          <a:p>
            <a:r>
              <a:rPr lang="ru-RU" b="1" i="1" dirty="0" err="1" smtClean="0"/>
              <a:t>Деятельностный</a:t>
            </a:r>
            <a:r>
              <a:rPr lang="ru-RU" dirty="0" smtClean="0"/>
              <a:t> </a:t>
            </a:r>
            <a:r>
              <a:rPr lang="ru-RU" b="1" i="1" dirty="0" smtClean="0"/>
              <a:t>подход:</a:t>
            </a:r>
          </a:p>
          <a:p>
            <a:pPr lvl="1"/>
            <a:r>
              <a:rPr lang="ru-RU" dirty="0" smtClean="0"/>
              <a:t>социально и личностно значимый характер результатов образования;</a:t>
            </a:r>
          </a:p>
          <a:p>
            <a:pPr lvl="1"/>
            <a:r>
              <a:rPr lang="ru-RU" dirty="0" smtClean="0"/>
              <a:t>прочное усвоение обучающимися знаний и опыта, возможность дальнейшего самообразования;</a:t>
            </a:r>
          </a:p>
          <a:p>
            <a:pPr lvl="1"/>
            <a:r>
              <a:rPr lang="ru-RU" dirty="0" smtClean="0"/>
              <a:t>повышение мотивации и интереса к учению, приобретению нового опыта деятельности и поведения;</a:t>
            </a:r>
          </a:p>
          <a:p>
            <a:pPr lvl="1"/>
            <a:r>
              <a:rPr lang="ru-RU" dirty="0" smtClean="0"/>
              <a:t>обеспечение условий для общекультурного и личностного развития на основе формирования БУД (ЗУН + жизненные компетенции)</a:t>
            </a:r>
            <a:endParaRPr lang="ru-RU" b="1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/>
              <a:t>Принципы: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4116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Учет принципов государственной политики РФ в области образования;</a:t>
            </a:r>
          </a:p>
          <a:p>
            <a:pPr lvl="0"/>
            <a:r>
              <a:rPr lang="ru-RU" dirty="0" smtClean="0"/>
              <a:t>Принцип коррекционно-развивающей направленности - развитие личности обучающегося и расширение его ЗБР с учетом ООП;</a:t>
            </a:r>
          </a:p>
          <a:p>
            <a:pPr lvl="0"/>
            <a:r>
              <a:rPr lang="ru-RU" dirty="0" smtClean="0"/>
              <a:t>Онтогенетический принцип;</a:t>
            </a:r>
          </a:p>
          <a:p>
            <a:pPr lvl="0"/>
            <a:r>
              <a:rPr lang="ru-RU" dirty="0" smtClean="0"/>
              <a:t>Принцип преемственности на всех этапах обучения;</a:t>
            </a:r>
          </a:p>
          <a:p>
            <a:r>
              <a:rPr lang="ru-RU" dirty="0" smtClean="0"/>
              <a:t>Принцип целостности содержания образования (внутри- и </a:t>
            </a:r>
            <a:r>
              <a:rPr lang="ru-RU" dirty="0" err="1" smtClean="0"/>
              <a:t>межпредметные</a:t>
            </a:r>
            <a:r>
              <a:rPr lang="ru-RU" dirty="0" smtClean="0"/>
              <a:t> связи);</a:t>
            </a:r>
          </a:p>
          <a:p>
            <a:pPr lvl="0"/>
            <a:r>
              <a:rPr lang="ru-RU" dirty="0" smtClean="0"/>
              <a:t>Принцип направленности на формирование деятельности (способов и приемов познавательной, учебной и коммуникативной предметно-практической деятельности, нормативного поведения;</a:t>
            </a:r>
          </a:p>
          <a:p>
            <a:pPr lvl="0"/>
            <a:r>
              <a:rPr lang="ru-RU" dirty="0" smtClean="0"/>
              <a:t>Принцип переноса усвоенных ЗУН и отношений на жизненные ситуации (для готовности к самостоятельной активной деятельности в реальном мире);</a:t>
            </a:r>
          </a:p>
          <a:p>
            <a:pPr lvl="0"/>
            <a:r>
              <a:rPr lang="ru-RU" dirty="0" smtClean="0"/>
              <a:t>Принцип сотрудничества с семьёй.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cap="all" dirty="0" smtClean="0"/>
              <a:t>Целевой раздел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7118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Цель</a:t>
            </a:r>
            <a:r>
              <a:rPr lang="ru-RU" dirty="0" smtClean="0"/>
              <a:t> реализации АООП обеспечение выполнения требований Стандарта.</a:t>
            </a:r>
          </a:p>
          <a:p>
            <a:pPr>
              <a:buNone/>
            </a:pPr>
            <a:r>
              <a:rPr lang="ru-RU" b="1" dirty="0" smtClean="0"/>
              <a:t>Задачи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овладение обучающимися с легкой УО учебной деятельностью, обеспечивающей формирование жизненных компетенций;</a:t>
            </a:r>
          </a:p>
          <a:p>
            <a:pPr lvl="0"/>
            <a:r>
              <a:rPr lang="ru-RU" dirty="0" smtClean="0"/>
              <a:t>формирование общей культуры, обеспечивающей разностороннее развитие их личности;</a:t>
            </a:r>
          </a:p>
          <a:p>
            <a:pPr lvl="0"/>
            <a:r>
              <a:rPr lang="ru-RU" dirty="0" smtClean="0"/>
              <a:t>достижение планируемых результатов освоения АООП;</a:t>
            </a:r>
          </a:p>
          <a:p>
            <a:pPr lvl="0"/>
            <a:r>
              <a:rPr lang="ru-RU" dirty="0" smtClean="0"/>
              <a:t>выявление и развитие возможностей и способностей обучающихся с УО через организацию ОПД, спортивно-оздоровительной работы, художественного творчества и др. с использованием системы секций и кружков, в т.ч. на основе сетевого взаимодействия, проведение соревнований;</a:t>
            </a:r>
          </a:p>
          <a:p>
            <a:r>
              <a:rPr lang="ru-RU" dirty="0" smtClean="0"/>
              <a:t>участие педагогических работников, обучающихся, их родителей и общественности в проектировании и развитии </a:t>
            </a:r>
            <a:r>
              <a:rPr lang="ru-RU" dirty="0" err="1" smtClean="0"/>
              <a:t>внутришкольной</a:t>
            </a:r>
            <a:r>
              <a:rPr lang="ru-RU" dirty="0" smtClean="0"/>
              <a:t> социальной среды.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Сроки и этапы реализации АООП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Сроки реализации АООП - 9 —12 лет.</a:t>
            </a:r>
          </a:p>
          <a:p>
            <a:pPr>
              <a:buNone/>
            </a:pPr>
            <a:r>
              <a:rPr lang="ru-RU" dirty="0" smtClean="0"/>
              <a:t>Этапы: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ru-RU" dirty="0" smtClean="0"/>
              <a:t>этап — первый дополнительный, 1 - 4 классы;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ru-RU" dirty="0" smtClean="0"/>
              <a:t>этап — 5-9 классы;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ru-RU" dirty="0" smtClean="0"/>
              <a:t>этап — 10-11 классы.</a:t>
            </a:r>
          </a:p>
          <a:p>
            <a:pPr>
              <a:buNone/>
            </a:pPr>
            <a:r>
              <a:rPr lang="ru-RU" dirty="0" smtClean="0"/>
              <a:t>Цели этапов:</a:t>
            </a:r>
          </a:p>
          <a:p>
            <a:pPr>
              <a:buNone/>
            </a:pPr>
            <a:r>
              <a:rPr lang="ru-RU" dirty="0" smtClean="0"/>
              <a:t>Организация дополнительного класса направлена на решение </a:t>
            </a:r>
            <a:r>
              <a:rPr lang="ru-RU" dirty="0" err="1" smtClean="0"/>
              <a:t>диагностико-пропедевтических</a:t>
            </a:r>
            <a:r>
              <a:rPr lang="ru-RU" dirty="0" smtClean="0"/>
              <a:t> задач</a:t>
            </a:r>
          </a:p>
          <a:p>
            <a:pPr>
              <a:buNone/>
            </a:pPr>
            <a:r>
              <a:rPr lang="en-US" dirty="0" smtClean="0"/>
              <a:t>I</a:t>
            </a:r>
            <a:r>
              <a:rPr lang="ru-RU" dirty="0" smtClean="0"/>
              <a:t> этап: формирование основ предметных ЗУН, коррекция недостатков развития обучающихся;</a:t>
            </a:r>
          </a:p>
          <a:p>
            <a:pPr>
              <a:buNone/>
            </a:pPr>
            <a:r>
              <a:rPr lang="ru-RU" dirty="0" smtClean="0"/>
              <a:t>II этап: расширение, углубление и систематизацию предметных ЗУН, овладение первоначальными навыками адаптации в мире.</a:t>
            </a:r>
          </a:p>
          <a:p>
            <a:pPr>
              <a:buNone/>
            </a:pPr>
            <a:r>
              <a:rPr lang="en-US" dirty="0" smtClean="0"/>
              <a:t>III</a:t>
            </a:r>
            <a:r>
              <a:rPr lang="ru-RU" dirty="0" smtClean="0"/>
              <a:t> этап: углубленная трудовая подготовка и социализация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АООП включает обязательную часть (</a:t>
            </a:r>
            <a:r>
              <a:rPr lang="en-US" dirty="0" smtClean="0"/>
              <a:t>&gt;70%</a:t>
            </a:r>
            <a:r>
              <a:rPr lang="ru-RU" dirty="0" smtClean="0"/>
              <a:t>) и часть, формируемую участниками образовательного процесса</a:t>
            </a:r>
            <a:r>
              <a:rPr lang="en-US" dirty="0" smtClean="0"/>
              <a:t> (&gt;30%)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Психолого-педагогическая характеристика обучающихся с легкой УО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72816"/>
            <a:ext cx="8686800" cy="430730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Определение УО, степени выраженности УО;</a:t>
            </a:r>
          </a:p>
          <a:p>
            <a:pPr>
              <a:buNone/>
            </a:pPr>
            <a:r>
              <a:rPr lang="ru-RU" dirty="0" smtClean="0"/>
              <a:t>Особенности познавательных процессов, мышления, памяти, внимания, представления и воображения;</a:t>
            </a:r>
          </a:p>
          <a:p>
            <a:pPr>
              <a:buNone/>
            </a:pPr>
            <a:r>
              <a:rPr lang="ru-RU" dirty="0" smtClean="0"/>
              <a:t>Недостатки речевой деятельности, моторики, эмоциональной и волевой сфер и т.д.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272</TotalTime>
  <Words>1533</Words>
  <Application>Microsoft Office PowerPoint</Application>
  <PresentationFormat>Экран (4:3)</PresentationFormat>
  <Paragraphs>320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Трек</vt:lpstr>
      <vt:lpstr>Об утверждении АООП  и локальных актов школы</vt:lpstr>
      <vt:lpstr>АООП СКОШ 8 вида №3 основывается на:</vt:lpstr>
      <vt:lpstr>Структура АООП ОУ</vt:lpstr>
      <vt:lpstr>Общие положения</vt:lpstr>
      <vt:lpstr>Принципы и подходы к формированию АООП</vt:lpstr>
      <vt:lpstr>Принципы:</vt:lpstr>
      <vt:lpstr>Целевой раздел</vt:lpstr>
      <vt:lpstr>Сроки и этапы реализации АООП</vt:lpstr>
      <vt:lpstr>Психолого-педагогическая характеристика обучающихся с легкой УО</vt:lpstr>
      <vt:lpstr>ООП</vt:lpstr>
      <vt:lpstr>Планируемые результаты освоения АООП</vt:lpstr>
      <vt:lpstr>Слайд 12</vt:lpstr>
      <vt:lpstr>Предметные результаты </vt:lpstr>
      <vt:lpstr>Система оценки достижения результатов</vt:lpstr>
      <vt:lpstr>Слайд 15</vt:lpstr>
      <vt:lpstr>Слайд 16</vt:lpstr>
      <vt:lpstr>Содержательный раздел</vt:lpstr>
      <vt:lpstr>Пример:</vt:lpstr>
      <vt:lpstr>Программы учебных предметов, курсов КРО - дополнительный, 1-4 классы</vt:lpstr>
      <vt:lpstr>Программа духовно-нравственного развития</vt:lpstr>
      <vt:lpstr>Слайд 21</vt:lpstr>
      <vt:lpstr>Программа внеурочной деятельности</vt:lpstr>
      <vt:lpstr>Организационный раздел</vt:lpstr>
      <vt:lpstr>Слайд 24</vt:lpstr>
      <vt:lpstr>Слайд 25</vt:lpstr>
      <vt:lpstr>Условия реализации АООП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Учитель</cp:lastModifiedBy>
  <cp:revision>28</cp:revision>
  <dcterms:created xsi:type="dcterms:W3CDTF">2015-08-30T11:48:26Z</dcterms:created>
  <dcterms:modified xsi:type="dcterms:W3CDTF">2015-08-30T23:22:18Z</dcterms:modified>
</cp:coreProperties>
</file>