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6" r:id="rId3"/>
    <p:sldId id="297" r:id="rId4"/>
    <p:sldId id="272" r:id="rId5"/>
    <p:sldId id="258" r:id="rId6"/>
    <p:sldId id="277" r:id="rId7"/>
    <p:sldId id="278" r:id="rId8"/>
    <p:sldId id="280" r:id="rId9"/>
    <p:sldId id="282" r:id="rId10"/>
    <p:sldId id="284" r:id="rId11"/>
    <p:sldId id="287" r:id="rId12"/>
    <p:sldId id="288" r:id="rId13"/>
    <p:sldId id="298" r:id="rId14"/>
    <p:sldId id="289" r:id="rId15"/>
    <p:sldId id="290" r:id="rId16"/>
    <p:sldId id="291" r:id="rId17"/>
    <p:sldId id="293" r:id="rId18"/>
    <p:sldId id="299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86387" autoAdjust="0"/>
  </p:normalViewPr>
  <p:slideViewPr>
    <p:cSldViewPr>
      <p:cViewPr>
        <p:scale>
          <a:sx n="60" d="100"/>
          <a:sy n="60" d="100"/>
        </p:scale>
        <p:origin x="-1939" y="-4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56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396EBA2-B661-4DE5-9E92-528E5BFACA18}" type="datetimeFigureOut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EDA42C-AC43-4480-BA17-C52D1263DA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85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9B289E4-48EA-416F-B91D-9BDF3CC04AB4}" type="datetimeFigureOut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3DBB7E-D914-40D2-8369-2132B40DA1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053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1C8CCEB-C171-404B-B76E-B714F4380F9C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2D7FCFA-4456-482E-89E4-3DC62D1D2231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FEBBA6C-63BB-4199-88B3-19FDFBCF1C6F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1448390-AF57-4430-8CFF-2E415CF5A026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17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69584-3F76-46E3-A6AF-A29FCDC9AB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94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7F21D-173D-4EC1-B631-2298C17EA6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56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1B94E-F6FF-4B80-9168-B8F0C7253E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6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2C37-B3F0-4697-9BBD-B45E39A21E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460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0953-E901-42D4-8F5E-9CE891486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683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98F03-712A-4B02-9D6F-FF1939801F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7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D5B9E-2E89-42F6-83EA-0A8EF94B6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24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4DFA0-B41F-4657-825C-0EB46F498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271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8FE1A-FC38-4BCC-AC83-B10671D330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2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36B59-0F52-4705-AEB7-CAF6C45517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187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6460-FA34-40C4-B890-F4019D7430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196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5041CD6-C8F1-4B26-8E8B-C714496527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prom-image.s3.amazonaws.com/651197_w640_h640_img888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prom-image.s3.amazonaws.com/651197_w640_h640_img8884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17"/>
          <p:cNvSpPr>
            <a:spLocks noChangeArrowheads="1"/>
          </p:cNvSpPr>
          <p:nvPr/>
        </p:nvSpPr>
        <p:spPr bwMode="auto">
          <a:xfrm>
            <a:off x="1692275" y="0"/>
            <a:ext cx="71278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4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4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/>
            </a:r>
            <a:br>
              <a:rPr lang="ru-RU" altLang="ru-RU" sz="1400" b="1" dirty="0">
                <a:latin typeface="Arial" charset="0"/>
              </a:rPr>
            </a:br>
            <a:r>
              <a:rPr lang="ru-RU" altLang="ru-RU" sz="1600" b="1" dirty="0">
                <a:latin typeface="Arial" charset="0"/>
              </a:rPr>
              <a:t/>
            </a:r>
            <a:br>
              <a:rPr lang="ru-RU" altLang="ru-RU" sz="1600" b="1" dirty="0">
                <a:latin typeface="Arial" charset="0"/>
              </a:rPr>
            </a:br>
            <a:endParaRPr lang="ru-RU" altLang="ru-RU" sz="16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000" b="1" dirty="0"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000" b="1" dirty="0"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000" b="1" dirty="0"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000" b="1" dirty="0"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4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b="1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2281" y="836712"/>
            <a:ext cx="4443139" cy="1323439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 – класс</a:t>
            </a:r>
          </a:p>
          <a:p>
            <a:pPr algn="ctr" eaLnBrk="1" hangingPunct="1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«Птица счастья»</a:t>
            </a:r>
          </a:p>
        </p:txBody>
      </p:sp>
      <p:pic>
        <p:nvPicPr>
          <p:cNvPr id="4101" name="Picture 6" descr="http://ruprom-image.s3.amazonaws.com/651197_w200_h200_img8884.jpg?r=996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8960"/>
            <a:ext cx="3528392" cy="274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IMG_02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715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2" descr="IMG_0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4290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158" y="714356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643314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4857750" y="857250"/>
            <a:ext cx="3929063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Сгибаем получившуюся фигуру по диагонали пополам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4929188" y="3286125"/>
            <a:ext cx="42148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Один из углов поднимаем вверх вертикально – это шея,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 в сторону отгибам клювик. Другой конец фигуры загибаем горизонтально к центру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IMG_03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715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2" descr="IMG_03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4331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1285860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857628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857750" y="571500"/>
            <a:ext cx="39290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Выполняем операцию по </a:t>
            </a:r>
            <a:r>
              <a:rPr lang="ru-RU" altLang="ru-RU" sz="2000" b="1" dirty="0" err="1">
                <a:latin typeface="Arial" charset="0"/>
              </a:rPr>
              <a:t>заворачиванию</a:t>
            </a:r>
            <a:r>
              <a:rPr lang="ru-RU" altLang="ru-RU" sz="2000" b="1" dirty="0">
                <a:latin typeface="Arial" charset="0"/>
              </a:rPr>
              <a:t> шеи, клювика и хвостика вовнутрь. Туловище птицы готово.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4929188" y="3571875"/>
            <a:ext cx="39290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Начинаем работу по созданию ажурного оперения. Для этого отрезанный кусок бумаги складываем гармошкой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 descr="IMG_03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71500"/>
            <a:ext cx="316865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5" descr="IMG_03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0005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7191" y="928670"/>
            <a:ext cx="8697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3053" y="4071942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12.</a:t>
            </a: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4857750" y="857250"/>
            <a:ext cx="39290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Берем второй лист бумаги, отгибаем неширокую полоску для оперения головы - хохолок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4786313" y="4000500"/>
            <a:ext cx="392906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Разгибаем, по линии сгиба полоску отрезаем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IMG_0305.jpg"/>
          <p:cNvPicPr>
            <a:picLocks noChangeAspect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642938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Рисунок 2" descr="IMG_03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85762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282" y="1285860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857628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14.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4857750" y="857250"/>
            <a:ext cx="39290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Складываем большой лист бумаги  по короткой стороне гармошкой – хорошо проглаживаем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4929188" y="3857625"/>
            <a:ext cx="39290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Аналогично складываем отрезанную часть. Можно использовать не всю полоску, а только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IMG_03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0006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Рисунок 2" descr="IMG_03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4290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642918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786190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16.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4857750" y="571500"/>
            <a:ext cx="3929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У нас получилось 3 разных по размеру «гармошки»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4786313" y="3286125"/>
            <a:ext cx="42148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Аккуратно делаем вырезы в виде треугольников у самой маленькой и средней деталей, один из концов срезаем на конус. Большую «гармошку» - крылья - складываем пополам. Вырезы делаем аналогично с двух сторон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IMG_03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71500"/>
            <a:ext cx="3357563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Рисунок 3" descr="IMG_03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786188"/>
            <a:ext cx="32861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2844" y="1285860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053" y="3929066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18.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4857750" y="785813"/>
            <a:ext cx="3929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В туловище птицы делаем сквозной вырез ближе к шее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4857750" y="3786188"/>
            <a:ext cx="4143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Просовываем в полученный вырез крылья. Распределяем их равномерно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IMG_03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2862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Рисунок 2" descr="IMG_031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64331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844" y="714356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053" y="3714752"/>
            <a:ext cx="8980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20.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4857750" y="357188"/>
            <a:ext cx="42862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Маленькую «гармошку» - хохолок - намазываем клеем и вставляем в голову - приклеиваем, среднюю – вертикально в хвостовую часть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4929188" y="3571875"/>
            <a:ext cx="39290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Крылья расправляем – края намазываем клеем и приклеиваем к туловищу. Расправляем хвост и хохолок на голове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IMG_032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57188"/>
            <a:ext cx="473233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Рисунок 2" descr="IMG_031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429000"/>
            <a:ext cx="37147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786438" y="714375"/>
            <a:ext cx="3000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Мы сделали птицу счастья из бумаги – она получилась ажурная и легкая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857250" y="4714875"/>
            <a:ext cx="3857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Если подвесить птицу на нитке к потолку – она будет кружиться и приносить вам радость.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/>
              <a:t>Спасибо за работу!</a:t>
            </a:r>
            <a:endParaRPr lang="ru-RU" sz="6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5039668" cy="327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0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14612" y="500042"/>
            <a:ext cx="364510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занятия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800105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Способствовать формированию интереса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 истории народного искусства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Сформировать представление о взаимодействии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народной игрушки с окружающей природой, жизнью и традициями русского народа</a:t>
            </a:r>
          </a:p>
          <a:p>
            <a:pPr eaLnBrk="1" hangingPunct="1">
              <a:defRPr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4477" y="571480"/>
            <a:ext cx="415504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занятия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20840"/>
            <a:ext cx="7572428" cy="39018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Научить наблюдать и анализировать особенности народной игрушки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Сформировать понимание связи времен в промыслах народной игрушки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Расширить знания учащихся в технике оригами и ажурного моделирования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Закрепить навыки работы с бумагой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http://ruprom-image.s3.amazonaws.com/651197_w200_h200_img8884.jpg?r=996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8D4D1"/>
              </a:clrFrom>
              <a:clrTo>
                <a:srgbClr val="D8D4D1">
                  <a:alpha val="0"/>
                </a:srgbClr>
              </a:clrTo>
            </a:clrChange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30" y="4653136"/>
            <a:ext cx="2245896" cy="19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611560" y="838171"/>
            <a:ext cx="842962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 dirty="0">
                <a:latin typeface="Arial" charset="0"/>
              </a:rPr>
              <a:t>	</a:t>
            </a:r>
            <a:r>
              <a:rPr lang="ru-RU" altLang="ru-RU" sz="1800" i="1" dirty="0" smtClean="0">
                <a:latin typeface="Arial" charset="0"/>
              </a:rPr>
              <a:t> </a:t>
            </a:r>
            <a:r>
              <a:rPr lang="ru-RU" altLang="ru-RU" sz="1600" dirty="0">
                <a:latin typeface="Arial" charset="0"/>
              </a:rPr>
              <a:t>На далёком севере в архангельской губернии жил – был охотник. Зима на севере долгая, холодная: то вьюга, то метель, то сильная стужа. А в этот год зима задержалась надолго; выстудила человеческое жильё, и заболел у охотника младший сынишка. Болел долго, исхудал, побледнел; ни врач не помог, ни знахарь. Горе охотнику. Жалко сынишку. Спросил охотник у сына: “Что же ты хочешь?”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	Тихо-тихо прошептал мальчик: “Хочу, чтобы пришла весна - увидеть солнышко…”. А где его возьмёшь на севере? Задумался охотник, истопил очаг, чтоб теплее стало. Но огонь не солнышко.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Обратил внимание охотник на лучину, которая светилась в отблеске огня. Озарилось улыбкой его лицо; и понял он как можно помочь сыну.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	Всю ночь работал охотник. Вырезал из полена птицу, настрогал из лучины щепки, украсил их ажурной резьбой. Повесил птицу над кроватью сына, и птица вдруг ожила: закружилась, задвигалась в струях горячего воздуха, что шёл от печи.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	Мальчик проснулся, заулыбался и воскликнул: “Ну, вот и весна!”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С этого дня ребёнок стал быстро поправляться. </a:t>
            </a:r>
            <a:endParaRPr lang="ru-RU" altLang="ru-RU" sz="16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Так </a:t>
            </a:r>
            <a:r>
              <a:rPr lang="ru-RU" altLang="ru-RU" sz="1600" dirty="0">
                <a:latin typeface="Arial" charset="0"/>
              </a:rPr>
              <a:t>приписали деревянной птице чудодейственную </a:t>
            </a:r>
            <a:endParaRPr lang="ru-RU" altLang="ru-RU" sz="16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силу </a:t>
            </a:r>
            <a:r>
              <a:rPr lang="ru-RU" altLang="ru-RU" sz="1600" dirty="0">
                <a:latin typeface="Arial" charset="0"/>
              </a:rPr>
              <a:t>и стали называть её “святым духом”, </a:t>
            </a:r>
            <a:endParaRPr lang="ru-RU" altLang="ru-RU" sz="16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хранительницей </a:t>
            </a:r>
            <a:r>
              <a:rPr lang="ru-RU" altLang="ru-RU" sz="1600" dirty="0">
                <a:latin typeface="Arial" charset="0"/>
              </a:rPr>
              <a:t>детей, </a:t>
            </a:r>
            <a:endParaRPr lang="ru-RU" altLang="ru-RU" sz="16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символом </a:t>
            </a:r>
            <a:r>
              <a:rPr lang="ru-RU" altLang="ru-RU" sz="1600" dirty="0">
                <a:latin typeface="Arial" charset="0"/>
              </a:rPr>
              <a:t>семейного счастья.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88640"/>
            <a:ext cx="58425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Легенда о птице счастья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teplopodarka.ru/d/96396/d/20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071688"/>
            <a:ext cx="2286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7"/>
          <p:cNvSpPr>
            <a:spLocks noGrp="1"/>
          </p:cNvSpPr>
          <p:nvPr>
            <p:ph type="title" idx="4294967295"/>
          </p:nvPr>
        </p:nvSpPr>
        <p:spPr>
          <a:xfrm>
            <a:off x="285750" y="214313"/>
            <a:ext cx="8229600" cy="774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Щепная птица счастья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2500313" y="1285875"/>
            <a:ext cx="6643687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Щепная птица - резное деревянное изделие, с тонким волнистым оперением крыльев. Оперение и хвост этих птиц вырезаются из расщепленной сосны, отчего птицы и называются щепными.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Изготовление птицы довольно трудоемко. Из корабельной сосны вырезают бруски. На одну птицу идет два цельных кусочка дерева, способного к расщеплению. Из ели, осины вырезается туловище птицы; предварительно намоченные и распаренные в воде хвост и крылья расщепляют ножом на тонкие пластины, это самая ответственная операция. Чем тоньше пластины, тем ажурнее и воздушнее будет птица. Бруски соединяют друг с другом, перья "распускают".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6779" y="214290"/>
            <a:ext cx="318215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Оборудование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857750" y="1500188"/>
            <a:ext cx="3429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b="1" dirty="0">
                <a:latin typeface="Arial" charset="0"/>
              </a:rPr>
              <a:t>Ножницы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b="1" dirty="0">
                <a:latin typeface="Arial" charset="0"/>
              </a:rPr>
              <a:t>Клей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b="1" dirty="0">
                <a:latin typeface="Arial" charset="0"/>
              </a:rPr>
              <a:t>Писчая бумага – 2 листа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093" y="3786190"/>
            <a:ext cx="44783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Техника выполнения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357313" y="4429125"/>
            <a:ext cx="6500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Оригами, ажурное моделирование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63" y="5286375"/>
            <a:ext cx="7000875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Внимание!</a:t>
            </a:r>
          </a:p>
          <a:p>
            <a:pPr algn="ctr" eaLnBrk="1" hangingPunct="1">
              <a:defRPr/>
            </a:pPr>
            <a:r>
              <a:rPr lang="ru-RU" sz="2000" b="1" dirty="0"/>
              <a:t>При выполнении работы в технике оригами – важно тщательно проглаживать сгибы</a:t>
            </a:r>
          </a:p>
          <a:p>
            <a:pPr eaLnBrk="1" hangingPunct="1">
              <a:defRPr/>
            </a:pPr>
            <a:endParaRPr lang="ru-RU" sz="2000" b="1" dirty="0"/>
          </a:p>
        </p:txBody>
      </p:sp>
      <p:pic>
        <p:nvPicPr>
          <p:cNvPr id="12295" name="Рисунок 8" descr="IMG_0324.jpg"/>
          <p:cNvPicPr>
            <a:picLocks noChangeAspect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214438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IMG_029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8587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8860" y="214290"/>
            <a:ext cx="44131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 работы</a:t>
            </a:r>
          </a:p>
        </p:txBody>
      </p:sp>
      <p:pic>
        <p:nvPicPr>
          <p:cNvPr id="13316" name="Рисунок 3" descr="IMG_029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00050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4714875" y="1428750"/>
            <a:ext cx="38576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Берем один лист писчей бумаги и складываем его на квадрат</a:t>
            </a:r>
            <a:r>
              <a:rPr lang="ru-RU" altLang="ru-RU" sz="2000" dirty="0">
                <a:latin typeface="Arial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285860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071942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4857750" y="4143375"/>
            <a:ext cx="37861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Не разворачивая лист – отрезаем лишнюю часть, в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дальнейшем она нам пригодится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IMG_02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1437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4071942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857232"/>
            <a:ext cx="6126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</a:t>
            </a:r>
          </a:p>
        </p:txBody>
      </p:sp>
      <p:pic>
        <p:nvPicPr>
          <p:cNvPr id="14341" name="Рисунок 5" descr="IMG_029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86188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857750" y="857250"/>
            <a:ext cx="3929063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Разворачиваем получившийся квадрат  - сгибаем одну сторону квадрата к диагонали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4929188" y="3929063"/>
            <a:ext cx="3929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Аналогично сгибаем другую сторону квадрата – получили базовую фигуру – «воздушный змей»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IMG_029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71437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282" y="4143380"/>
            <a:ext cx="61266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61266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</a:t>
            </a:r>
          </a:p>
        </p:txBody>
      </p:sp>
      <p:pic>
        <p:nvPicPr>
          <p:cNvPr id="15365" name="Рисунок 4" descr="IMG_02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64331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857750" y="857250"/>
            <a:ext cx="392906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Сгибаем третью сторону квадрата к диагонали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5000625" y="3786188"/>
            <a:ext cx="39290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Аналогично сгибаем четвертую сторону квадрата к диагонали – получили базовую фигуру «ромб»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2053</TotalTime>
  <Words>556</Words>
  <Application>Microsoft Office PowerPoint</Application>
  <PresentationFormat>Экран (4:3)</PresentationFormat>
  <Paragraphs>101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Щепная птица счастья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RomSHu</cp:lastModifiedBy>
  <cp:revision>192</cp:revision>
  <dcterms:created xsi:type="dcterms:W3CDTF">2010-03-24T14:24:26Z</dcterms:created>
  <dcterms:modified xsi:type="dcterms:W3CDTF">2015-11-13T12:45:56Z</dcterms:modified>
</cp:coreProperties>
</file>