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CBC7F-D86A-4658-84C1-3CF656B7267C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DC57-16BA-43D8-95B2-63244EA677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827088" y="642938"/>
            <a:ext cx="7726362" cy="4929187"/>
          </a:xfrm>
          <a:prstGeom prst="rect">
            <a:avLst/>
          </a:prstGeom>
          <a:noFill/>
          <a:ln w="57240" cap="sq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Личность учителя как фактор установления педагогически целесообразных отношений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Microsoft YaHei" charset="-122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Microsoft YaHei" charset="-122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ea typeface="Microsoft YaHei" charset="-122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				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подготовила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				учитель письма и чтения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				Щербина О.С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31913" y="1844675"/>
            <a:ext cx="7235825" cy="1944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r>
              <a:rPr lang="ru-RU" sz="3200" b="1">
                <a:solidFill>
                  <a:srgbClr val="000000"/>
                </a:solidFill>
              </a:rPr>
              <a:t>Важную роль в их создании играет также объективная оценка знаний и поведения учащихся.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Прямоугольник 1"/>
          <p:cNvSpPr>
            <a:spLocks noChangeArrowheads="1"/>
          </p:cNvSpPr>
          <p:nvPr/>
        </p:nvSpPr>
        <p:spPr bwMode="auto">
          <a:xfrm>
            <a:off x="214313" y="2357438"/>
            <a:ext cx="8501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1"/>
                </a:solidFill>
              </a:rPr>
              <a:t>Оценивая действия, поступки и поведение учащихся, учитель должен учитывать мотивы, внешние обстоятельства и душевное состояние школьника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0" y="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endParaRPr lang="ru-RU" sz="3200" b="1">
              <a:solidFill>
                <a:schemeClr val="tx1"/>
              </a:solidFill>
            </a:endParaRPr>
          </a:p>
          <a:p>
            <a:pPr indent="450850" algn="just"/>
            <a:endParaRPr lang="ru-RU" sz="3200" b="1">
              <a:solidFill>
                <a:schemeClr val="tx1"/>
              </a:solidFill>
            </a:endParaRPr>
          </a:p>
          <a:p>
            <a:pPr indent="450850" algn="just"/>
            <a:r>
              <a:rPr lang="ru-RU" sz="3200" b="1">
                <a:solidFill>
                  <a:schemeClr val="tx1"/>
                </a:solidFill>
              </a:rPr>
              <a:t>Взаимоотношения в учебно-воспитательном процессе формируются на основе познания учителем и учащимися друг друга. Встречаясь в течение учебного дня, они решают такие психологические задачи, как определение самочувствия собеседника, степени его искренности и уровня знаний, мотивов поступков и т.п.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r>
              <a:rPr lang="ru-RU" sz="3200" b="1">
                <a:solidFill>
                  <a:srgbClr val="000000"/>
                </a:solidFill>
              </a:rPr>
              <a:t>Эмпатия (сопереживание) имеет большое значение в процессе установления взаимопонимания, как фактора успешного формирования педагогически целесообразных взаимоотношений учителей и учащихся</a:t>
            </a:r>
            <a:r>
              <a:rPr lang="ru-RU" sz="1400">
                <a:solidFill>
                  <a:srgbClr val="000000"/>
                </a:solidFill>
              </a:rPr>
              <a:t>.</a:t>
            </a:r>
            <a:r>
              <a:rPr lang="ru-RU" sz="1400">
                <a:solidFill>
                  <a:srgbClr val="808080"/>
                </a:solidFill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96875" algn="just"/>
            <a:r>
              <a:rPr lang="ru-RU" sz="3200" b="1">
                <a:solidFill>
                  <a:srgbClr val="000000"/>
                </a:solidFill>
              </a:rPr>
              <a:t>Соблюдение педагогического принципа меры в общении с детьми, умение выбрать к ним правильный подход – это слагаемые такого немаловажного фактора педагогически целесообразных взаимоотношений, как педагогический такт. Особенность поведения и действий учителя, владеющего педагогическим тактом, состоит в том, чтобы, предвидя возможные последствия применения тех или иных методов, выбрать стиль и тон, время и место педагогического воздействия.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Прямоугольник 1"/>
          <p:cNvSpPr>
            <a:spLocks noChangeArrowheads="1"/>
          </p:cNvSpPr>
          <p:nvPr/>
        </p:nvSpPr>
        <p:spPr bwMode="auto">
          <a:xfrm>
            <a:off x="357188" y="1500188"/>
            <a:ext cx="8786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1"/>
                </a:solidFill>
              </a:rPr>
              <a:t>Не стоит игнорировать и фактор личного примера. Если учитель говорит одно, а делает другое, если он неряшлив, груб и косноязычен, если слабо знает свой предмет, рассчитывать на уважение, а, следовательно, и на установление педагогически целесообразных взаимоотношений с учащимися ему трудно.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ольник 1"/>
          <p:cNvSpPr>
            <a:spLocks noChangeArrowheads="1"/>
          </p:cNvSpPr>
          <p:nvPr/>
        </p:nvSpPr>
        <p:spPr bwMode="auto">
          <a:xfrm>
            <a:off x="357188" y="1357313"/>
            <a:ext cx="83581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tx1"/>
                </a:solidFill>
              </a:rPr>
              <a:t>На детей оказывают влияние не только знания учителя, но и сама его личность, качества его души. Тем более, как показывают исследования, роль учителя как источника информации снижается из года в год. Влияние же его, как личности, напротив, возрастает.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/>
            <a:r>
              <a:rPr lang="ru-RU" sz="3200" b="1">
                <a:solidFill>
                  <a:srgbClr val="000000"/>
                </a:solidFill>
              </a:rPr>
              <a:t>Суммируя качества, необходимые для эффективной работы учителя, выделим следующие:</a:t>
            </a:r>
            <a:r>
              <a:rPr lang="ru-RU" sz="3200" b="1">
                <a:solidFill>
                  <a:srgbClr val="808080"/>
                </a:solidFill>
              </a:rPr>
              <a:t> </a:t>
            </a:r>
            <a:endParaRPr lang="ru-RU" sz="3200" b="1"/>
          </a:p>
          <a:p>
            <a:pPr indent="450850"/>
            <a:r>
              <a:rPr lang="ru-RU" sz="3200" b="1">
                <a:solidFill>
                  <a:srgbClr val="000000"/>
                </a:solidFill>
              </a:rPr>
              <a:t>1. Принятие каждого ученика, признание и уважение его как личности.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2. Благополучное психоэмоциональное состояние, уравновешенность, уверенность.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3. Позитивное самовосприятие.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4. Личностно ориентированное преподавание, гибкость, спонтанность поведения.</a:t>
            </a:r>
            <a:br>
              <a:rPr lang="ru-RU" sz="3200" b="1">
                <a:solidFill>
                  <a:srgbClr val="000000"/>
                </a:solidFill>
              </a:rPr>
            </a:br>
            <a:r>
              <a:rPr lang="ru-RU" sz="3200" b="1">
                <a:solidFill>
                  <a:srgbClr val="000000"/>
                </a:solidFill>
              </a:rPr>
              <a:t>5. Ответственность.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Прямоугольник 1"/>
          <p:cNvSpPr>
            <a:spLocks noChangeArrowheads="1"/>
          </p:cNvSpPr>
          <p:nvPr/>
        </p:nvSpPr>
        <p:spPr bwMode="auto">
          <a:xfrm>
            <a:off x="0" y="2828925"/>
            <a:ext cx="9144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1"/>
                </a:solidFill>
              </a:rPr>
              <a:t>Все эти параметры можно выявить с помощью методики </a:t>
            </a:r>
            <a:r>
              <a:rPr lang="ru-RU" sz="3200" b="1" i="1">
                <a:solidFill>
                  <a:schemeClr val="tx1"/>
                </a:solidFill>
              </a:rPr>
              <a:t>Зои Васильевны и Галины Владимировны Резапкиных </a:t>
            </a:r>
            <a:r>
              <a:rPr lang="ru-RU" sz="3200" b="1">
                <a:solidFill>
                  <a:schemeClr val="tx1"/>
                </a:solidFill>
              </a:rPr>
              <a:t>«Психологический портрет учителя».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1"/>
          <p:cNvSpPr>
            <a:spLocks noChangeArrowheads="1"/>
          </p:cNvSpPr>
          <p:nvPr/>
        </p:nvSpPr>
        <p:spPr bwMode="auto">
          <a:xfrm>
            <a:off x="0" y="1643063"/>
            <a:ext cx="87153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1"/>
                </a:solidFill>
              </a:rPr>
              <a:t>Овладение технологией установления педагогически целесообразных взаимоотношений может стать для учителя ключом к  повышению продуктивности всей его педагогической деятельности.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547813" y="1989138"/>
            <a:ext cx="7381875" cy="273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0" y="428625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chemeClr val="tx1"/>
              </a:solidFill>
            </a:endParaRPr>
          </a:p>
          <a:p>
            <a:endParaRPr lang="ru-RU" sz="2000" b="1">
              <a:solidFill>
                <a:schemeClr val="tx1"/>
              </a:solidFill>
            </a:endParaRPr>
          </a:p>
          <a:p>
            <a:endParaRPr lang="ru-RU" sz="2000" b="1">
              <a:solidFill>
                <a:schemeClr val="tx1"/>
              </a:solidFill>
            </a:endParaRPr>
          </a:p>
          <a:p>
            <a:endParaRPr lang="ru-RU" sz="2000" b="1">
              <a:solidFill>
                <a:schemeClr val="tx1"/>
              </a:solidFill>
            </a:endParaRPr>
          </a:p>
          <a:p>
            <a:pPr algn="just"/>
            <a:r>
              <a:rPr lang="ru-RU" sz="3200" b="1">
                <a:solidFill>
                  <a:schemeClr val="tx1"/>
                </a:solidFill>
              </a:rPr>
              <a:t>В практике каждого учителя случались ситуации, когда трудно было найти взаимопонимание с учащимися. Возникали некие "психологические барьеры", которые мешали общению и отрицательно сказывались на общем ходе урока, самочувствии учителя и эмоциональном настрое учащихся.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971550" y="1412875"/>
            <a:ext cx="7915275" cy="1470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8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Спасибо за внимание!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763713" y="2924175"/>
            <a:ext cx="6400800" cy="83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1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Творческих успехов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692275" y="2349500"/>
            <a:ext cx="5905500" cy="1800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0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96875" algn="just"/>
            <a:endParaRPr lang="ru-RU" sz="2800" b="1">
              <a:solidFill>
                <a:srgbClr val="000000"/>
              </a:solidFill>
            </a:endParaRPr>
          </a:p>
          <a:p>
            <a:pPr indent="396875" algn="just"/>
            <a:endParaRPr lang="ru-RU" sz="2800" b="1">
              <a:solidFill>
                <a:srgbClr val="000000"/>
              </a:solidFill>
            </a:endParaRPr>
          </a:p>
          <a:p>
            <a:pPr indent="396875" algn="just"/>
            <a:endParaRPr lang="ru-RU" sz="2800" b="1">
              <a:solidFill>
                <a:srgbClr val="000000"/>
              </a:solidFill>
            </a:endParaRPr>
          </a:p>
          <a:p>
            <a:pPr indent="396875" algn="just"/>
            <a:endParaRPr lang="ru-RU" sz="2800" b="1">
              <a:solidFill>
                <a:srgbClr val="000000"/>
              </a:solidFill>
            </a:endParaRPr>
          </a:p>
          <a:p>
            <a:pPr indent="396875" algn="just"/>
            <a:r>
              <a:rPr lang="ru-RU" sz="3200" b="1">
                <a:solidFill>
                  <a:srgbClr val="000000"/>
                </a:solidFill>
              </a:rPr>
              <a:t>В ходе педагогического общения осуществляется обучение приемам и способам умственной деятельности, формирование мыслительных операций,  мотивационное обеспечение учебно-познавательного процесса и нормативных взаимоотношений с учащимися, снятие эмоциональной напряженности.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042988" y="2060575"/>
            <a:ext cx="7056437" cy="2592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i="1">
              <a:solidFill>
                <a:srgbClr val="1C1C1C"/>
              </a:solidFill>
              <a:latin typeface="Palatino Linotype" pitchFamily="18" charset="0"/>
            </a:endParaRPr>
          </a:p>
        </p:txBody>
      </p:sp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0" y="1500188"/>
            <a:ext cx="914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tx1"/>
                </a:solidFill>
              </a:rPr>
              <a:t>Педагогическое общение – </a:t>
            </a:r>
          </a:p>
          <a:p>
            <a:pPr algn="just"/>
            <a:r>
              <a:rPr lang="ru-RU" sz="3200" b="1">
                <a:solidFill>
                  <a:schemeClr val="tx1"/>
                </a:solidFill>
              </a:rPr>
              <a:t>это многоплановый процесс организации, установления и развития коммуникации, взаимопонимания и взаимоотношений между педагогами и учащимися, порождаемый целями и содержанием их совместной деятельности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539750" y="2349500"/>
            <a:ext cx="8229600" cy="172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285750" y="1857375"/>
            <a:ext cx="8572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tx1"/>
                </a:solidFill>
              </a:rPr>
              <a:t>Нормой таких отношений в школе являются гуманные или так называемые педагогически целесообразные взаимоотношения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468313" y="2781300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5843" name="Прямоугольник 2"/>
          <p:cNvSpPr>
            <a:spLocks noChangeArrowheads="1"/>
          </p:cNvSpPr>
          <p:nvPr/>
        </p:nvSpPr>
        <p:spPr bwMode="auto">
          <a:xfrm>
            <a:off x="285750" y="1500188"/>
            <a:ext cx="8858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tx1"/>
                </a:solidFill>
              </a:rPr>
              <a:t>Предполагают такое взаимодействие между педагогом и учащимися, которое подчинено достижению воспитательного результата и основано на добровольном признании учащимися авторитета, прав, знаний и опыта педагога, его лидерства.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611188" y="26368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96875" algn="just"/>
            <a:endParaRPr lang="ru-RU" sz="3200" b="1">
              <a:solidFill>
                <a:srgbClr val="000000"/>
              </a:solidFill>
            </a:endParaRPr>
          </a:p>
          <a:p>
            <a:pPr indent="396875" algn="just"/>
            <a:r>
              <a:rPr lang="ru-RU" sz="3200" b="1">
                <a:solidFill>
                  <a:srgbClr val="000000"/>
                </a:solidFill>
              </a:rPr>
              <a:t>А. С. Макаренко отмечал, что если "вы прямо, по-товарищески, открыто будете требовать", то ученик будет знать, что вы относитесь к нему, как к человеку. Требовательность, основанная на уважении личности школьника, несомненно, является важнейшим условием установления педагогически целесообразных взаимоотношений.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468313" y="2565400"/>
            <a:ext cx="8229600" cy="1512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3200" b="1" dirty="0">
              <a:solidFill>
                <a:srgbClr val="1C1C1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6" charset="0"/>
              <a:ea typeface="Microsoft YaHei" charset="-122"/>
            </a:endParaRPr>
          </a:p>
        </p:txBody>
      </p:sp>
      <p:sp>
        <p:nvSpPr>
          <p:cNvPr id="37891" name="Прямоугольник 2"/>
          <p:cNvSpPr>
            <a:spLocks noChangeArrowheads="1"/>
          </p:cNvSpPr>
          <p:nvPr/>
        </p:nvSpPr>
        <p:spPr bwMode="auto">
          <a:xfrm>
            <a:off x="214313" y="3105150"/>
            <a:ext cx="8572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Однако требования педагога могут быть не только прямыми, но и косвенными.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23850" y="549275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400" b="1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Косвенные требования:</a:t>
            </a:r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362950" cy="3341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608013" indent="-608013">
              <a:spcBef>
                <a:spcPts val="700"/>
              </a:spcBef>
              <a:buFont typeface="Times New Roman" pitchFamily="16" charset="0"/>
              <a:buAutoNum type="arabicParenR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выражающие положительное отношение - просьба, одобрение, доверие</a:t>
            </a:r>
          </a:p>
          <a:p>
            <a:pPr marL="608013" indent="-608013">
              <a:spcBef>
                <a:spcPts val="700"/>
              </a:spcBef>
              <a:buFont typeface="Times New Roman" pitchFamily="16" charset="0"/>
              <a:buAutoNum type="arabicParenR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выражающие отрицательное отношение - недоверие, осуждение, угроза</a:t>
            </a:r>
          </a:p>
          <a:p>
            <a:pPr marL="608013" indent="-608013">
              <a:spcBef>
                <a:spcPts val="700"/>
              </a:spcBef>
              <a:buFont typeface="Times New Roman" pitchFamily="16" charset="0"/>
              <a:buAutoNum type="arabicParenR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6" charset="0"/>
                <a:ea typeface="Microsoft YaHei" charset="-122"/>
              </a:rPr>
              <a:t>совет, требование в игровой форме, намек, условное требование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577</Words>
  <Application>Microsoft Office PowerPoint</Application>
  <PresentationFormat>Экран (4:3)</PresentationFormat>
  <Paragraphs>51</Paragraphs>
  <Slides>20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Windows XP Mode</cp:lastModifiedBy>
  <cp:revision>1</cp:revision>
  <dcterms:modified xsi:type="dcterms:W3CDTF">2015-02-16T20:37:49Z</dcterms:modified>
</cp:coreProperties>
</file>