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65" r:id="rId4"/>
    <p:sldId id="264" r:id="rId5"/>
    <p:sldId id="263" r:id="rId6"/>
    <p:sldId id="262" r:id="rId7"/>
    <p:sldId id="261" r:id="rId8"/>
    <p:sldId id="260" r:id="rId9"/>
    <p:sldId id="258" r:id="rId10"/>
    <p:sldId id="259" r:id="rId11"/>
    <p:sldId id="266" r:id="rId12"/>
    <p:sldId id="267" r:id="rId13"/>
    <p:sldId id="280" r:id="rId14"/>
    <p:sldId id="279" r:id="rId15"/>
    <p:sldId id="281" r:id="rId16"/>
    <p:sldId id="282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9144000" cy="6858000" type="screen4x3"/>
  <p:notesSz cx="6858000" cy="9144000"/>
  <p:custDataLst>
    <p:tags r:id="rId29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0" y="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63E92F42-6C12-4E78-B78F-CEB5D41DFE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9665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E3C28-32CA-4448-8026-3A10CBC25F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1644283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4D1C9-9CDF-4190-95B1-C0ABBAA89A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1251449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93542-85F6-4CDD-8FB8-431A22627A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03956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7195FF69-AF61-478C-9813-5491D1DB36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5772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CA244-A604-4B83-BFA0-1547725786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1705565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6454293B-7834-4251-A544-F2D4339ADE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4911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8232D-6F05-4310-9FEE-27FFF398CC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9447492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D30F8-C1AD-4F9B-AFB7-60F5920C68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7968568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1BEA4BB6-BEE0-4186-9D14-E5AD9CEC20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1850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59BBD868-44C8-407F-9784-829A2C87A2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1827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74747"/>
            </a:gs>
            <a:gs pos="60001">
              <a:srgbClr val="626262"/>
            </a:gs>
            <a:gs pos="100000">
              <a:srgbClr val="8C8C8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fld id="{112C2B68-AEA1-4800-BDFC-9114B9F96A3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28" r:id="rId4"/>
    <p:sldLayoutId id="2147483736" r:id="rId5"/>
    <p:sldLayoutId id="2147483729" r:id="rId6"/>
    <p:sldLayoutId id="2147483730" r:id="rId7"/>
    <p:sldLayoutId id="2147483737" r:id="rId8"/>
    <p:sldLayoutId id="2147483738" r:id="rId9"/>
    <p:sldLayoutId id="2147483731" r:id="rId10"/>
    <p:sldLayoutId id="2147483732" r:id="rId11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828800"/>
            <a:ext cx="7620000" cy="4251325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sz="54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Особенности взаимодействия с семьями учащихся в вопросах воспитания и развития. Проблемы и пути решения.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Индивидуальные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981200"/>
            <a:ext cx="5105400" cy="3611563"/>
          </a:xfrm>
        </p:spPr>
        <p:txBody>
          <a:bodyPr/>
          <a:lstStyle/>
          <a:p>
            <a:pPr eaLnBrk="1" hangingPunct="1"/>
            <a:r>
              <a:rPr lang="ru-RU" altLang="ru-RU" b="1" smtClean="0"/>
              <a:t>Консультации</a:t>
            </a:r>
          </a:p>
          <a:p>
            <a:pPr eaLnBrk="1" hangingPunct="1"/>
            <a:endParaRPr lang="ru-RU" altLang="ru-RU" b="1" smtClean="0"/>
          </a:p>
          <a:p>
            <a:pPr eaLnBrk="1" hangingPunct="1"/>
            <a:r>
              <a:rPr lang="ru-RU" altLang="ru-RU" b="1" smtClean="0"/>
              <a:t>Беседа</a:t>
            </a:r>
          </a:p>
          <a:p>
            <a:pPr eaLnBrk="1" hangingPunct="1"/>
            <a:endParaRPr lang="ru-RU" altLang="ru-RU" b="1" smtClean="0"/>
          </a:p>
          <a:p>
            <a:pPr eaLnBrk="1" hangingPunct="1"/>
            <a:r>
              <a:rPr lang="ru-RU" altLang="ru-RU" b="1" smtClean="0"/>
              <a:t>Посещения на дому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Коллективные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ru-RU" altLang="ru-RU" smtClean="0"/>
              <a:t>Родительские собрания</a:t>
            </a:r>
          </a:p>
          <a:p>
            <a:pPr eaLnBrk="1" hangingPunct="1"/>
            <a:r>
              <a:rPr lang="ru-RU" altLang="ru-RU" smtClean="0"/>
              <a:t>Общешкольные родительские собрания</a:t>
            </a:r>
          </a:p>
          <a:p>
            <a:pPr eaLnBrk="1" hangingPunct="1"/>
            <a:r>
              <a:rPr lang="ru-RU" altLang="ru-RU" smtClean="0"/>
              <a:t>Родительские клубы, конференции</a:t>
            </a:r>
          </a:p>
          <a:p>
            <a:pPr eaLnBrk="1" hangingPunct="1"/>
            <a:r>
              <a:rPr lang="ru-RU" altLang="ru-RU" smtClean="0"/>
              <a:t>Родительские тренинги</a:t>
            </a:r>
          </a:p>
          <a:p>
            <a:pPr eaLnBrk="1" hangingPunct="1"/>
            <a:r>
              <a:rPr lang="ru-RU" altLang="ru-RU" smtClean="0"/>
              <a:t>Мероприятия для родителей и детей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1295400"/>
            <a:ext cx="8229600" cy="3459162"/>
          </a:xfrm>
        </p:spPr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Примерная тематика родительских собраний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ТЕМАТИКА РОДИТЕЛЬСКИХ СОБРАНИЙ   В  </a:t>
            </a:r>
            <a:r>
              <a:rPr lang="ru-RU" b="1" dirty="0" smtClean="0">
                <a:solidFill>
                  <a:schemeClr val="tx1"/>
                </a:solidFill>
              </a:rPr>
              <a:t>0-М</a:t>
            </a:r>
            <a:r>
              <a:rPr lang="ru-RU" dirty="0" smtClean="0"/>
              <a:t> КЛАССЕ </a:t>
            </a:r>
            <a:endParaRPr lang="ru-RU" dirty="0"/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>
          <a:xfrm>
            <a:off x="0" y="1676400"/>
            <a:ext cx="8839200" cy="4572000"/>
          </a:xfrm>
        </p:spPr>
        <p:txBody>
          <a:bodyPr/>
          <a:lstStyle/>
          <a:p>
            <a:r>
              <a:rPr lang="ru-RU" altLang="ru-RU" smtClean="0">
                <a:solidFill>
                  <a:srgbClr val="92D050"/>
                </a:solidFill>
              </a:rPr>
              <a:t>Собрание 1. </a:t>
            </a:r>
            <a:r>
              <a:rPr lang="ru-RU" altLang="ru-RU" smtClean="0"/>
              <a:t>Мой особый ребенок. Отличие д/сада от школы</a:t>
            </a:r>
          </a:p>
          <a:p>
            <a:r>
              <a:rPr lang="ru-RU" altLang="ru-RU" smtClean="0">
                <a:solidFill>
                  <a:srgbClr val="92D050"/>
                </a:solidFill>
              </a:rPr>
              <a:t>Собрание 2. </a:t>
            </a:r>
            <a:r>
              <a:rPr lang="ru-RU" altLang="ru-RU" smtClean="0"/>
              <a:t>Организация игрового пространства дома. Особенности воспитания.</a:t>
            </a:r>
          </a:p>
          <a:p>
            <a:r>
              <a:rPr lang="ru-RU" altLang="ru-RU" smtClean="0">
                <a:solidFill>
                  <a:srgbClr val="92D050"/>
                </a:solidFill>
              </a:rPr>
              <a:t>Собрание 3. </a:t>
            </a:r>
            <a:r>
              <a:rPr lang="ru-RU" altLang="ru-RU" smtClean="0"/>
              <a:t>Самокоррекция домашних занятий. Взаимодействие со школой</a:t>
            </a:r>
          </a:p>
          <a:p>
            <a:r>
              <a:rPr lang="ru-RU" altLang="ru-RU" smtClean="0">
                <a:solidFill>
                  <a:srgbClr val="92D050"/>
                </a:solidFill>
              </a:rPr>
              <a:t>Собрание 4.</a:t>
            </a:r>
            <a:r>
              <a:rPr lang="ru-RU" altLang="ru-RU" smtClean="0"/>
              <a:t> Подведение итогов года. Планирование летних занятий в домашних условиях.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/>
              <a:t>ТЕМАТИКА РОДИТЕЛЬСКИХ СОБРАНИЙ   В  </a:t>
            </a:r>
            <a:r>
              <a:rPr lang="ru-RU" b="1" dirty="0" smtClean="0">
                <a:solidFill>
                  <a:schemeClr val="tx1"/>
                </a:solidFill>
              </a:rPr>
              <a:t>1-М</a:t>
            </a:r>
            <a:r>
              <a:rPr lang="ru-RU" dirty="0" smtClean="0"/>
              <a:t> КЛАССЕ 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ru-RU" altLang="ru-RU" smtClean="0">
                <a:solidFill>
                  <a:srgbClr val="92D050"/>
                </a:solidFill>
              </a:rPr>
              <a:t>Собрание 1.</a:t>
            </a:r>
            <a:r>
              <a:rPr lang="ru-RU" altLang="ru-RU" smtClean="0"/>
              <a:t> Мой особый ребенок. Особенности детей с УО, отличие от ЗПР. Причины заболевания.</a:t>
            </a:r>
          </a:p>
          <a:p>
            <a:r>
              <a:rPr lang="ru-RU" altLang="ru-RU" smtClean="0">
                <a:solidFill>
                  <a:srgbClr val="92D050"/>
                </a:solidFill>
              </a:rPr>
              <a:t>Собрание 2.</a:t>
            </a:r>
            <a:r>
              <a:rPr lang="ru-RU" altLang="ru-RU" smtClean="0"/>
              <a:t> Особенности адаптации. Возрастной кризис.</a:t>
            </a:r>
          </a:p>
          <a:p>
            <a:r>
              <a:rPr lang="ru-RU" altLang="ru-RU" smtClean="0">
                <a:solidFill>
                  <a:srgbClr val="92D050"/>
                </a:solidFill>
              </a:rPr>
              <a:t>Собрание 3.</a:t>
            </a:r>
            <a:r>
              <a:rPr lang="ru-RU" altLang="ru-RU" smtClean="0"/>
              <a:t> Детская агрессия, как себя вести?</a:t>
            </a:r>
          </a:p>
          <a:p>
            <a:r>
              <a:rPr lang="ru-RU" altLang="ru-RU" smtClean="0">
                <a:solidFill>
                  <a:srgbClr val="92D050"/>
                </a:solidFill>
              </a:rPr>
              <a:t>Собрание 4. </a:t>
            </a:r>
            <a:r>
              <a:rPr lang="ru-RU" altLang="ru-RU" smtClean="0"/>
              <a:t>Подведение итогов. Профилактика детского травматизма в летнее время. Роль родителя.</a:t>
            </a:r>
          </a:p>
          <a:p>
            <a:endParaRPr lang="ru-RU" altLang="ru-RU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/>
              <a:t>ТЕМАТИКА РОДИТЕЛЬСКИХ СОБРАНИЙ   В  </a:t>
            </a:r>
            <a:r>
              <a:rPr lang="ru-RU" b="1" dirty="0" smtClean="0">
                <a:solidFill>
                  <a:schemeClr val="tx1"/>
                </a:solidFill>
              </a:rPr>
              <a:t>2-М</a:t>
            </a:r>
            <a:r>
              <a:rPr lang="ru-RU" dirty="0" smtClean="0"/>
              <a:t> КЛАССЕ .</a:t>
            </a:r>
            <a:endParaRPr lang="ru-RU" dirty="0"/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388C"/>
              </a:buClr>
            </a:pPr>
            <a:r>
              <a:rPr lang="ru-RU" altLang="ru-RU" sz="2800" smtClean="0">
                <a:solidFill>
                  <a:srgbClr val="00B050"/>
                </a:solidFill>
              </a:rPr>
              <a:t>Собрание 1. </a:t>
            </a:r>
            <a:r>
              <a:rPr lang="ru-RU" altLang="ru-RU" sz="2800" smtClean="0">
                <a:solidFill>
                  <a:srgbClr val="FFFFFF"/>
                </a:solidFill>
              </a:rPr>
              <a:t>Взаимодействие со школой. Задачи на год. Анкетирование стили семейного воспитания.</a:t>
            </a:r>
          </a:p>
          <a:p>
            <a:pPr eaLnBrk="1" hangingPunct="1">
              <a:lnSpc>
                <a:spcPct val="90000"/>
              </a:lnSpc>
              <a:buClr>
                <a:srgbClr val="FF388C"/>
              </a:buClr>
            </a:pPr>
            <a:r>
              <a:rPr lang="ru-RU" altLang="ru-RU" sz="2800" smtClean="0">
                <a:solidFill>
                  <a:srgbClr val="00B050"/>
                </a:solidFill>
              </a:rPr>
              <a:t>Собрание 2. </a:t>
            </a:r>
            <a:r>
              <a:rPr lang="ru-RU" altLang="ru-RU" sz="2800" smtClean="0">
                <a:solidFill>
                  <a:srgbClr val="FFFFFF"/>
                </a:solidFill>
              </a:rPr>
              <a:t>Влияние стиля воспитания на развитие ребенка. Пути коррекции.</a:t>
            </a:r>
          </a:p>
          <a:p>
            <a:pPr eaLnBrk="1" hangingPunct="1">
              <a:lnSpc>
                <a:spcPct val="90000"/>
              </a:lnSpc>
              <a:buClr>
                <a:srgbClr val="FF388C"/>
              </a:buClr>
            </a:pPr>
            <a:r>
              <a:rPr lang="ru-RU" altLang="ru-RU" sz="2800" smtClean="0">
                <a:solidFill>
                  <a:srgbClr val="00B050"/>
                </a:solidFill>
              </a:rPr>
              <a:t>Собрание 3. </a:t>
            </a:r>
            <a:r>
              <a:rPr lang="ru-RU" altLang="ru-RU" sz="2800" smtClean="0">
                <a:solidFill>
                  <a:srgbClr val="FFFFFF"/>
                </a:solidFill>
              </a:rPr>
              <a:t>Девиантное поведение. Причины и пути решения. </a:t>
            </a:r>
          </a:p>
          <a:p>
            <a:pPr eaLnBrk="1" hangingPunct="1">
              <a:lnSpc>
                <a:spcPct val="90000"/>
              </a:lnSpc>
              <a:buClr>
                <a:srgbClr val="FF388C"/>
              </a:buClr>
            </a:pPr>
            <a:r>
              <a:rPr lang="ru-RU" altLang="ru-RU" sz="2800" smtClean="0">
                <a:solidFill>
                  <a:srgbClr val="00B050"/>
                </a:solidFill>
              </a:rPr>
              <a:t>Собрание 4. </a:t>
            </a:r>
            <a:r>
              <a:rPr lang="ru-RU" altLang="ru-RU" sz="2800" smtClean="0">
                <a:solidFill>
                  <a:srgbClr val="FFFFFF"/>
                </a:solidFill>
              </a:rPr>
              <a:t> Итоги года. Летняя занятость. Почему необходима.</a:t>
            </a:r>
          </a:p>
          <a:p>
            <a:endParaRPr lang="ru-RU" altLang="ru-RU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/>
              <a:t>ТЕМАТИКА РОДИТЕЛЬСКИХ СОБРАНИЙ   В  </a:t>
            </a:r>
            <a:r>
              <a:rPr lang="ru-RU" b="1" dirty="0" smtClean="0">
                <a:solidFill>
                  <a:schemeClr val="tx1"/>
                </a:solidFill>
              </a:rPr>
              <a:t>3-М</a:t>
            </a:r>
            <a:r>
              <a:rPr lang="ru-RU" dirty="0" smtClean="0"/>
              <a:t> КЛАССЕ .</a:t>
            </a:r>
            <a:endParaRPr lang="ru-RU" dirty="0"/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388C"/>
              </a:buClr>
            </a:pPr>
            <a:r>
              <a:rPr lang="ru-RU" altLang="ru-RU" sz="2800" smtClean="0">
                <a:solidFill>
                  <a:srgbClr val="00B050"/>
                </a:solidFill>
              </a:rPr>
              <a:t>Собрание 1. </a:t>
            </a:r>
            <a:r>
              <a:rPr lang="ru-RU" altLang="ru-RU" sz="2800" smtClean="0"/>
              <a:t>Задачи на год. Анкетирование «Стили семейного воспитания»</a:t>
            </a:r>
          </a:p>
          <a:p>
            <a:pPr eaLnBrk="1" hangingPunct="1">
              <a:lnSpc>
                <a:spcPct val="90000"/>
              </a:lnSpc>
              <a:buClr>
                <a:srgbClr val="FF388C"/>
              </a:buClr>
            </a:pPr>
            <a:r>
              <a:rPr lang="ru-RU" altLang="ru-RU" sz="2800" smtClean="0">
                <a:solidFill>
                  <a:srgbClr val="00B050"/>
                </a:solidFill>
              </a:rPr>
              <a:t>Собрание 2. </a:t>
            </a:r>
            <a:r>
              <a:rPr lang="ru-RU" altLang="ru-RU" sz="2800" smtClean="0">
                <a:solidFill>
                  <a:srgbClr val="FFFFFF"/>
                </a:solidFill>
              </a:rPr>
              <a:t>Влияние стиля воспитания на развитие ребенка. Начало формирования профессиональных интересов.</a:t>
            </a:r>
          </a:p>
          <a:p>
            <a:pPr eaLnBrk="1" hangingPunct="1">
              <a:lnSpc>
                <a:spcPct val="90000"/>
              </a:lnSpc>
              <a:buClr>
                <a:srgbClr val="FF388C"/>
              </a:buClr>
            </a:pPr>
            <a:r>
              <a:rPr lang="ru-RU" altLang="ru-RU" sz="2800" smtClean="0">
                <a:solidFill>
                  <a:srgbClr val="00B050"/>
                </a:solidFill>
              </a:rPr>
              <a:t>Собрание 3. </a:t>
            </a:r>
            <a:r>
              <a:rPr lang="ru-RU" altLang="ru-RU" sz="2800" smtClean="0">
                <a:solidFill>
                  <a:srgbClr val="FFFFFF"/>
                </a:solidFill>
              </a:rPr>
              <a:t>Детские конфликты. Начало переходного возраста.</a:t>
            </a:r>
          </a:p>
          <a:p>
            <a:pPr eaLnBrk="1" hangingPunct="1">
              <a:lnSpc>
                <a:spcPct val="90000"/>
              </a:lnSpc>
              <a:buClr>
                <a:srgbClr val="FF388C"/>
              </a:buClr>
            </a:pPr>
            <a:r>
              <a:rPr lang="ru-RU" altLang="ru-RU" sz="2800" smtClean="0">
                <a:solidFill>
                  <a:srgbClr val="00B050"/>
                </a:solidFill>
              </a:rPr>
              <a:t>Собрание 4. </a:t>
            </a:r>
            <a:r>
              <a:rPr lang="ru-RU" altLang="ru-RU" sz="2800" smtClean="0">
                <a:solidFill>
                  <a:srgbClr val="FFFFFF"/>
                </a:solidFill>
              </a:rPr>
              <a:t> Подведение итогов года. Опасности летнего периода.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ТЕМАТИКА РОДИТЕЛЬСКИХ СОБРАНИЙ   В  </a:t>
            </a:r>
            <a:r>
              <a:rPr lang="ru-RU" sz="4000" b="1" dirty="0">
                <a:solidFill>
                  <a:schemeClr val="tx1"/>
                </a:solidFill>
              </a:rPr>
              <a:t>4-М</a:t>
            </a:r>
            <a:r>
              <a:rPr lang="ru-RU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КЛАССЕ .</a:t>
            </a:r>
            <a:br>
              <a:rPr lang="ru-RU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sz="4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8575" y="1828800"/>
            <a:ext cx="8991600" cy="4754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smtClean="0">
                <a:solidFill>
                  <a:srgbClr val="00B050"/>
                </a:solidFill>
              </a:rPr>
              <a:t>Собрание 1. </a:t>
            </a:r>
            <a:r>
              <a:rPr lang="ru-RU" altLang="ru-RU" sz="2800" smtClean="0"/>
              <a:t>Физиологическое взросление и его влияние на формирование познавательных и личностных качеств ребёнка.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>
                <a:solidFill>
                  <a:srgbClr val="00B050"/>
                </a:solidFill>
              </a:rPr>
              <a:t>Собрание 2. </a:t>
            </a:r>
            <a:r>
              <a:rPr lang="ru-RU" altLang="ru-RU" sz="2800" smtClean="0"/>
              <a:t>Агрессивные дети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>
                <a:solidFill>
                  <a:srgbClr val="00B050"/>
                </a:solidFill>
              </a:rPr>
              <a:t>Собрание 3. </a:t>
            </a:r>
            <a:r>
              <a:rPr lang="ru-RU" altLang="ru-RU" sz="2800" smtClean="0"/>
              <a:t>Наказание и поощрение в семейном воспитании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>
                <a:solidFill>
                  <a:srgbClr val="00B050"/>
                </a:solidFill>
              </a:rPr>
              <a:t>Собрание 4. </a:t>
            </a:r>
            <a:r>
              <a:rPr lang="ru-RU" altLang="ru-RU" sz="2800" smtClean="0"/>
              <a:t> Подведение итогов года. Трудовое участие ребёнка в жизни семьи. Его роль в развитии работоспособности и личностных качеств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ТЕМАТИКА РОДИТЕЛЬСКИХ СОБРАНИЙ   В  </a:t>
            </a:r>
            <a:r>
              <a:rPr lang="ru-RU" sz="4000" b="1" dirty="0">
                <a:solidFill>
                  <a:schemeClr val="tx1"/>
                </a:solidFill>
              </a:rPr>
              <a:t>5-М</a:t>
            </a:r>
            <a:r>
              <a:rPr lang="ru-RU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КЛАССЕ .</a:t>
            </a:r>
            <a:br>
              <a:rPr lang="ru-RU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sz="4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10600" cy="4525963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00B050"/>
                </a:solidFill>
              </a:rPr>
              <a:t>Собрание 1. </a:t>
            </a:r>
            <a:r>
              <a:rPr lang="ru-RU" altLang="ru-RU" smtClean="0"/>
              <a:t>Трудности адаптации пятиклассников  к школе.</a:t>
            </a:r>
          </a:p>
          <a:p>
            <a:pPr eaLnBrk="1" hangingPunct="1"/>
            <a:r>
              <a:rPr lang="ru-RU" altLang="ru-RU" smtClean="0">
                <a:solidFill>
                  <a:srgbClr val="00B050"/>
                </a:solidFill>
              </a:rPr>
              <a:t>Собрание 2. </a:t>
            </a:r>
            <a:r>
              <a:rPr lang="ru-RU" altLang="ru-RU" smtClean="0"/>
              <a:t>Как научить своего ребёнка жить в мире людей. Поговорим о дружбе</a:t>
            </a:r>
          </a:p>
          <a:p>
            <a:pPr eaLnBrk="1" hangingPunct="1"/>
            <a:r>
              <a:rPr lang="ru-RU" altLang="ru-RU" smtClean="0">
                <a:solidFill>
                  <a:srgbClr val="00B050"/>
                </a:solidFill>
              </a:rPr>
              <a:t>Собрание 3. </a:t>
            </a:r>
            <a:r>
              <a:rPr lang="ru-RU" altLang="ru-RU" smtClean="0"/>
              <a:t>Культурные ценности семьи и их значение для ребенка.</a:t>
            </a:r>
          </a:p>
          <a:p>
            <a:pPr eaLnBrk="1" hangingPunct="1"/>
            <a:r>
              <a:rPr lang="ru-RU" altLang="ru-RU" smtClean="0">
                <a:solidFill>
                  <a:srgbClr val="00B050"/>
                </a:solidFill>
              </a:rPr>
              <a:t>Собрание 4. </a:t>
            </a:r>
            <a:r>
              <a:rPr lang="ru-RU" altLang="ru-RU" smtClean="0"/>
              <a:t> Подведение итого года. Здоровый образ жизни на примере родителей.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ТЕМАТИКА РОДИТЕЛЬСКИХ СОБРАНИЙ   В  </a:t>
            </a:r>
            <a:r>
              <a:rPr lang="ru-RU" sz="4000" b="1" dirty="0">
                <a:solidFill>
                  <a:schemeClr val="tx1"/>
                </a:solidFill>
              </a:rPr>
              <a:t>6-М</a:t>
            </a:r>
            <a:r>
              <a:rPr lang="ru-RU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КЛАССЕ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00B050"/>
                </a:solidFill>
              </a:rPr>
              <a:t>Собрание 1.</a:t>
            </a:r>
            <a:r>
              <a:rPr lang="ru-RU" altLang="ru-RU" smtClean="0"/>
              <a:t>  Первые проблемы подросткового возраста.</a:t>
            </a:r>
          </a:p>
          <a:p>
            <a:pPr eaLnBrk="1" hangingPunct="1"/>
            <a:r>
              <a:rPr lang="ru-RU" altLang="ru-RU" smtClean="0">
                <a:solidFill>
                  <a:srgbClr val="00B050"/>
                </a:solidFill>
              </a:rPr>
              <a:t>Собрание 2. </a:t>
            </a:r>
            <a:r>
              <a:rPr lang="ru-RU" altLang="ru-RU" smtClean="0"/>
              <a:t> Компьютер в жизни школьника.                </a:t>
            </a:r>
          </a:p>
          <a:p>
            <a:pPr eaLnBrk="1" hangingPunct="1"/>
            <a:r>
              <a:rPr lang="ru-RU" altLang="ru-RU" smtClean="0">
                <a:solidFill>
                  <a:srgbClr val="00B050"/>
                </a:solidFill>
              </a:rPr>
              <a:t>Собрание 3. </a:t>
            </a:r>
            <a:r>
              <a:rPr lang="ru-RU" altLang="ru-RU" smtClean="0"/>
              <a:t>Положительные эмоции в жизни школьника.</a:t>
            </a:r>
          </a:p>
          <a:p>
            <a:pPr eaLnBrk="1" hangingPunct="1"/>
            <a:r>
              <a:rPr lang="ru-RU" altLang="ru-RU" smtClean="0">
                <a:solidFill>
                  <a:srgbClr val="00B050"/>
                </a:solidFill>
              </a:rPr>
              <a:t>Собрание 4. </a:t>
            </a:r>
            <a:r>
              <a:rPr lang="ru-RU" altLang="ru-RU" smtClean="0"/>
              <a:t>Подведение итогов года. Меры наказания и поощрения в современных семьях.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990600"/>
            <a:ext cx="8077200" cy="4889500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FFFF00"/>
                </a:solidFill>
              </a:rPr>
              <a:t>Родители - главные воспитатели ребенка, поэтому «воспитание детей надо начинать именно с родителей», так говорил В.А. Сухомлинский. 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ТЕМАТИКА РОДИТЕЛЬСКИХ СОБРАНИЙ В </a:t>
            </a:r>
            <a:r>
              <a:rPr lang="ru-RU" sz="4000" b="1" dirty="0">
                <a:solidFill>
                  <a:schemeClr val="tx1"/>
                </a:solidFill>
              </a:rPr>
              <a:t>7-М</a:t>
            </a:r>
            <a:r>
              <a:rPr lang="ru-RU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КЛАССЕ .</a:t>
            </a:r>
            <a:br>
              <a:rPr lang="ru-RU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sz="4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>
                <a:solidFill>
                  <a:srgbClr val="00B050"/>
                </a:solidFill>
              </a:rPr>
              <a:t>Собрание 1. </a:t>
            </a:r>
            <a:r>
              <a:rPr lang="ru-RU" altLang="ru-RU" smtClean="0"/>
              <a:t>Переходный возраст: физическое и половое развитие школьников.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>
                <a:solidFill>
                  <a:srgbClr val="00B050"/>
                </a:solidFill>
              </a:rPr>
              <a:t>Собрание 2. </a:t>
            </a:r>
            <a:r>
              <a:rPr lang="ru-RU" altLang="ru-RU" smtClean="0"/>
              <a:t>Агрессия, её   причины   и  последствия.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>
                <a:solidFill>
                  <a:srgbClr val="00B050"/>
                </a:solidFill>
              </a:rPr>
              <a:t>Собрание 3. </a:t>
            </a:r>
            <a:r>
              <a:rPr lang="ru-RU" altLang="ru-RU" smtClean="0"/>
              <a:t>Учение с увлечением.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>
                <a:solidFill>
                  <a:srgbClr val="00B050"/>
                </a:solidFill>
              </a:rPr>
              <a:t>Собрание 4. </a:t>
            </a:r>
            <a:r>
              <a:rPr lang="ru-RU" altLang="ru-RU" smtClean="0"/>
              <a:t>Подведение итогов года. Воспитание в труде. Роль семьи в развитии работоспособности ученика.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362200"/>
            <a:ext cx="8229600" cy="1143000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Формы организации совместной деятельности детей и родителей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Формы познавательной деятельности:</a:t>
            </a:r>
            <a:br>
              <a:rPr lang="ru-RU" sz="400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sz="400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   • Дни открытых уроков.</a:t>
            </a:r>
            <a:br>
              <a:rPr lang="ru-RU" altLang="ru-RU" smtClean="0"/>
            </a:br>
            <a:r>
              <a:rPr lang="ru-RU" altLang="ru-RU" smtClean="0"/>
              <a:t>• Праздники знаний и творчества.</a:t>
            </a:r>
            <a:br>
              <a:rPr lang="ru-RU" altLang="ru-RU" smtClean="0"/>
            </a:br>
            <a:r>
              <a:rPr lang="ru-RU" altLang="ru-RU" smtClean="0"/>
              <a:t>• Турниры знатоков.</a:t>
            </a:r>
            <a:br>
              <a:rPr lang="ru-RU" altLang="ru-RU" smtClean="0"/>
            </a:br>
            <a:r>
              <a:rPr lang="ru-RU" altLang="ru-RU" smtClean="0"/>
              <a:t>• Совместные олимпиады.</a:t>
            </a:r>
            <a:br>
              <a:rPr lang="ru-RU" altLang="ru-RU" smtClean="0"/>
            </a:br>
            <a:r>
              <a:rPr lang="ru-RU" altLang="ru-RU" smtClean="0"/>
              <a:t>• Выпуск предметных газет и др.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Формы трудовой деятельности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    • Оформление кабинета.</a:t>
            </a:r>
            <a:br>
              <a:rPr lang="ru-RU" altLang="ru-RU" smtClean="0"/>
            </a:br>
            <a:r>
              <a:rPr lang="ru-RU" altLang="ru-RU" smtClean="0"/>
              <a:t>• Благоустройство и озеленение школьного двора.</a:t>
            </a:r>
            <a:br>
              <a:rPr lang="ru-RU" altLang="ru-RU" smtClean="0"/>
            </a:br>
            <a:r>
              <a:rPr lang="ru-RU" altLang="ru-RU" smtClean="0"/>
              <a:t>• Посадка цветов.</a:t>
            </a:r>
            <a:br>
              <a:rPr lang="ru-RU" altLang="ru-RU" smtClean="0"/>
            </a:br>
            <a:r>
              <a:rPr lang="ru-RU" altLang="ru-RU" smtClean="0"/>
              <a:t>• Выставки "Мир наших увлечений" и др 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Формы досуга:</a:t>
            </a:r>
            <a:br>
              <a:rPr lang="ru-RU" sz="400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sz="400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   • Совместные праздники.</a:t>
            </a:r>
            <a:br>
              <a:rPr lang="ru-RU" altLang="ru-RU" smtClean="0"/>
            </a:br>
            <a:r>
              <a:rPr lang="ru-RU" altLang="ru-RU" smtClean="0"/>
              <a:t>• Подготовка концертов, спектаклей.</a:t>
            </a:r>
            <a:br>
              <a:rPr lang="ru-RU" altLang="ru-RU" smtClean="0"/>
            </a:br>
            <a:r>
              <a:rPr lang="ru-RU" altLang="ru-RU" smtClean="0"/>
              <a:t>• Соревнования.</a:t>
            </a:r>
            <a:br>
              <a:rPr lang="ru-RU" altLang="ru-RU" smtClean="0"/>
            </a:br>
            <a:r>
              <a:rPr lang="ru-RU" altLang="ru-RU" smtClean="0"/>
              <a:t>• Конкурсы.</a:t>
            </a:r>
            <a:br>
              <a:rPr lang="ru-RU" altLang="ru-RU" smtClean="0"/>
            </a:br>
            <a:r>
              <a:rPr lang="ru-RU" altLang="ru-RU" smtClean="0"/>
              <a:t>• КВНы.</a:t>
            </a:r>
            <a:br>
              <a:rPr lang="ru-RU" altLang="ru-RU" smtClean="0"/>
            </a:br>
            <a:r>
              <a:rPr lang="ru-RU" altLang="ru-RU" smtClean="0"/>
              <a:t>• Экскурсионные поездки и др.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Широкое распространение получили семейные праздники:</a:t>
            </a:r>
            <a:br>
              <a:rPr lang="ru-RU" sz="400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sz="400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/>
          <a:lstStyle/>
          <a:p>
            <a:pPr eaLnBrk="1" hangingPunct="1"/>
            <a:r>
              <a:rPr lang="ru-RU" altLang="ru-RU" smtClean="0"/>
              <a:t>• Мы школьниками стали.</a:t>
            </a:r>
            <a:br>
              <a:rPr lang="ru-RU" altLang="ru-RU" smtClean="0"/>
            </a:br>
            <a:r>
              <a:rPr lang="ru-RU" altLang="ru-RU" smtClean="0"/>
              <a:t>• Праздник первой отметки.</a:t>
            </a:r>
            <a:br>
              <a:rPr lang="ru-RU" altLang="ru-RU" smtClean="0"/>
            </a:br>
            <a:r>
              <a:rPr lang="ru-RU" altLang="ru-RU" smtClean="0"/>
              <a:t>• День матери.</a:t>
            </a:r>
            <a:br>
              <a:rPr lang="ru-RU" altLang="ru-RU" smtClean="0"/>
            </a:br>
            <a:r>
              <a:rPr lang="ru-RU" altLang="ru-RU" smtClean="0"/>
              <a:t>• День именинника и многие другие.</a:t>
            </a:r>
            <a:endParaRPr lang="ru-RU" altLang="ru-RU" b="1" smtClean="0"/>
          </a:p>
          <a:p>
            <a:pPr eaLnBrk="1" hangingPunct="1"/>
            <a:r>
              <a:rPr lang="ru-RU" altLang="ru-RU" b="1" smtClean="0"/>
              <a:t>Игровые и спортивные семейные конкурсы: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>"Папа, мама и я - спортивная семья". 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838200"/>
            <a:ext cx="7848600" cy="5334000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1"/>
                </a:solidFill>
              </a:rPr>
              <a:t>Для эффективной работы с родителями по вопросам обучения и воспитания детей необходимо привлекать узких специалистов. Узкие специалисты приглашаются на родительские собрания и другие мероприятия по необходимости на усмотрение учителя.</a:t>
            </a:r>
            <a:r>
              <a:rPr lang="ru-RU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sz="4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752600"/>
            <a:ext cx="8062912" cy="1470025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Спасибо за внимание!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6019800"/>
            <a:ext cx="6553200" cy="609600"/>
          </a:xfrm>
          <a:extLst/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Педагог-психолог: Король Т.И.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>
                <a:solidFill>
                  <a:schemeClr val="accent1">
                    <a:tint val="83000"/>
                    <a:satMod val="150000"/>
                  </a:schemeClr>
                </a:solidFill>
              </a:rPr>
              <a:t>Цели сотрудничества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   1.Создание благоприятных условий для полноценного социального становления,</a:t>
            </a:r>
            <a:br>
              <a:rPr lang="ru-RU" altLang="ru-RU" smtClean="0"/>
            </a:br>
            <a:r>
              <a:rPr lang="ru-RU" altLang="ru-RU" smtClean="0"/>
              <a:t>воспитания и обучения детей;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>2.Организация взаимодействия семьи и школы на основе единой педагогической</a:t>
            </a:r>
            <a:br>
              <a:rPr lang="ru-RU" altLang="ru-RU" smtClean="0"/>
            </a:br>
            <a:r>
              <a:rPr lang="ru-RU" altLang="ru-RU" smtClean="0"/>
              <a:t>позиции</a:t>
            </a:r>
            <a:r>
              <a:rPr lang="ru-RU" altLang="ru-RU" i="1" smtClean="0"/>
              <a:t>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>
                <a:solidFill>
                  <a:schemeClr val="accent1">
                    <a:tint val="83000"/>
                    <a:satMod val="150000"/>
                  </a:schemeClr>
                </a:solidFill>
              </a:rPr>
              <a:t>Задачи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9144000" cy="5486400"/>
          </a:xfrm>
        </p:spPr>
        <p:txBody>
          <a:bodyPr>
            <a:normAutofit fontScale="85000" lnSpcReduction="10000"/>
          </a:bodyPr>
          <a:lstStyle/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/>
              <a:t>1) изучение семьи путем выявления ее возможностей по воспитанию ребенка; </a:t>
            </a:r>
          </a:p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>
                <a:solidFill>
                  <a:schemeClr val="hlink"/>
                </a:solidFill>
              </a:rPr>
              <a:t>2) выявление функций взаимодействия педагогического коллектива и родителей; </a:t>
            </a:r>
          </a:p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/>
              <a:t>3) формирование педагогической позиции родителей; </a:t>
            </a:r>
          </a:p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>
                <a:solidFill>
                  <a:schemeClr val="hlink"/>
                </a:solidFill>
              </a:rPr>
              <a:t>4) определение форм взаимодействия педагогического коллектива и родителей; </a:t>
            </a:r>
          </a:p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/>
              <a:t>5) организация родительского всеобуча в образовательном учреждении; </a:t>
            </a:r>
          </a:p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>
                <a:solidFill>
                  <a:schemeClr val="hlink"/>
                </a:solidFill>
              </a:rPr>
              <a:t>6) формулирование методических рекомендаций по проведению родительских</a:t>
            </a:r>
            <a:br>
              <a:rPr lang="ru-RU" sz="2000" dirty="0">
                <a:solidFill>
                  <a:schemeClr val="hlink"/>
                </a:solidFill>
              </a:rPr>
            </a:br>
            <a:r>
              <a:rPr lang="ru-RU" sz="2000" dirty="0">
                <a:solidFill>
                  <a:schemeClr val="hlink"/>
                </a:solidFill>
              </a:rPr>
              <a:t>собраний;</a:t>
            </a:r>
          </a:p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/>
              <a:t>7) использование личностно ориентированного подхода к ребенку и родителям; </a:t>
            </a:r>
          </a:p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>
                <a:solidFill>
                  <a:schemeClr val="hlink"/>
                </a:solidFill>
              </a:rPr>
              <a:t>8) привлечение родительской общественности к участию в учебно-воспитательном процессе; </a:t>
            </a:r>
          </a:p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/>
              <a:t>9) достижение активного участия родителей в воспитании детей; </a:t>
            </a:r>
          </a:p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>
                <a:solidFill>
                  <a:schemeClr val="hlink"/>
                </a:solidFill>
              </a:rPr>
              <a:t>10) обеспечение качественного образования учащихся; </a:t>
            </a:r>
          </a:p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/>
              <a:t>11) развитие профессиональных интересов </a:t>
            </a:r>
          </a:p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>
                <a:solidFill>
                  <a:schemeClr val="hlink"/>
                </a:solidFill>
              </a:rPr>
              <a:t>12) формирование нравственности и культуры поведения учащихся; </a:t>
            </a:r>
          </a:p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/>
              <a:t>13) подготовка школьников к семейной жизни; </a:t>
            </a:r>
          </a:p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>
                <a:solidFill>
                  <a:schemeClr val="hlink"/>
                </a:solidFill>
              </a:rPr>
              <a:t>14) формирование потребности в здоровом образе жизни.</a:t>
            </a:r>
            <a:r>
              <a:rPr lang="ru-RU" sz="2000" dirty="0"/>
              <a:t> </a:t>
            </a:r>
          </a:p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/>
              <a:t>15) анализ промежуточных и конечных результатов совместной деятельности</a:t>
            </a:r>
            <a:br>
              <a:rPr lang="ru-RU" sz="2000" dirty="0"/>
            </a:br>
            <a:r>
              <a:rPr lang="ru-RU" sz="2000" dirty="0"/>
              <a:t>педагогического коллектива образовательного учреждения и родителей по</a:t>
            </a:r>
            <a:br>
              <a:rPr lang="ru-RU" sz="2000" dirty="0"/>
            </a:br>
            <a:r>
              <a:rPr lang="ru-RU" sz="2000" dirty="0"/>
              <a:t>воспитанию школьников.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438400" y="18197"/>
            <a:ext cx="4343400" cy="1399032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Средства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229600" cy="4572000"/>
          </a:xfrm>
        </p:spPr>
        <p:txBody>
          <a:bodyPr>
            <a:normAutofit lnSpcReduction="10000"/>
          </a:bodyPr>
          <a:lstStyle/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dirty="0"/>
              <a:t>• организация психолого-педагогического просвещения, ориентированного на обсуждение актуальных и значимых для родителей проблем; </a:t>
            </a:r>
          </a:p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dirty="0">
                <a:solidFill>
                  <a:schemeClr val="hlink"/>
                </a:solidFill>
              </a:rPr>
              <a:t>• привлечение родителей к определению перспектив развития ребенка и соответственно к разработке программы действий, обеспечивающих их достижение; </a:t>
            </a:r>
            <a:endParaRPr lang="ru-RU" sz="2800" dirty="0" smtClean="0">
              <a:solidFill>
                <a:schemeClr val="hlink"/>
              </a:solidFill>
            </a:endParaRPr>
          </a:p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dirty="0" smtClean="0"/>
              <a:t>участие </a:t>
            </a:r>
            <a:r>
              <a:rPr lang="ru-RU" sz="2800" dirty="0"/>
              <a:t>родителей в анализе достижений ребенка, его трудностей и проблем; </a:t>
            </a:r>
          </a:p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dirty="0" smtClean="0">
                <a:solidFill>
                  <a:srgbClr val="00B0F0"/>
                </a:solidFill>
              </a:rPr>
              <a:t>поощрение</a:t>
            </a:r>
            <a:r>
              <a:rPr lang="ru-RU" sz="2800" dirty="0">
                <a:solidFill>
                  <a:srgbClr val="00B0F0"/>
                </a:solidFill>
              </a:rPr>
              <a:t>, поддержка, пропаганда успехов родителей в воспитании детей.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Функции взаимодействия школы и семьи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400"/>
              <a:t>1) информационная;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400"/>
              <a:t>2) воспитательно-развивающая;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400"/>
              <a:t>3) формирующая;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400"/>
              <a:t>4) охранно-оздоровительная;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400"/>
              <a:t>5) контролирующая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2800">
                <a:solidFill>
                  <a:schemeClr val="accent1">
                    <a:tint val="83000"/>
                    <a:satMod val="150000"/>
                  </a:schemeClr>
                </a:solidFill>
              </a:rPr>
              <a:t>Сегодня условно можно выделить три группы родителей</a:t>
            </a:r>
            <a:r>
              <a:rPr lang="ru-RU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b="1" smtClean="0"/>
              <a:t>Первая группа: </a:t>
            </a:r>
            <a:r>
              <a:rPr lang="ru-RU" altLang="ru-RU" sz="2400" b="1" smtClean="0">
                <a:solidFill>
                  <a:srgbClr val="FF0000"/>
                </a:solidFill>
              </a:rPr>
              <a:t>родители – помощники </a:t>
            </a:r>
            <a:r>
              <a:rPr lang="ru-RU" altLang="ru-RU" sz="2400" b="1" smtClean="0"/>
              <a:t>в воспитательной работе с детьми. Они добросовестны, активны, заинтересованы и готовы в любую минуту прийти на помощь.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/>
              <a:t>Вторая группа: </a:t>
            </a:r>
            <a:r>
              <a:rPr lang="ru-RU" altLang="ru-RU" sz="2400" b="1" smtClean="0">
                <a:solidFill>
                  <a:srgbClr val="FF0000"/>
                </a:solidFill>
              </a:rPr>
              <a:t>родители – потенциальные помощники </a:t>
            </a:r>
            <a:r>
              <a:rPr lang="ru-RU" altLang="ru-RU" sz="2400" b="1" smtClean="0"/>
              <a:t>в воспитании детей. Они будут помогать, если будут знать, что и как надо делать.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/>
              <a:t>Третья группа: </a:t>
            </a:r>
            <a:r>
              <a:rPr lang="ru-RU" altLang="ru-RU" sz="2400" b="1" smtClean="0">
                <a:solidFill>
                  <a:srgbClr val="FF0000"/>
                </a:solidFill>
              </a:rPr>
              <a:t>родители не понимают или не хотят понимать требований</a:t>
            </a:r>
            <a:r>
              <a:rPr lang="ru-RU" altLang="ru-RU" sz="2400" b="1" smtClean="0"/>
              <a:t> школы в учебно-воспитательной работе. Они отрицательно относятся к школе, к учителям, проявляя это реже – открыто, чаще - скрыто.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Направления взаимодействия с родителями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57338"/>
            <a:ext cx="87630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b="1" smtClean="0"/>
              <a:t>1. Изучение семей учащихся. </a:t>
            </a:r>
            <a:r>
              <a:rPr lang="ru-RU" altLang="ru-RU" sz="2400" b="1" smtClean="0">
                <a:solidFill>
                  <a:srgbClr val="92D050"/>
                </a:solidFill>
              </a:rPr>
              <a:t>(учителя совместно с психологом и соц. педагогом)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smtClean="0">
                <a:solidFill>
                  <a:schemeClr val="hlink"/>
                </a:solidFill>
              </a:rPr>
              <a:t>2. Педагогическое просвещение родителей, повышение уровня их педагогической культуры (родительские собрания, клубы, конференции).</a:t>
            </a:r>
            <a:r>
              <a:rPr lang="ru-RU" altLang="ru-RU" sz="2400" b="1" smtClean="0"/>
              <a:t> </a:t>
            </a:r>
            <a:r>
              <a:rPr lang="ru-RU" altLang="ru-RU" sz="2400" b="1" smtClean="0">
                <a:solidFill>
                  <a:srgbClr val="92D050"/>
                </a:solidFill>
              </a:rPr>
              <a:t>(учителя совместно с узкими специалистами)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smtClean="0"/>
              <a:t>3. Развитие воспитательного потенциала коллектива родителей.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smtClean="0">
                <a:solidFill>
                  <a:schemeClr val="hlink"/>
                </a:solidFill>
              </a:rPr>
              <a:t>4. Обеспечение участия родителей в жизнедеятельности классного и школьного</a:t>
            </a:r>
            <a:br>
              <a:rPr lang="ru-RU" altLang="ru-RU" sz="2400" b="1" smtClean="0">
                <a:solidFill>
                  <a:schemeClr val="hlink"/>
                </a:solidFill>
              </a:rPr>
            </a:br>
            <a:r>
              <a:rPr lang="ru-RU" altLang="ru-RU" sz="2400" b="1" smtClean="0">
                <a:solidFill>
                  <a:schemeClr val="hlink"/>
                </a:solidFill>
              </a:rPr>
              <a:t>коллектива.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smtClean="0"/>
              <a:t>5. Взаимодействие с органами родительского самоуправления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smtClean="0">
                <a:solidFill>
                  <a:schemeClr val="hlink"/>
                </a:solidFill>
              </a:rPr>
              <a:t>6.Информирование родителей о ходе и результатах обучения и воспитания учащихся</a:t>
            </a:r>
            <a:r>
              <a:rPr lang="ru-RU" altLang="ru-RU" sz="2400" b="1" smtClean="0"/>
              <a:t> </a:t>
            </a:r>
            <a:r>
              <a:rPr lang="ru-RU" altLang="ru-RU" sz="2400" b="1" smtClean="0">
                <a:solidFill>
                  <a:srgbClr val="92D050"/>
                </a:solidFill>
              </a:rPr>
              <a:t>(учителя совместно с психологом)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33600" y="152400"/>
            <a:ext cx="5145088" cy="2620963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Главными формами взаимодействия с семьёй являются </a:t>
            </a: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5507" y="3632602"/>
            <a:ext cx="48006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200" b="1" dirty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00B0F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Century Gothic"/>
                <a:ea typeface="+mj-ea"/>
                <a:cs typeface="+mj-cs"/>
              </a:rPr>
              <a:t>индивидуальные</a:t>
            </a:r>
            <a:r>
              <a:rPr lang="ru-RU" sz="4200" dirty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Century Gothic"/>
                <a:ea typeface="+mj-ea"/>
                <a:cs typeface="+mj-cs"/>
              </a:rPr>
              <a:t> </a:t>
            </a:r>
            <a:endParaRPr lang="ru-RU" dirty="0"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70228" y="4953000"/>
            <a:ext cx="5449888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ru-RU" sz="4200" b="1" dirty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00B05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Century Gothic"/>
                <a:ea typeface="+mj-ea"/>
                <a:cs typeface="+mj-cs"/>
              </a:rPr>
              <a:t>коллективные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971800" y="2895600"/>
            <a:ext cx="698500" cy="7366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867400" y="3048000"/>
            <a:ext cx="838200" cy="19050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9127c61b838f3addc7f15d53e51182da7448d7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128</TotalTime>
  <Words>694</Words>
  <Application>Microsoft Office PowerPoint</Application>
  <PresentationFormat>Экран (4:3)</PresentationFormat>
  <Paragraphs>112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5" baseType="lpstr">
      <vt:lpstr>Garamond</vt:lpstr>
      <vt:lpstr>Arial</vt:lpstr>
      <vt:lpstr>Century Gothic</vt:lpstr>
      <vt:lpstr>Wingdings 2</vt:lpstr>
      <vt:lpstr>Verdana</vt:lpstr>
      <vt:lpstr>Calibri</vt:lpstr>
      <vt:lpstr>Wingdings</vt:lpstr>
      <vt:lpstr>Яркая</vt:lpstr>
      <vt:lpstr>Особенности взаимодействия с семьями учащихся в вопросах воспитания и развития. Проблемы и пути решения.</vt:lpstr>
      <vt:lpstr>Родители - главные воспитатели ребенка, поэтому «воспитание детей надо начинать именно с родителей», так говорил В.А. Сухомлинский. </vt:lpstr>
      <vt:lpstr>Цели сотрудничества</vt:lpstr>
      <vt:lpstr>Задачи</vt:lpstr>
      <vt:lpstr>Средства</vt:lpstr>
      <vt:lpstr>Функции взаимодействия школы и семьи</vt:lpstr>
      <vt:lpstr>Сегодня условно можно выделить три группы родителей </vt:lpstr>
      <vt:lpstr>Направления взаимодействия с родителями</vt:lpstr>
      <vt:lpstr>Главными формами взаимодействия с семьёй являются  </vt:lpstr>
      <vt:lpstr>Индивидуальные</vt:lpstr>
      <vt:lpstr>Коллективные</vt:lpstr>
      <vt:lpstr>Примерная тематика родительских собраний</vt:lpstr>
      <vt:lpstr>ТЕМАТИКА РОДИТЕЛЬСКИХ СОБРАНИЙ   В  0-М КЛАССЕ </vt:lpstr>
      <vt:lpstr>ТЕМАТИКА РОДИТЕЛЬСКИХ СОБРАНИЙ   В  1-М КЛАССЕ . </vt:lpstr>
      <vt:lpstr>ТЕМАТИКА РОДИТЕЛЬСКИХ СОБРАНИЙ   В  2-М КЛАССЕ .</vt:lpstr>
      <vt:lpstr>ТЕМАТИКА РОДИТЕЛЬСКИХ СОБРАНИЙ   В  3-М КЛАССЕ .</vt:lpstr>
      <vt:lpstr>ТЕМАТИКА РОДИТЕЛЬСКИХ СОБРАНИЙ   В  4-М КЛАССЕ . </vt:lpstr>
      <vt:lpstr>ТЕМАТИКА РОДИТЕЛЬСКИХ СОБРАНИЙ   В  5-М КЛАССЕ . </vt:lpstr>
      <vt:lpstr>ТЕМАТИКА РОДИТЕЛЬСКИХ СОБРАНИЙ   В  6-М КЛАССЕ </vt:lpstr>
      <vt:lpstr>ТЕМАТИКА РОДИТЕЛЬСКИХ СОБРАНИЙ В 7-М КЛАССЕ . </vt:lpstr>
      <vt:lpstr>Формы организации совместной деятельности детей и родителей</vt:lpstr>
      <vt:lpstr>Формы познавательной деятельности: </vt:lpstr>
      <vt:lpstr>Формы трудовой деятельности</vt:lpstr>
      <vt:lpstr>Формы досуга: </vt:lpstr>
      <vt:lpstr>Широкое распространение получили семейные праздники: </vt:lpstr>
      <vt:lpstr>Для эффективной работы с родителями по вопросам обучения и воспитания детей необходимо привлекать узких специалистов. Узкие специалисты приглашаются на родительские собрания и другие мероприятия по необходимости на усмотрение учителя. 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Таня</dc:creator>
  <cp:lastModifiedBy>Учитель</cp:lastModifiedBy>
  <cp:revision>8</cp:revision>
  <cp:lastPrinted>1601-01-01T00:00:00Z</cp:lastPrinted>
  <dcterms:created xsi:type="dcterms:W3CDTF">2016-12-15T14:36:47Z</dcterms:created>
  <dcterms:modified xsi:type="dcterms:W3CDTF">2017-01-16T03:18:43Z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