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9" r:id="rId1"/>
  </p:sldMasterIdLst>
  <p:sldIdLst>
    <p:sldId id="256" r:id="rId2"/>
    <p:sldId id="257" r:id="rId3"/>
    <p:sldId id="263" r:id="rId4"/>
    <p:sldId id="273" r:id="rId5"/>
    <p:sldId id="279" r:id="rId6"/>
    <p:sldId id="282" r:id="rId7"/>
    <p:sldId id="281" r:id="rId8"/>
    <p:sldId id="267" r:id="rId9"/>
    <p:sldId id="269" r:id="rId10"/>
    <p:sldId id="284" r:id="rId11"/>
    <p:sldId id="285" r:id="rId12"/>
    <p:sldId id="271" r:id="rId13"/>
    <p:sldId id="286" r:id="rId14"/>
  </p:sldIdLst>
  <p:sldSz cx="9144000" cy="6858000" type="screen4x3"/>
  <p:notesSz cx="6858000" cy="9144000"/>
  <p:custDataLst>
    <p:tags r:id="rId15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CC0099"/>
    <a:srgbClr val="990099"/>
    <a:srgbClr val="FFFDA1"/>
    <a:srgbClr val="009999"/>
    <a:srgbClr val="0033CC"/>
    <a:srgbClr val="CC33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6" autoAdjust="0"/>
    <p:restoredTop sz="94660"/>
  </p:normalViewPr>
  <p:slideViewPr>
    <p:cSldViewPr>
      <p:cViewPr varScale="1">
        <p:scale>
          <a:sx n="61" d="100"/>
          <a:sy n="61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8B1F5-640B-45E6-8CCE-6C71DD9D65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B6F9B1-010C-4532-9F23-EFC3A57064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8D579C-DA82-4336-8BFA-7746A7FA44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70776-638B-4924-BE1C-0A5281A12B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0">
          <a:blip r:embed="rId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1CD69-8C17-433D-A5B9-F5007847A5B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DCEF8D-6DE7-4699-BD86-2CF8FAE836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05C89-8CCC-4867-87FF-3719E77513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D6C5C-2850-4A7B-A42C-846F7BC13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8D5F1-FA5F-449F-B8EE-C3A5632152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AF798A-AB89-472A-8CCB-A5B91AFE1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F7526A-EB5E-4F95-9C41-B475D26CC6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7CF18439-5780-4799-82F8-0C144CB1DA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0" r:id="rId2"/>
    <p:sldLayoutId id="2147483959" r:id="rId3"/>
    <p:sldLayoutId id="2147483951" r:id="rId4"/>
    <p:sldLayoutId id="2147483952" r:id="rId5"/>
    <p:sldLayoutId id="2147483953" r:id="rId6"/>
    <p:sldLayoutId id="2147483954" r:id="rId7"/>
    <p:sldLayoutId id="2147483955" r:id="rId8"/>
    <p:sldLayoutId id="2147483960" r:id="rId9"/>
    <p:sldLayoutId id="2147483956" r:id="rId10"/>
    <p:sldLayoutId id="2147483957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52400"/>
            <a:ext cx="8382000" cy="1905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FF990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FF9900"/>
                </a:solidFill>
              </a:rPr>
              <a:t> технологии и их применение</a:t>
            </a:r>
          </a:p>
        </p:txBody>
      </p:sp>
      <p:pic>
        <p:nvPicPr>
          <p:cNvPr id="5123" name="Picture 11" descr="C:\Users\Света\Desktop\мисс школы и класс\DSC0664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098675"/>
            <a:ext cx="71628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4" name="TextBox 5"/>
          <p:cNvSpPr txBox="1">
            <a:spLocks noChangeArrowheads="1"/>
          </p:cNvSpPr>
          <p:nvPr/>
        </p:nvSpPr>
        <p:spPr bwMode="auto">
          <a:xfrm>
            <a:off x="7086600" y="5103813"/>
            <a:ext cx="2057400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/>
              <a:t>Карпунина С.И.  Воспитатель 5»А» класса</a:t>
            </a:r>
          </a:p>
          <a:p>
            <a:r>
              <a:rPr lang="ru-RU" b="1"/>
              <a:t>КГКОУ школа 3</a:t>
            </a:r>
          </a:p>
          <a:p>
            <a:r>
              <a:rPr lang="ru-RU" b="1"/>
              <a:t>Комсомольск на Амуре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>
                <a:solidFill>
                  <a:srgbClr val="009900"/>
                </a:solidFill>
              </a:rPr>
              <a:t>Коррекционные технологии</a:t>
            </a:r>
            <a:endParaRPr lang="ru-RU" b="1" smtClean="0"/>
          </a:p>
        </p:txBody>
      </p:sp>
      <p:sp>
        <p:nvSpPr>
          <p:cNvPr id="14339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42672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400" smtClean="0"/>
              <a:t>Арт терапия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Технология музыкального воздействия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Сказкотерапия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Фонетическая ритмика 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Психогимнастика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mtClean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419600" y="1905000"/>
            <a:ext cx="4518025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81000" y="685800"/>
            <a:ext cx="2286000" cy="608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 descr="C:\Users\Света\Desktop\мисс школы и класс\DSC066381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114800" y="457200"/>
            <a:ext cx="2398713" cy="299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819400" y="2971800"/>
            <a:ext cx="434022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239000" y="381000"/>
            <a:ext cx="1706563" cy="621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28600" y="304800"/>
            <a:ext cx="3810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Элементы здоровьесберегающих технологий на занятиях самоподготовки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C00000"/>
                </a:solidFill>
              </a:rPr>
              <a:t>Главный критерий результативности </a:t>
            </a:r>
            <a:r>
              <a:rPr lang="ru-RU" sz="3200" b="1" dirty="0" err="1" smtClean="0">
                <a:solidFill>
                  <a:srgbClr val="C00000"/>
                </a:solidFill>
              </a:rPr>
              <a:t>здоровьесберегающих</a:t>
            </a:r>
            <a:r>
              <a:rPr lang="ru-RU" sz="3200" b="1" dirty="0" smtClean="0">
                <a:solidFill>
                  <a:srgbClr val="C00000"/>
                </a:solidFill>
              </a:rPr>
              <a:t> педагогических технологий -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3657600" cy="44196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mtClean="0"/>
              <a:t>   влияние на развитие ребенка, увеличение резервов его здоровья и готовность ребенка легко адаптироваться к школьным нагрузкам.</a:t>
            </a:r>
          </a:p>
        </p:txBody>
      </p:sp>
      <p:pic>
        <p:nvPicPr>
          <p:cNvPr id="16388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114800" y="1828800"/>
            <a:ext cx="4876800" cy="450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33400" y="1066800"/>
            <a:ext cx="8229600" cy="3657600"/>
          </a:xfrm>
        </p:spPr>
        <p:txBody>
          <a:bodyPr/>
          <a:lstStyle/>
          <a:p>
            <a:pPr algn="ctr" eaLnBrk="1" hangingPunct="1"/>
            <a:r>
              <a:rPr lang="ru-RU" sz="7200" b="1" i="1" smtClean="0"/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304800"/>
            <a:ext cx="8686800" cy="62484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ru-RU" sz="4000" b="1" smtClean="0">
              <a:solidFill>
                <a:srgbClr val="009900"/>
              </a:solidFill>
            </a:endParaRPr>
          </a:p>
        </p:txBody>
      </p:sp>
      <p:pic>
        <p:nvPicPr>
          <p:cNvPr id="6147" name="Picture 3" descr="C:\Users\Света\Downloads\здоровье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47800" y="228600"/>
            <a:ext cx="6248400" cy="1325563"/>
          </a:xfrm>
          <a:gradFill rotWithShape="1">
            <a:gsLst>
              <a:gs pos="0">
                <a:srgbClr val="FFFDA1"/>
              </a:gs>
              <a:gs pos="100000">
                <a:schemeClr val="folHlink"/>
              </a:gs>
            </a:gsLst>
            <a:lin ang="18900000" scaled="1"/>
          </a:gradFill>
        </p:spPr>
        <p:txBody>
          <a:bodyPr/>
          <a:lstStyle/>
          <a:p>
            <a:pPr algn="ctr" eaLnBrk="1" hangingPunct="1"/>
            <a:r>
              <a:rPr lang="ru-RU" sz="4800" b="1" smtClean="0">
                <a:solidFill>
                  <a:srgbClr val="C00000"/>
                </a:solidFill>
              </a:rPr>
              <a:t>Модель здоровья</a:t>
            </a:r>
          </a:p>
        </p:txBody>
      </p:sp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28600" y="2057400"/>
            <a:ext cx="3048000" cy="1447800"/>
          </a:xfrm>
          <a:prstGeom prst="rect">
            <a:avLst/>
          </a:prstGeom>
          <a:solidFill>
            <a:srgbClr val="FF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Физическое </a:t>
            </a:r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52400" y="4876800"/>
            <a:ext cx="3124200" cy="1447800"/>
          </a:xfrm>
          <a:prstGeom prst="rect">
            <a:avLst/>
          </a:prstGeom>
          <a:solidFill>
            <a:srgbClr val="FF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Психическое</a:t>
            </a:r>
          </a:p>
        </p:txBody>
      </p:sp>
      <p:sp>
        <p:nvSpPr>
          <p:cNvPr id="16393" name="Rectangle 9"/>
          <p:cNvSpPr>
            <a:spLocks noChangeArrowheads="1"/>
          </p:cNvSpPr>
          <p:nvPr/>
        </p:nvSpPr>
        <p:spPr bwMode="auto">
          <a:xfrm>
            <a:off x="5791200" y="4876800"/>
            <a:ext cx="2971800" cy="1447800"/>
          </a:xfrm>
          <a:prstGeom prst="rect">
            <a:avLst/>
          </a:prstGeom>
          <a:solidFill>
            <a:srgbClr val="FF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Нравственное</a:t>
            </a:r>
          </a:p>
        </p:txBody>
      </p:sp>
      <p:sp>
        <p:nvSpPr>
          <p:cNvPr id="16394" name="Rectangle 10"/>
          <p:cNvSpPr>
            <a:spLocks noChangeArrowheads="1"/>
          </p:cNvSpPr>
          <p:nvPr/>
        </p:nvSpPr>
        <p:spPr bwMode="auto">
          <a:xfrm>
            <a:off x="5791200" y="2057400"/>
            <a:ext cx="2895600" cy="1371600"/>
          </a:xfrm>
          <a:prstGeom prst="rect">
            <a:avLst/>
          </a:prstGeom>
          <a:solidFill>
            <a:srgbClr val="FFFDA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3200" b="1"/>
              <a:t>Социальное</a:t>
            </a:r>
          </a:p>
        </p:txBody>
      </p:sp>
      <p:sp>
        <p:nvSpPr>
          <p:cNvPr id="7175" name="Line 11"/>
          <p:cNvSpPr>
            <a:spLocks noChangeShapeType="1"/>
          </p:cNvSpPr>
          <p:nvPr/>
        </p:nvSpPr>
        <p:spPr bwMode="auto">
          <a:xfrm flipH="1">
            <a:off x="3276600" y="1600200"/>
            <a:ext cx="12192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6" name="Line 12"/>
          <p:cNvSpPr>
            <a:spLocks noChangeShapeType="1"/>
          </p:cNvSpPr>
          <p:nvPr/>
        </p:nvSpPr>
        <p:spPr bwMode="auto">
          <a:xfrm>
            <a:off x="4953000" y="1600200"/>
            <a:ext cx="838200" cy="1219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7" name="Line 14"/>
          <p:cNvSpPr>
            <a:spLocks noChangeShapeType="1"/>
          </p:cNvSpPr>
          <p:nvPr/>
        </p:nvSpPr>
        <p:spPr bwMode="auto">
          <a:xfrm>
            <a:off x="4876800" y="1600200"/>
            <a:ext cx="15240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7178" name="Line 15"/>
          <p:cNvSpPr>
            <a:spLocks noChangeShapeType="1"/>
          </p:cNvSpPr>
          <p:nvPr/>
        </p:nvSpPr>
        <p:spPr bwMode="auto">
          <a:xfrm flipH="1">
            <a:off x="2895600" y="1600200"/>
            <a:ext cx="1676400" cy="3276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animBg="1"/>
      <p:bldP spid="16391" grpId="0" animBg="1"/>
      <p:bldP spid="16392" grpId="0" animBg="1"/>
      <p:bldP spid="16393" grpId="0" animBg="1"/>
      <p:bldP spid="1639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1447800"/>
            <a:ext cx="6111875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381000"/>
            <a:ext cx="67818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err="1" smtClean="0">
                <a:solidFill>
                  <a:srgbClr val="009900"/>
                </a:solidFill>
              </a:rPr>
              <a:t>Здоровьесберегающие</a:t>
            </a:r>
            <a:r>
              <a:rPr lang="ru-RU" dirty="0" smtClean="0">
                <a:solidFill>
                  <a:srgbClr val="009900"/>
                </a:solidFill>
              </a:rPr>
              <a:t> технологии</a:t>
            </a:r>
            <a:endParaRPr lang="ru-RU" dirty="0" smtClean="0"/>
          </a:p>
        </p:txBody>
      </p:sp>
      <p:sp>
        <p:nvSpPr>
          <p:cNvPr id="8196" name="Содержимое 2"/>
          <p:cNvSpPr>
            <a:spLocks noGrp="1"/>
          </p:cNvSpPr>
          <p:nvPr>
            <p:ph idx="1"/>
          </p:nvPr>
        </p:nvSpPr>
        <p:spPr>
          <a:xfrm>
            <a:off x="5867400" y="914400"/>
            <a:ext cx="3276600" cy="5943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</a:t>
            </a:r>
          </a:p>
        </p:txBody>
      </p:sp>
      <p:sp>
        <p:nvSpPr>
          <p:cNvPr id="8197" name="AutoShape 6" descr="😘"/>
          <p:cNvSpPr>
            <a:spLocks noChangeAspect="1" noChangeArrowheads="1"/>
          </p:cNvSpPr>
          <p:nvPr/>
        </p:nvSpPr>
        <p:spPr bwMode="auto">
          <a:xfrm>
            <a:off x="1143000" y="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971800" y="2755900"/>
            <a:ext cx="6172200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Заголовок 1"/>
          <p:cNvSpPr>
            <a:spLocks noGrp="1"/>
          </p:cNvSpPr>
          <p:nvPr>
            <p:ph type="title"/>
          </p:nvPr>
        </p:nvSpPr>
        <p:spPr>
          <a:xfrm rot="20587871">
            <a:off x="233363" y="628650"/>
            <a:ext cx="7358062" cy="2695575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009900"/>
                </a:solidFill>
              </a:rPr>
              <a:t>Цель здоровьесберегающих </a:t>
            </a:r>
            <a:r>
              <a:rPr lang="ru-RU" sz="2800" smtClean="0"/>
              <a:t>технологий  - обеспечить 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 3"/>
          <p:cNvSpPr/>
          <p:nvPr/>
        </p:nvSpPr>
        <p:spPr>
          <a:xfrm>
            <a:off x="457200" y="228600"/>
            <a:ext cx="8686800" cy="1981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/>
              <a:t>Современные </a:t>
            </a:r>
            <a:r>
              <a:rPr lang="ru-RU" sz="3200" dirty="0" err="1"/>
              <a:t>здоровьесберегающие</a:t>
            </a:r>
            <a:r>
              <a:rPr lang="ru-RU" sz="3200" dirty="0"/>
              <a:t> технологии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81000" y="3276600"/>
            <a:ext cx="2438400" cy="2209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800" dirty="0" smtClean="0"/>
              <a:t>Технологии обучения здоровому образу жизни</a:t>
            </a:r>
            <a:endParaRPr lang="ru-RU" sz="2800" dirty="0"/>
          </a:p>
        </p:txBody>
      </p:sp>
      <p:sp>
        <p:nvSpPr>
          <p:cNvPr id="6" name="Овал 5"/>
          <p:cNvSpPr/>
          <p:nvPr/>
        </p:nvSpPr>
        <p:spPr>
          <a:xfrm>
            <a:off x="3505200" y="4267200"/>
            <a:ext cx="2286000" cy="20574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Технология стимулирования и сохранения здоровья</a:t>
            </a:r>
          </a:p>
        </p:txBody>
      </p:sp>
      <p:sp>
        <p:nvSpPr>
          <p:cNvPr id="7" name="Овал 6"/>
          <p:cNvSpPr/>
          <p:nvPr/>
        </p:nvSpPr>
        <p:spPr>
          <a:xfrm>
            <a:off x="6705600" y="2971800"/>
            <a:ext cx="2133600" cy="1828800"/>
          </a:xfrm>
          <a:prstGeom prst="ellips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000" dirty="0"/>
              <a:t>Коррекционные технологии</a:t>
            </a:r>
          </a:p>
        </p:txBody>
      </p:sp>
      <p:sp>
        <p:nvSpPr>
          <p:cNvPr id="11" name="Стрелка вправо 10"/>
          <p:cNvSpPr/>
          <p:nvPr/>
        </p:nvSpPr>
        <p:spPr>
          <a:xfrm rot="5400000">
            <a:off x="3657600" y="2971800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3" name="Стрелка вправо 12"/>
          <p:cNvSpPr/>
          <p:nvPr/>
        </p:nvSpPr>
        <p:spPr>
          <a:xfrm rot="8506150">
            <a:off x="2460625" y="2727325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28575">
                <a:solidFill>
                  <a:schemeClr val="bg1"/>
                </a:solidFill>
              </a:ln>
            </a:endParaRPr>
          </a:p>
        </p:txBody>
      </p:sp>
      <p:sp>
        <p:nvSpPr>
          <p:cNvPr id="14" name="Стрелка вправо 13"/>
          <p:cNvSpPr/>
          <p:nvPr/>
        </p:nvSpPr>
        <p:spPr>
          <a:xfrm rot="2187981">
            <a:off x="4910138" y="2708275"/>
            <a:ext cx="1828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ln w="28575">
                <a:solidFill>
                  <a:schemeClr val="bg1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600" y="2139950"/>
            <a:ext cx="4046538" cy="471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791200" y="0"/>
            <a:ext cx="32004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867400" cy="25146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i="1" dirty="0" smtClean="0"/>
              <a:t>Создание благоприятного психологического климата  в коллективе учащихся-</a:t>
            </a:r>
            <a:r>
              <a:rPr lang="en-US" sz="3200" b="1" i="1" dirty="0" smtClean="0"/>
              <a:t> </a:t>
            </a:r>
            <a:r>
              <a:rPr lang="ru-RU" sz="3200" b="1" i="1" dirty="0" smtClean="0"/>
              <a:t>это ещё одна основа </a:t>
            </a:r>
            <a:r>
              <a:rPr lang="ru-RU" sz="3200" b="1" i="1" dirty="0" err="1" smtClean="0"/>
              <a:t>здоровьесберегающей</a:t>
            </a:r>
            <a:r>
              <a:rPr lang="ru-RU" sz="3200" b="1" i="1" dirty="0" smtClean="0"/>
              <a:t> технологии</a:t>
            </a:r>
            <a:endParaRPr lang="ru-RU" sz="3200" dirty="0"/>
          </a:p>
        </p:txBody>
      </p:sp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4150" y="2971800"/>
            <a:ext cx="5149850" cy="342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79975" y="914400"/>
            <a:ext cx="39592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rgbClr val="009900"/>
                </a:solidFill>
              </a:rPr>
              <a:t>Технологии   сохранения и  стимулирования  здоровья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1"/>
          </p:nvPr>
        </p:nvSpPr>
        <p:spPr>
          <a:xfrm>
            <a:off x="228600" y="1295400"/>
            <a:ext cx="4800600" cy="5562600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200" dirty="0" smtClean="0"/>
              <a:t>Физкультурные минутки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200" dirty="0" smtClean="0"/>
              <a:t>Пальчиковая гимнастика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200" dirty="0" smtClean="0"/>
              <a:t>Дыхательная гимнастика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200" dirty="0" smtClean="0"/>
              <a:t>Ритмопластика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200" dirty="0" smtClean="0"/>
              <a:t>Релаксация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Arial" pitchFamily="34" charset="0"/>
              <a:buChar char="•"/>
              <a:defRPr/>
            </a:pPr>
            <a:r>
              <a:rPr lang="ru-RU" sz="3200" dirty="0" smtClean="0"/>
              <a:t>Совместные мероприятия с родителями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sz="32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9900"/>
                </a:solidFill>
              </a:rPr>
              <a:t>Технологии обучения здоровому образу жизни</a:t>
            </a:r>
          </a:p>
        </p:txBody>
      </p:sp>
      <p:sp>
        <p:nvSpPr>
          <p:cNvPr id="13315" name="Содержимое 2"/>
          <p:cNvSpPr>
            <a:spLocks noGrp="1"/>
          </p:cNvSpPr>
          <p:nvPr>
            <p:ph idx="4294967295"/>
          </p:nvPr>
        </p:nvSpPr>
        <p:spPr>
          <a:xfrm>
            <a:off x="304800" y="1600200"/>
            <a:ext cx="4343400" cy="5257800"/>
          </a:xfrm>
        </p:spPr>
        <p:txBody>
          <a:bodyPr/>
          <a:lstStyle/>
          <a:p>
            <a:pPr eaLnBrk="1" hangingPunct="1">
              <a:buFont typeface="Arial" charset="0"/>
              <a:buChar char="•"/>
            </a:pPr>
            <a:r>
              <a:rPr lang="ru-RU" sz="2400" smtClean="0"/>
              <a:t>Беседы о здоровье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Самомассаж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Игротерапия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Точечный массаж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Утренняя гимнастика</a:t>
            </a:r>
          </a:p>
          <a:p>
            <a:pPr eaLnBrk="1" hangingPunct="1">
              <a:buFont typeface="Arial" charset="0"/>
              <a:buChar char="•"/>
            </a:pPr>
            <a:r>
              <a:rPr lang="ru-RU" sz="2400" smtClean="0"/>
              <a:t>Активный отдых</a:t>
            </a:r>
          </a:p>
          <a:p>
            <a:pPr eaLnBrk="1" hangingPunct="1"/>
            <a:endParaRPr lang="ru-RU" sz="2400" smtClean="0"/>
          </a:p>
          <a:p>
            <a:pPr eaLnBrk="1" hangingPunct="1"/>
            <a:endParaRPr lang="ru-RU" sz="2400" smtClean="0"/>
          </a:p>
          <a:p>
            <a:pPr eaLnBrk="1" hangingPunct="1"/>
            <a:endParaRPr lang="ru-RU" smtClean="0"/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581400" y="1676400"/>
            <a:ext cx="5334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abca63ae7b29a695a11a32e924583caf814dc2f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934</TotalTime>
  <Words>173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Здоровьесберегающие технологии и их применение</vt:lpstr>
      <vt:lpstr>Слайд 2</vt:lpstr>
      <vt:lpstr>Модель здоровья</vt:lpstr>
      <vt:lpstr>Здоровьесберегающие технологии</vt:lpstr>
      <vt:lpstr>Цель здоровьесберегающих технологий  - обеспечить школьнику возможность сохранения здоровья, сформировать у него необходимые знания, умения и навыки  по здоровому образу жизни, научить использовать полученные знания в повседневной жизни.</vt:lpstr>
      <vt:lpstr>Слайд 6</vt:lpstr>
      <vt:lpstr>Создание благоприятного психологического климата  в коллективе учащихся- это ещё одна основа здоровьесберегающей технологии</vt:lpstr>
      <vt:lpstr>Технологии   сохранения и  стимулирования  здоровья</vt:lpstr>
      <vt:lpstr>Технологии обучения здоровому образу жизни</vt:lpstr>
      <vt:lpstr>Коррекционные технологии</vt:lpstr>
      <vt:lpstr>Слайд 11</vt:lpstr>
      <vt:lpstr>Главный критерий результативности здоровьесберегающих педагогических технологий -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Света</dc:creator>
  <cp:lastModifiedBy>123</cp:lastModifiedBy>
  <cp:revision>77</cp:revision>
  <cp:lastPrinted>1601-01-01T00:00:00Z</cp:lastPrinted>
  <dcterms:created xsi:type="dcterms:W3CDTF">1601-01-01T00:00:00Z</dcterms:created>
  <dcterms:modified xsi:type="dcterms:W3CDTF">2017-06-03T13:06:56Z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