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70" r:id="rId6"/>
    <p:sldId id="272" r:id="rId7"/>
    <p:sldId id="271" r:id="rId8"/>
    <p:sldId id="263" r:id="rId9"/>
    <p:sldId id="265" r:id="rId10"/>
    <p:sldId id="266" r:id="rId11"/>
    <p:sldId id="274" r:id="rId12"/>
    <p:sldId id="273" r:id="rId13"/>
    <p:sldId id="269" r:id="rId14"/>
    <p:sldId id="275" r:id="rId15"/>
    <p:sldId id="276" r:id="rId16"/>
    <p:sldId id="27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6793F-E338-49C6-8AF3-9FA4CA65355F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37A81-CD03-45A8-9DC1-F0EC95FAB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280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37A81-CD03-45A8-9DC1-F0EC95FAB96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852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826B-B373-41C7-BA3C-F710118F0AAA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F0F3-986F-4594-8451-C1F1A8F4D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826B-B373-41C7-BA3C-F710118F0AAA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F0F3-986F-4594-8451-C1F1A8F4D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826B-B373-41C7-BA3C-F710118F0AAA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F0F3-986F-4594-8451-C1F1A8F4D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826B-B373-41C7-BA3C-F710118F0AAA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F0F3-986F-4594-8451-C1F1A8F4D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826B-B373-41C7-BA3C-F710118F0AAA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F0F3-986F-4594-8451-C1F1A8F4D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826B-B373-41C7-BA3C-F710118F0AAA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F0F3-986F-4594-8451-C1F1A8F4D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826B-B373-41C7-BA3C-F710118F0AAA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F0F3-986F-4594-8451-C1F1A8F4D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826B-B373-41C7-BA3C-F710118F0AAA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F0F3-986F-4594-8451-C1F1A8F4D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826B-B373-41C7-BA3C-F710118F0AAA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F0F3-986F-4594-8451-C1F1A8F4D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826B-B373-41C7-BA3C-F710118F0AAA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F0F3-986F-4594-8451-C1F1A8F4D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826B-B373-41C7-BA3C-F710118F0AAA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F0F3-986F-4594-8451-C1F1A8F4D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F826B-B373-41C7-BA3C-F710118F0AAA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1F0F3-986F-4594-8451-C1F1A8F4D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06687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Диагностика уровня усвоения предметных и личностных результатов и базовых учебных действий  обучающихся  в 5-9 классах.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5013176"/>
            <a:ext cx="6400800" cy="151216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                                                    Подготовила: </a:t>
            </a:r>
            <a:r>
              <a:rPr lang="ru-RU" sz="2000" dirty="0" err="1" smtClean="0"/>
              <a:t>Ерилова</a:t>
            </a:r>
            <a:r>
              <a:rPr lang="ru-RU" sz="2000" dirty="0" smtClean="0"/>
              <a:t> В.В.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74866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ngsana New" pitchFamily="18" charset="-34"/>
              </a:rPr>
              <a:t>Краевое государственное </a:t>
            </a:r>
            <a:r>
              <a:rPr lang="ru-RU" sz="1600" dirty="0" smtClean="0">
                <a:latin typeface="Calibri" pitchFamily="34" charset="0"/>
                <a:ea typeface="Calibri" pitchFamily="34" charset="0"/>
                <a:cs typeface="Angsana New" pitchFamily="18" charset="-34"/>
              </a:rPr>
              <a:t>бюджетное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ngsana New" pitchFamily="18" charset="-34"/>
              </a:rPr>
              <a:t> общеобразовательное учреждение, реализующее адаптированные основные общеобразовательные программы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ngsana New" pitchFamily="18" charset="-34"/>
              </a:rPr>
              <a:t>"Школа № 3"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507288" cy="626469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Регулятивные учебные действия</a:t>
            </a:r>
          </a:p>
          <a:p>
            <a:pPr marL="0" indent="0">
              <a:buNone/>
            </a:pPr>
            <a:r>
              <a:rPr lang="ru-RU" b="1" dirty="0" smtClean="0"/>
              <a:t>1-4 </a:t>
            </a:r>
            <a:r>
              <a:rPr lang="ru-RU" b="1" dirty="0" err="1" smtClean="0"/>
              <a:t>кл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b="1" i="1" dirty="0" smtClean="0"/>
              <a:t>Включают следующие умения: </a:t>
            </a:r>
            <a:endParaRPr lang="ru-RU" dirty="0" smtClean="0"/>
          </a:p>
          <a:p>
            <a:pPr lvl="0"/>
            <a:r>
              <a:rPr lang="ru-RU" sz="4400" dirty="0" smtClean="0"/>
              <a:t>входить и выходить из учебного помещения со звонком; </a:t>
            </a:r>
          </a:p>
          <a:p>
            <a:pPr lvl="0"/>
            <a:r>
              <a:rPr lang="ru-RU" sz="4400" dirty="0" smtClean="0"/>
              <a:t>ориентироваться в пространстве класса (зала, учебного помещения); </a:t>
            </a:r>
          </a:p>
          <a:p>
            <a:pPr lvl="0"/>
            <a:r>
              <a:rPr lang="ru-RU" sz="4400" dirty="0" smtClean="0"/>
              <a:t>пользоваться учебной мебелью; </a:t>
            </a:r>
          </a:p>
          <a:p>
            <a:pPr lvl="0"/>
            <a:r>
              <a:rPr lang="ru-RU" sz="4400" dirty="0" smtClean="0"/>
              <a:t>адекватно использовать ритуалы школьного поведения (поднимать руку, вставать и выходить из-за парты и т. д.); </a:t>
            </a:r>
          </a:p>
          <a:p>
            <a:pPr lvl="0"/>
            <a:r>
              <a:rPr lang="ru-RU" sz="4400" dirty="0" smtClean="0"/>
              <a:t>работать с учебными принадлежностями (инструментами, спортивным инвентарем) и организовывать рабочее место;</a:t>
            </a:r>
          </a:p>
          <a:p>
            <a:pPr lvl="0"/>
            <a:r>
              <a:rPr lang="ru-RU" sz="4400" dirty="0" smtClean="0"/>
              <a:t>передвигаться по школе, находить свой класс, другие </a:t>
            </a:r>
          </a:p>
          <a:p>
            <a:r>
              <a:rPr lang="ru-RU" sz="4400" dirty="0" smtClean="0"/>
              <a:t>необходимые помещения; </a:t>
            </a:r>
          </a:p>
          <a:p>
            <a:pPr lvl="0"/>
            <a:r>
              <a:rPr lang="ru-RU" sz="4400" dirty="0" smtClean="0"/>
              <a:t>принимать цели и произвольно включаться в деятельность, следовать предложенному плану и работать в общем темпе;</a:t>
            </a:r>
          </a:p>
          <a:p>
            <a:pPr lvl="0"/>
            <a:r>
              <a:rPr lang="ru-RU" sz="4400" dirty="0" smtClean="0"/>
              <a:t>активно участвовать в деятельности, контролировать и оценивать свои действия и действия одноклассников;</a:t>
            </a:r>
          </a:p>
          <a:p>
            <a:pPr lvl="0"/>
            <a:r>
              <a:rPr lang="ru-RU" sz="4400" dirty="0" smtClean="0"/>
              <a:t>соотносить свои действия и их результаты с заданными образцами, принимать оценку деятельности, оценивать ее с </a:t>
            </a:r>
          </a:p>
          <a:p>
            <a:r>
              <a:rPr lang="ru-RU" sz="4400" dirty="0" smtClean="0"/>
              <a:t>учетом предложенных критериев, корректировать свою деятельность с учетом выявленных недочетов.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5-9 </a:t>
            </a:r>
            <a:r>
              <a:rPr lang="ru-RU" b="1" dirty="0" err="1" smtClean="0"/>
              <a:t>кл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b="1" i="1" dirty="0" smtClean="0"/>
              <a:t>Включают следующие умения: </a:t>
            </a:r>
            <a:endParaRPr lang="ru-RU" dirty="0" smtClean="0"/>
          </a:p>
          <a:p>
            <a:pPr lvl="0"/>
            <a:r>
              <a:rPr lang="ru-RU" dirty="0" smtClean="0"/>
              <a:t>принимать и сохранять цели и задачи решения типовых учебных и практических задач,</a:t>
            </a:r>
          </a:p>
          <a:p>
            <a:r>
              <a:rPr lang="ru-RU" dirty="0" smtClean="0"/>
              <a:t>осуществлять коллективный поиск средств их </a:t>
            </a:r>
          </a:p>
          <a:p>
            <a:r>
              <a:rPr lang="ru-RU" dirty="0" smtClean="0"/>
              <a:t>осуществления; </a:t>
            </a:r>
          </a:p>
          <a:p>
            <a:pPr lvl="0"/>
            <a:r>
              <a:rPr lang="ru-RU" dirty="0" smtClean="0"/>
              <a:t>осознанно действовать на основе разных видов инструкций для решения практических и учебных задач; </a:t>
            </a:r>
          </a:p>
          <a:p>
            <a:pPr lvl="0"/>
            <a:r>
              <a:rPr lang="ru-RU" dirty="0" smtClean="0"/>
              <a:t>осуществлять взаимный контроль в совместной деятельности, адекватно оценивать собственное поведение и поведение окружающих; </a:t>
            </a:r>
          </a:p>
          <a:p>
            <a:pPr lvl="0"/>
            <a:r>
              <a:rPr lang="ru-RU" dirty="0" smtClean="0"/>
              <a:t>осуществлять самооценку и самоконтроль в деятельности, адекватно реагировать на внешний контроль и оценку, корректировать в соответствии с ней свою деятельность.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Познавательные учебные действия</a:t>
            </a:r>
          </a:p>
          <a:p>
            <a:pPr marL="0" indent="0">
              <a:buNone/>
            </a:pPr>
            <a:r>
              <a:rPr lang="ru-RU" b="1" dirty="0" smtClean="0"/>
              <a:t>1-4 </a:t>
            </a:r>
            <a:r>
              <a:rPr lang="ru-RU" b="1" dirty="0" err="1" smtClean="0"/>
              <a:t>кл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b="1" i="1" dirty="0" smtClean="0"/>
              <a:t>Включают следующие умения:</a:t>
            </a:r>
            <a:endParaRPr lang="ru-RU" dirty="0" smtClean="0"/>
          </a:p>
          <a:p>
            <a:pPr lvl="0"/>
            <a:r>
              <a:rPr lang="ru-RU" dirty="0" smtClean="0"/>
              <a:t>выделять существенные, общие и отличительные </a:t>
            </a:r>
          </a:p>
          <a:p>
            <a:r>
              <a:rPr lang="ru-RU" dirty="0" smtClean="0"/>
              <a:t>свойства предметов; </a:t>
            </a:r>
          </a:p>
          <a:p>
            <a:pPr lvl="0"/>
            <a:r>
              <a:rPr lang="ru-RU" dirty="0" smtClean="0"/>
              <a:t>устанавливать </a:t>
            </a:r>
            <a:r>
              <a:rPr lang="ru-RU" dirty="0" err="1" smtClean="0"/>
              <a:t>видо-родовые</a:t>
            </a:r>
            <a:r>
              <a:rPr lang="ru-RU" dirty="0" smtClean="0"/>
              <a:t> отношения предметов; </a:t>
            </a:r>
          </a:p>
          <a:p>
            <a:pPr lvl="0"/>
            <a:r>
              <a:rPr lang="ru-RU" dirty="0" smtClean="0"/>
              <a:t>делать простейшие обобщения, сравнивать, </a:t>
            </a:r>
          </a:p>
          <a:p>
            <a:r>
              <a:rPr lang="ru-RU" dirty="0" smtClean="0"/>
              <a:t>классифицировать на наглядном материале; </a:t>
            </a:r>
          </a:p>
          <a:p>
            <a:pPr lvl="0"/>
            <a:r>
              <a:rPr lang="ru-RU" dirty="0" smtClean="0"/>
              <a:t>пользоваться знаками, символами, предметами-заместителями;</a:t>
            </a:r>
          </a:p>
          <a:p>
            <a:pPr lvl="0"/>
            <a:r>
              <a:rPr lang="ru-RU" dirty="0" smtClean="0"/>
              <a:t>читать;</a:t>
            </a:r>
          </a:p>
          <a:p>
            <a:pPr lvl="0"/>
            <a:r>
              <a:rPr lang="ru-RU" dirty="0" smtClean="0"/>
              <a:t>писать; </a:t>
            </a:r>
          </a:p>
          <a:p>
            <a:pPr lvl="0"/>
            <a:r>
              <a:rPr lang="ru-RU" dirty="0" smtClean="0"/>
              <a:t>выполнять арифметические действия;</a:t>
            </a:r>
          </a:p>
          <a:p>
            <a:pPr lvl="0"/>
            <a:r>
              <a:rPr lang="ru-RU" dirty="0" smtClean="0"/>
              <a:t>наблюдать; </a:t>
            </a:r>
          </a:p>
          <a:p>
            <a:r>
              <a:rPr lang="ru-RU" dirty="0" smtClean="0"/>
              <a:t>работать с информацией (понимать изображение, текст, устное высказывание, элементарное схематическое </a:t>
            </a:r>
          </a:p>
          <a:p>
            <a:r>
              <a:rPr lang="ru-RU" dirty="0" smtClean="0"/>
              <a:t>изображение, таблицу, предъявленные на бумажных, электронных и других носителях).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i="1" dirty="0" smtClean="0"/>
              <a:t>5-9 </a:t>
            </a:r>
            <a:r>
              <a:rPr lang="ru-RU" b="1" i="1" dirty="0" err="1" smtClean="0"/>
              <a:t>кл</a:t>
            </a:r>
            <a:r>
              <a:rPr lang="ru-RU" b="1" i="1" dirty="0" smtClean="0"/>
              <a:t>.</a:t>
            </a:r>
          </a:p>
          <a:p>
            <a:pPr marL="0" indent="0">
              <a:buNone/>
            </a:pPr>
            <a:r>
              <a:rPr lang="ru-RU" b="1" i="1" dirty="0" smtClean="0"/>
              <a:t>Включать следующие умения:</a:t>
            </a:r>
            <a:endParaRPr lang="ru-RU" dirty="0" smtClean="0"/>
          </a:p>
          <a:p>
            <a:pPr lvl="0"/>
            <a:r>
              <a:rPr lang="ru-RU" dirty="0" smtClean="0"/>
              <a:t>дифференцированно воспринимать окружающий мир, его временно-пространственную организацию;</a:t>
            </a:r>
          </a:p>
          <a:p>
            <a:pPr lvl="0"/>
            <a:r>
              <a:rPr lang="ru-RU" dirty="0" smtClean="0"/>
              <a:t>использовать логические действия (сравнение, анализ, синтез, обобщение, классификацию, установление аналогий, закономерностей, причинно-следственных связей) на наглядном, доступном вербальном материале, основе практической деятельности в соответствии с индивидуальными возможностями; </a:t>
            </a:r>
          </a:p>
          <a:p>
            <a:pPr lvl="0"/>
            <a:r>
              <a:rPr lang="ru-RU" dirty="0" smtClean="0"/>
              <a:t>применять начальные сведения о сущности и особенностях объектов, процессов и явлений действительности (природных, социальных, культурных, технических и др.) в соответствии с содержанием конкретного учебного предмета и для решения познавательных и практических задач; </a:t>
            </a:r>
          </a:p>
          <a:p>
            <a:r>
              <a:rPr lang="ru-RU" dirty="0" smtClean="0"/>
              <a:t>использовать в жизни и деятельности некоторые </a:t>
            </a:r>
            <a:r>
              <a:rPr lang="ru-RU" dirty="0" err="1" smtClean="0"/>
              <a:t>межпредметные</a:t>
            </a:r>
            <a:r>
              <a:rPr lang="ru-RU" dirty="0" smtClean="0"/>
              <a:t> знания, отражающие доступные существенные связи и отношения между объектами и процессами.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8600" dirty="0" smtClean="0"/>
              <a:t>Практически все БУД формируются в той или иной степени при изучении каждого предмета. </a:t>
            </a:r>
          </a:p>
          <a:p>
            <a:r>
              <a:rPr lang="ru-RU" sz="8600" b="1" dirty="0" smtClean="0"/>
              <a:t>В 1-4 классах  </a:t>
            </a:r>
            <a:r>
              <a:rPr lang="ru-RU" sz="8600" dirty="0" smtClean="0"/>
              <a:t>осуществляется  работа по формированию у детей </a:t>
            </a:r>
            <a:r>
              <a:rPr lang="ru-RU" sz="8600" dirty="0" err="1" smtClean="0"/>
              <a:t>общеречевых</a:t>
            </a:r>
            <a:r>
              <a:rPr lang="ru-RU" sz="8600" dirty="0" smtClean="0"/>
              <a:t> навыков, по развитию слухового и зрительного восприятия, совершенствованию произношения и пространственной ориентировки. Формируются элементарные представления и понятия, необходимые при обучении другим учебным предметам, формируются </a:t>
            </a:r>
            <a:r>
              <a:rPr lang="ru-RU" sz="8600" dirty="0" err="1" smtClean="0"/>
              <a:t>общеречевые</a:t>
            </a:r>
            <a:r>
              <a:rPr lang="ru-RU" sz="8600" dirty="0" smtClean="0"/>
              <a:t> навыки и навыки беглого чтения. </a:t>
            </a:r>
          </a:p>
          <a:p>
            <a:r>
              <a:rPr lang="ru-RU" sz="8600" b="1" dirty="0" smtClean="0"/>
              <a:t>В 5-9 классах </a:t>
            </a:r>
            <a:r>
              <a:rPr lang="ru-RU" sz="8600" dirty="0" smtClean="0"/>
              <a:t>кроме совершенствования техники чтения и понимания содержания художественных произведений уделяется большое внимание развитию речи учащихся и их мышлению. Школьники учатся отвечать  на поставленные вопросы; полно, правильно и последовательно передавать содержание прочитанного; кратко пересказывать основные события, изложенные в произведениях; устанавливать причинно-следственные связи и отношения; делать выводы, обобщения, в том числе эмоционального плана.</a:t>
            </a:r>
          </a:p>
          <a:p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В 1-4 классах </a:t>
            </a:r>
            <a:r>
              <a:rPr lang="ru-RU" dirty="0" smtClean="0"/>
              <a:t>даются самые элементарные сведения по грамматике, усвоение которых важно для выработки у умственно отсталых школьников достаточно осмысленного отношения к основным элементам языка. Учащиеся должны приобрести ряд грамматических умений в области фонетики, морфологии и синтаксиса.</a:t>
            </a:r>
          </a:p>
          <a:p>
            <a:r>
              <a:rPr lang="ru-RU" b="1" dirty="0" smtClean="0"/>
              <a:t>В 5-9 классах  </a:t>
            </a:r>
            <a:r>
              <a:rPr lang="ru-RU" dirty="0" smtClean="0"/>
              <a:t>в процессе изучения грамматики и правописания у школьников развивается устная и письменная речь, формируются практически значимые орфографические и пунктуационные навыки. Воспитывается интерес к родному языку. Элементарный курс грамматики направлен на коррекцию высших психических функций учащихся с целью более успешного осуществления их умственного и речевого развития.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4200" dirty="0" smtClean="0"/>
              <a:t>Для оценки </a:t>
            </a:r>
            <a:r>
              <a:rPr lang="ru-RU" sz="4200" dirty="0" err="1" smtClean="0"/>
              <a:t>сформированности</a:t>
            </a:r>
            <a:r>
              <a:rPr lang="ru-RU" sz="4200" dirty="0" smtClean="0"/>
              <a:t> каждого действия используется следующая система оценивания:</a:t>
            </a:r>
          </a:p>
          <a:p>
            <a:pPr marL="0" indent="0">
              <a:buNone/>
            </a:pPr>
            <a:r>
              <a:rPr lang="ru-RU" sz="4200" b="1" dirty="0" smtClean="0"/>
              <a:t>0  -  баллов</a:t>
            </a:r>
            <a:r>
              <a:rPr lang="ru-RU" sz="4200" dirty="0" smtClean="0"/>
              <a:t> ― действие отсутствует, обучающийся не понимает его смысла, не включается в процесс выполнения вместе с учителем; </a:t>
            </a:r>
          </a:p>
          <a:p>
            <a:pPr marL="0" indent="0">
              <a:buNone/>
            </a:pPr>
            <a:r>
              <a:rPr lang="ru-RU" sz="4200" b="1" dirty="0" smtClean="0"/>
              <a:t>1  -  балл</a:t>
            </a:r>
            <a:r>
              <a:rPr lang="ru-RU" sz="4200" dirty="0" smtClean="0"/>
              <a:t> ― смысл действия понимает, связывает с конкретной ситуацией, выполняет действие только по прямому указанию учителя, при необходимости требуется оказание помощи; </a:t>
            </a:r>
          </a:p>
          <a:p>
            <a:pPr marL="0" indent="0">
              <a:buNone/>
            </a:pPr>
            <a:r>
              <a:rPr lang="ru-RU" sz="4200" b="1" dirty="0" smtClean="0"/>
              <a:t>2  -  балла</a:t>
            </a:r>
            <a:r>
              <a:rPr lang="ru-RU" sz="4200" dirty="0" smtClean="0"/>
              <a:t> ― преимущественно выполняет действие по  указанию  учителя, в отдельных ситуациях способен выполнить его самостоятельно; </a:t>
            </a:r>
          </a:p>
          <a:p>
            <a:pPr marL="0" indent="0">
              <a:buNone/>
            </a:pPr>
            <a:r>
              <a:rPr lang="ru-RU" sz="4200" b="1" dirty="0" smtClean="0"/>
              <a:t>3  -  балла</a:t>
            </a:r>
            <a:r>
              <a:rPr lang="ru-RU" sz="4200" dirty="0" smtClean="0"/>
              <a:t> ― способен самостоятельно выполнять действие в определенных ситуациях, нередко допускает ошибки, которые исправляет по прямому указанию учителя; </a:t>
            </a:r>
          </a:p>
          <a:p>
            <a:pPr marL="0" indent="0">
              <a:buNone/>
            </a:pPr>
            <a:r>
              <a:rPr lang="ru-RU" sz="4200" b="1" dirty="0" smtClean="0"/>
              <a:t>4-  балла</a:t>
            </a:r>
            <a:r>
              <a:rPr lang="ru-RU" sz="4200" dirty="0" smtClean="0"/>
              <a:t> ― способен самостоятельно применять действие, но иногда допускает ошибки, которые исправляет по замечанию учителя; </a:t>
            </a:r>
          </a:p>
          <a:p>
            <a:pPr marL="0" indent="0">
              <a:buNone/>
            </a:pPr>
            <a:r>
              <a:rPr lang="ru-RU" sz="4200" b="1" dirty="0" smtClean="0"/>
              <a:t>5-  баллов</a:t>
            </a:r>
            <a:r>
              <a:rPr lang="ru-RU" sz="4200" dirty="0" smtClean="0"/>
              <a:t> ― самостоятельно применяет действие в любой ситуации. </a:t>
            </a:r>
          </a:p>
          <a:p>
            <a:pPr marL="0" indent="0">
              <a:buNone/>
            </a:pPr>
            <a:r>
              <a:rPr lang="ru-RU" sz="4200" dirty="0" smtClean="0"/>
              <a:t>Балльная  система  оценки  позволяет  объективно  оценить  промежуточные  и  итоговые  достижения  каждого  учащегося  в овладении конкретными учебными действиями, получить общую картину </a:t>
            </a:r>
            <a:r>
              <a:rPr lang="ru-RU" sz="4200" dirty="0" err="1" smtClean="0"/>
              <a:t>сформированности</a:t>
            </a:r>
            <a:r>
              <a:rPr lang="ru-RU" sz="4200" dirty="0" smtClean="0"/>
              <a:t> учебных действий у всех учащихся, и на этой основе осуществить корректировку процесса их формирования на протяжении всего времени обучения.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Освоение обучающимися АООП, которая создана на основе ФГОС, предполагает достижение ими двух видов результатов: </a:t>
            </a:r>
            <a:r>
              <a:rPr lang="ru-RU" i="1" dirty="0" smtClean="0"/>
              <a:t>личностных и предметных.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структуре планируемых результатов ведущее место принадлежит </a:t>
            </a:r>
            <a:r>
              <a:rPr lang="ru-RU" i="1" dirty="0" smtClean="0"/>
              <a:t>личностным </a:t>
            </a:r>
            <a:r>
              <a:rPr lang="ru-RU" dirty="0" smtClean="0"/>
              <a:t>результатам</a:t>
            </a:r>
          </a:p>
          <a:p>
            <a:pPr marL="0" indent="0">
              <a:buNone/>
            </a:pPr>
            <a:r>
              <a:rPr lang="ru-RU" i="1" dirty="0" smtClean="0"/>
              <a:t>Предметные результаты </a:t>
            </a:r>
            <a:r>
              <a:rPr lang="ru-RU" dirty="0" smtClean="0"/>
              <a:t>освоения АООП  образования включают освоенные обучающимися знания и умения, специфичные для каждой предметной области</a:t>
            </a:r>
          </a:p>
          <a:p>
            <a:pPr marL="0" indent="0">
              <a:buNone/>
            </a:pPr>
            <a:r>
              <a:rPr lang="ru-RU" dirty="0" smtClean="0"/>
              <a:t>АООП определяет два уровня овладения предметными результатами: минимальный и достаточный.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Основная  </a:t>
            </a:r>
            <a:r>
              <a:rPr lang="ru-RU" b="1" dirty="0" smtClean="0"/>
              <a:t>цель</a:t>
            </a:r>
            <a:r>
              <a:rPr lang="ru-RU" dirty="0" smtClean="0"/>
              <a:t>  реализации программы формирования БУД состоит в формировании школьника с умственной отсталостью как  субъекта  учебной  деятельности,  которая  обеспечивает  одно  из  направлений  его  подготовки  к  самостоятельной  жизни  в обществе и овладения доступными видами профильного труда. </a:t>
            </a:r>
          </a:p>
          <a:p>
            <a:pPr marL="0" indent="0">
              <a:buNone/>
            </a:pPr>
            <a:r>
              <a:rPr lang="ru-RU" b="1" dirty="0" smtClean="0"/>
              <a:t>Задачами</a:t>
            </a:r>
            <a:r>
              <a:rPr lang="ru-RU" dirty="0" smtClean="0"/>
              <a:t> реализации программы являются: </a:t>
            </a:r>
          </a:p>
          <a:p>
            <a:pPr marL="0" indent="0">
              <a:buNone/>
            </a:pPr>
            <a:r>
              <a:rPr lang="ru-RU" dirty="0" smtClean="0"/>
              <a:t>-  формирование мотивационного компонента учебной деятельности; </a:t>
            </a:r>
          </a:p>
          <a:p>
            <a:pPr marL="0" indent="0">
              <a:buNone/>
            </a:pPr>
            <a:r>
              <a:rPr lang="ru-RU" dirty="0" smtClean="0"/>
              <a:t>- овладение комплексом базовых учебных действий, составляющих операционный компонент учебной деятельности; </a:t>
            </a:r>
          </a:p>
          <a:p>
            <a:pPr marL="0" indent="0">
              <a:buNone/>
            </a:pPr>
            <a:r>
              <a:rPr lang="ru-RU" dirty="0" smtClean="0"/>
              <a:t>- развитие умений принимать цель и готовый план деятельности, планировать знакомую деятельность, контролировать и оценивать ее результаты в опоре на организационную помощь педагога. 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Функции базовых учебных действий: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  обеспечение успешности (эффективности) изучения содержания любой предметной области; </a:t>
            </a:r>
          </a:p>
          <a:p>
            <a:pPr marL="0" indent="0">
              <a:buNone/>
            </a:pPr>
            <a:r>
              <a:rPr lang="ru-RU" dirty="0" smtClean="0"/>
              <a:t>-  реализация преемственности обучения на всех ступенях образования; </a:t>
            </a:r>
          </a:p>
          <a:p>
            <a:pPr marL="0" indent="0">
              <a:buNone/>
            </a:pPr>
            <a:r>
              <a:rPr lang="ru-RU" dirty="0" smtClean="0"/>
              <a:t>- формирование готовности школьника с  ОВЗ к дальнейшему профессиональному образованию;</a:t>
            </a:r>
          </a:p>
          <a:p>
            <a:pPr marL="0" indent="0">
              <a:buNone/>
            </a:pPr>
            <a:r>
              <a:rPr lang="ru-RU" dirty="0" smtClean="0"/>
              <a:t>-   обеспечение целостности развития личности обучающегося.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4400" b="1" dirty="0" smtClean="0"/>
              <a:t>Состав базовых учебных действий:</a:t>
            </a:r>
            <a:endParaRPr lang="ru-RU" sz="4400" dirty="0" smtClean="0"/>
          </a:p>
          <a:p>
            <a:pPr marL="0" indent="0">
              <a:buNone/>
            </a:pPr>
            <a:r>
              <a:rPr lang="ru-RU" sz="4400" dirty="0" smtClean="0"/>
              <a:t>1.  </a:t>
            </a:r>
            <a:r>
              <a:rPr lang="ru-RU" sz="4400" b="1" i="1" dirty="0" smtClean="0"/>
              <a:t>Личностные учебные действия</a:t>
            </a:r>
            <a:r>
              <a:rPr lang="ru-RU" sz="4400" dirty="0" smtClean="0"/>
              <a:t>  </a:t>
            </a:r>
          </a:p>
          <a:p>
            <a:pPr marL="0" indent="0">
              <a:buNone/>
            </a:pPr>
            <a:r>
              <a:rPr lang="ru-RU" sz="4400" dirty="0" smtClean="0"/>
              <a:t>2.  </a:t>
            </a:r>
            <a:r>
              <a:rPr lang="ru-RU" sz="4400" b="1" i="1" dirty="0" smtClean="0"/>
              <a:t>Коммуникативные  учебные  действия</a:t>
            </a:r>
            <a:endParaRPr lang="ru-RU" sz="4400" dirty="0" smtClean="0"/>
          </a:p>
          <a:p>
            <a:pPr marL="0" indent="0">
              <a:buNone/>
            </a:pPr>
            <a:r>
              <a:rPr lang="ru-RU" sz="4400" dirty="0" smtClean="0"/>
              <a:t>3.  </a:t>
            </a:r>
            <a:r>
              <a:rPr lang="ru-RU" sz="4400" b="1" i="1" dirty="0" smtClean="0"/>
              <a:t>Регулятивные учебные действия</a:t>
            </a:r>
            <a:endParaRPr lang="ru-RU" sz="4400" dirty="0" smtClean="0"/>
          </a:p>
          <a:p>
            <a:pPr marL="0" indent="0">
              <a:buNone/>
            </a:pPr>
            <a:r>
              <a:rPr lang="ru-RU" sz="4400" dirty="0" smtClean="0"/>
              <a:t>4.  </a:t>
            </a:r>
            <a:r>
              <a:rPr lang="ru-RU" sz="4400" b="1" i="1" dirty="0" smtClean="0"/>
              <a:t>Познавательные учебные действия</a:t>
            </a:r>
            <a:endParaRPr lang="ru-RU" sz="4400" dirty="0" smtClean="0"/>
          </a:p>
          <a:p>
            <a:pPr marL="0" indent="0">
              <a:buNone/>
            </a:pP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Характеристика базовых учебных действий</a:t>
            </a:r>
            <a:br>
              <a:rPr lang="ru-RU" sz="2800" b="1" dirty="0" smtClean="0"/>
            </a:br>
            <a:r>
              <a:rPr lang="ru-RU" sz="2800" b="1" dirty="0" smtClean="0"/>
              <a:t>Личностные учебные действия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14488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/>
              <a:t>1-4 классы</a:t>
            </a:r>
          </a:p>
          <a:p>
            <a:pPr>
              <a:buNone/>
            </a:pPr>
            <a:r>
              <a:rPr lang="ru-RU" sz="1600" b="1" i="1" dirty="0" smtClean="0"/>
              <a:t>Включают следующие умения:</a:t>
            </a:r>
            <a:endParaRPr lang="ru-RU" sz="1600" dirty="0" smtClean="0"/>
          </a:p>
          <a:p>
            <a:pPr lvl="0">
              <a:buNone/>
            </a:pPr>
            <a:r>
              <a:rPr lang="ru-RU" sz="1600" dirty="0" smtClean="0"/>
              <a:t>осознание себя как ученика, заинтересованного </a:t>
            </a:r>
          </a:p>
          <a:p>
            <a:pPr>
              <a:buNone/>
            </a:pPr>
            <a:r>
              <a:rPr lang="ru-RU" sz="1600" dirty="0" smtClean="0"/>
              <a:t>посещением школы, обучением, занятиями, как члена семьи, одноклассника, друга;</a:t>
            </a:r>
          </a:p>
          <a:p>
            <a:pPr lvl="0">
              <a:buNone/>
            </a:pPr>
            <a:r>
              <a:rPr lang="ru-RU" sz="1600" dirty="0" smtClean="0"/>
              <a:t>способность к осмыслению социального окружения, </a:t>
            </a:r>
          </a:p>
          <a:p>
            <a:pPr>
              <a:buNone/>
            </a:pPr>
            <a:r>
              <a:rPr lang="ru-RU" sz="1600" dirty="0" smtClean="0"/>
              <a:t>своего места в нем, принятие соответствующих возрасту ценностей и социальных ролей;</a:t>
            </a:r>
          </a:p>
          <a:p>
            <a:pPr lvl="0">
              <a:buNone/>
            </a:pPr>
            <a:r>
              <a:rPr lang="ru-RU" sz="1600" dirty="0" smtClean="0"/>
              <a:t>положительное отношение к окружающей </a:t>
            </a:r>
          </a:p>
          <a:p>
            <a:pPr>
              <a:buNone/>
            </a:pPr>
            <a:r>
              <a:rPr lang="ru-RU" sz="1600" dirty="0" smtClean="0"/>
              <a:t>действительности, готовность к организации взаимодействия с ней и эстетическому ее восприятию; </a:t>
            </a:r>
          </a:p>
          <a:p>
            <a:pPr lvl="0">
              <a:buNone/>
            </a:pPr>
            <a:r>
              <a:rPr lang="ru-RU" sz="1600" dirty="0" smtClean="0"/>
              <a:t>целостный, социально ориентированный взгляд на мир в единстве его природной и социальной частей; </a:t>
            </a:r>
          </a:p>
          <a:p>
            <a:pPr lvl="0">
              <a:buNone/>
            </a:pPr>
            <a:r>
              <a:rPr lang="ru-RU" sz="1600" dirty="0" smtClean="0"/>
              <a:t>самостоятельность в выполнении учебных заданий, </a:t>
            </a:r>
          </a:p>
          <a:p>
            <a:pPr>
              <a:buNone/>
            </a:pPr>
            <a:r>
              <a:rPr lang="ru-RU" sz="1600" dirty="0" smtClean="0"/>
              <a:t>поручений, договоренностей; </a:t>
            </a:r>
          </a:p>
          <a:p>
            <a:pPr lvl="0">
              <a:buNone/>
            </a:pPr>
            <a:r>
              <a:rPr lang="ru-RU" sz="1600" dirty="0" smtClean="0"/>
              <a:t>понимание личной ответственности за свои поступки на основе представлений об этических нормах и правилах поведения в современном обществе; </a:t>
            </a:r>
          </a:p>
          <a:p>
            <a:pPr lvl="0">
              <a:buNone/>
            </a:pPr>
            <a:r>
              <a:rPr lang="ru-RU" sz="1600" dirty="0" smtClean="0"/>
              <a:t>готовность к безопасному и бережному поведению в </a:t>
            </a:r>
          </a:p>
          <a:p>
            <a:pPr>
              <a:buNone/>
            </a:pPr>
            <a:r>
              <a:rPr lang="ru-RU" sz="1600" dirty="0" smtClean="0"/>
              <a:t>природе и обществе.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5-9 классы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i="1" dirty="0" smtClean="0"/>
              <a:t>Включают следующие умения: </a:t>
            </a:r>
            <a:endParaRPr lang="ru-RU" dirty="0" smtClean="0"/>
          </a:p>
          <a:p>
            <a:pPr lvl="0"/>
            <a:r>
              <a:rPr lang="ru-RU" dirty="0" smtClean="0"/>
              <a:t>осознавать себя как гражданина России, имеющего определенные права и обязанности; </a:t>
            </a:r>
          </a:p>
          <a:p>
            <a:pPr lvl="0"/>
            <a:r>
              <a:rPr lang="ru-RU" dirty="0" smtClean="0"/>
              <a:t>гордиться школьными успехами и достижениями как собственными, так и своих товарищей; </a:t>
            </a:r>
          </a:p>
          <a:p>
            <a:pPr lvl="0"/>
            <a:r>
              <a:rPr lang="ru-RU" dirty="0" smtClean="0"/>
              <a:t>адекватно эмоционально откликаться на произведения литературы, музыки, живописи и др.; </a:t>
            </a:r>
          </a:p>
          <a:p>
            <a:pPr lvl="0"/>
            <a:r>
              <a:rPr lang="ru-RU" dirty="0" smtClean="0"/>
              <a:t>уважительно и бережно относиться к людям труда и результатам их деятельности; </a:t>
            </a:r>
          </a:p>
          <a:p>
            <a:pPr lvl="0"/>
            <a:r>
              <a:rPr lang="ru-RU" dirty="0" smtClean="0"/>
              <a:t>активно включаться в общеполезную социальную деятельность; </a:t>
            </a:r>
          </a:p>
          <a:p>
            <a:pPr lvl="0"/>
            <a:r>
              <a:rPr lang="ru-RU" dirty="0" smtClean="0"/>
              <a:t>осознанно относиться к выбору профессии; </a:t>
            </a:r>
          </a:p>
          <a:p>
            <a:r>
              <a:rPr lang="ru-RU" dirty="0" smtClean="0"/>
              <a:t>бережно относиться к культурно-историческому наследию родного края и страны.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04867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Коммуникативные учебные действия</a:t>
            </a:r>
          </a:p>
          <a:p>
            <a:pPr marL="0" indent="0">
              <a:buNone/>
            </a:pPr>
            <a:r>
              <a:rPr lang="ru-RU" b="1" dirty="0" smtClean="0"/>
              <a:t>1-4 </a:t>
            </a:r>
            <a:r>
              <a:rPr lang="ru-RU" b="1" dirty="0" err="1" smtClean="0"/>
              <a:t>кл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b="1" i="1" dirty="0" smtClean="0"/>
              <a:t>Включают следующие умения: </a:t>
            </a:r>
            <a:endParaRPr lang="ru-RU" dirty="0" smtClean="0"/>
          </a:p>
          <a:p>
            <a:pPr lvl="0"/>
            <a:r>
              <a:rPr lang="ru-RU" dirty="0" smtClean="0"/>
              <a:t>вступать в контакт и работать в коллективе (учитель -ученик, ученик – </a:t>
            </a:r>
            <a:r>
              <a:rPr lang="ru-RU" dirty="0" err="1" smtClean="0"/>
              <a:t>ученик</a:t>
            </a:r>
            <a:r>
              <a:rPr lang="ru-RU" dirty="0" smtClean="0"/>
              <a:t>, </a:t>
            </a:r>
            <a:r>
              <a:rPr lang="ru-RU" dirty="0" err="1" smtClean="0"/>
              <a:t>ученик</a:t>
            </a:r>
            <a:r>
              <a:rPr lang="ru-RU" dirty="0" smtClean="0"/>
              <a:t> – класс, учитель-класс);</a:t>
            </a:r>
          </a:p>
          <a:p>
            <a:pPr lvl="0"/>
            <a:r>
              <a:rPr lang="ru-RU" dirty="0" smtClean="0"/>
              <a:t>использовать принятые ритуалы социального</a:t>
            </a:r>
          </a:p>
          <a:p>
            <a:r>
              <a:rPr lang="ru-RU" dirty="0" smtClean="0"/>
              <a:t>взаимодействия с одноклассниками и учителем; </a:t>
            </a:r>
          </a:p>
          <a:p>
            <a:pPr lvl="0"/>
            <a:r>
              <a:rPr lang="ru-RU" dirty="0" smtClean="0"/>
              <a:t>обращаться за помощью и принимать помощь; </a:t>
            </a:r>
          </a:p>
          <a:p>
            <a:pPr lvl="0"/>
            <a:r>
              <a:rPr lang="ru-RU" dirty="0" smtClean="0"/>
              <a:t>слушать и понимать инструкцию к учебному заданию в разных видах деятельности и быту;</a:t>
            </a:r>
          </a:p>
          <a:p>
            <a:pPr lvl="0"/>
            <a:r>
              <a:rPr lang="ru-RU" dirty="0" smtClean="0"/>
              <a:t>сотрудничать со взрослыми и сверстниками в разных </a:t>
            </a:r>
          </a:p>
          <a:p>
            <a:r>
              <a:rPr lang="ru-RU" dirty="0" smtClean="0"/>
              <a:t>социальных ситуациях; </a:t>
            </a:r>
          </a:p>
          <a:p>
            <a:pPr lvl="0"/>
            <a:r>
              <a:rPr lang="ru-RU" dirty="0" smtClean="0"/>
              <a:t>доброжелательно относиться, сопереживать, </a:t>
            </a:r>
          </a:p>
          <a:p>
            <a:r>
              <a:rPr lang="ru-RU" dirty="0" smtClean="0"/>
              <a:t>конструктивно взаимодействовать с людьми; </a:t>
            </a:r>
          </a:p>
          <a:p>
            <a:pPr lvl="0"/>
            <a:r>
              <a:rPr lang="ru-RU" dirty="0" smtClean="0"/>
              <a:t>договариваться и изменять свое поведение с учетом </a:t>
            </a:r>
          </a:p>
          <a:p>
            <a:r>
              <a:rPr lang="ru-RU" dirty="0" smtClean="0"/>
              <a:t>поведения других участников спорной ситуации.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579296" cy="633670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4400" b="1" i="1" dirty="0" smtClean="0"/>
              <a:t>5-9 </a:t>
            </a:r>
            <a:r>
              <a:rPr lang="ru-RU" sz="4400" b="1" i="1" dirty="0" err="1" smtClean="0"/>
              <a:t>кл</a:t>
            </a:r>
            <a:r>
              <a:rPr lang="ru-RU" sz="4400" b="1" i="1" dirty="0" smtClean="0"/>
              <a:t>.</a:t>
            </a:r>
          </a:p>
          <a:p>
            <a:pPr marL="0" indent="0">
              <a:buNone/>
            </a:pPr>
            <a:r>
              <a:rPr lang="ru-RU" sz="4400" b="1" i="1" dirty="0" smtClean="0"/>
              <a:t>Включают следующие умения: </a:t>
            </a:r>
            <a:endParaRPr lang="ru-RU" sz="4400" dirty="0" smtClean="0"/>
          </a:p>
          <a:p>
            <a:pPr lvl="0"/>
            <a:r>
              <a:rPr lang="ru-RU" sz="6000" dirty="0" smtClean="0"/>
              <a:t>вступать и поддерживать коммуникацию в разных ситуациях социального взаимодействия (учебных, трудовых, бытовых и др.); </a:t>
            </a:r>
          </a:p>
          <a:p>
            <a:pPr lvl="0"/>
            <a:r>
              <a:rPr lang="ru-RU" sz="6000" dirty="0" smtClean="0"/>
              <a:t>слушать собеседника, вступать в диалог и поддерживать его, признавать возможность существования различных точек зрения и права каждого иметь свою; </a:t>
            </a:r>
          </a:p>
          <a:p>
            <a:pPr lvl="0"/>
            <a:r>
              <a:rPr lang="ru-RU" sz="6000" dirty="0" smtClean="0"/>
              <a:t>излагать свое мнение и аргументировать свою точку зрения и оценку событий; </a:t>
            </a:r>
          </a:p>
          <a:p>
            <a:pPr lvl="0"/>
            <a:r>
              <a:rPr lang="ru-RU" sz="6000" dirty="0" smtClean="0"/>
              <a:t>дифференцированно использовать разные виды речевых высказываний (вопросы, ответы, повествование, отрицание и др.) в коммуникативных ситуациях с учетом специфики участников (возраст, социальный статус, </a:t>
            </a:r>
            <a:r>
              <a:rPr lang="ru-RU" sz="6000" dirty="0" err="1" smtClean="0"/>
              <a:t>знакомый-незнакомый</a:t>
            </a:r>
            <a:r>
              <a:rPr lang="ru-RU" sz="6000" dirty="0" smtClean="0"/>
              <a:t> и т.п.); </a:t>
            </a:r>
          </a:p>
          <a:p>
            <a:pPr lvl="0"/>
            <a:r>
              <a:rPr lang="ru-RU" sz="6000" dirty="0" smtClean="0"/>
              <a:t>использовать разные виды делового письма для решения жизненно значимых задач;</a:t>
            </a:r>
          </a:p>
          <a:p>
            <a:r>
              <a:rPr lang="ru-RU" sz="6000" dirty="0" smtClean="0"/>
              <a:t>использовать разные источники и средства получения информации для решения коммуникативных и познавательных задач, в том числе информационные.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1445</Words>
  <Application>Microsoft Office PowerPoint</Application>
  <PresentationFormat>Экран (4:3)</PresentationFormat>
  <Paragraphs>129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Angsana New</vt:lpstr>
      <vt:lpstr>Arial</vt:lpstr>
      <vt:lpstr>Calibri</vt:lpstr>
      <vt:lpstr>Тема Office</vt:lpstr>
      <vt:lpstr>   Диагностика уровня усвоения предметных и личностных результатов и базовых учебных действий  обучающихся  в 5-9 классах.     </vt:lpstr>
      <vt:lpstr>Презентация PowerPoint</vt:lpstr>
      <vt:lpstr>Презентация PowerPoint</vt:lpstr>
      <vt:lpstr>Презентация PowerPoint</vt:lpstr>
      <vt:lpstr>Презентация PowerPoint</vt:lpstr>
      <vt:lpstr>Характеристика базовых учебных действий Личностные учебные действия</vt:lpstr>
      <vt:lpstr>5-9 классы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здорового и безопасного образа жизни у обучающихся начальной школы в условиях учебной деятельности в соответствии с ФГОС.</dc:title>
  <dc:creator>Пользователь Windows</dc:creator>
  <cp:lastModifiedBy>Учитель</cp:lastModifiedBy>
  <cp:revision>31</cp:revision>
  <dcterms:created xsi:type="dcterms:W3CDTF">2016-03-24T13:36:22Z</dcterms:created>
  <dcterms:modified xsi:type="dcterms:W3CDTF">2018-05-29T22:01:23Z</dcterms:modified>
</cp:coreProperties>
</file>