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2BADF-7097-48E9-8783-0A076315AC4A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048CA-8D6D-418E-B2AA-CBDF06F6C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069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048CA-8D6D-418E-B2AA-CBDF06F6C51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17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94421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Цель духовно-нравственного воспитания</a:t>
            </a:r>
            <a:endParaRPr lang="ru-RU" sz="3200" dirty="0">
              <a:solidFill>
                <a:schemeClr val="accent2">
                  <a:lumMod val="75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социально-педагогическая поддержка и приобщение обучающихся к базовым национальным ценностям российского общества, общечеловеческим ценностям   в   контексте   формирования   у   них   нравственных   чувств, нравственного сознания и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731047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Задачи духовно-нравственного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воспитания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400" dirty="0">
                <a:solidFill>
                  <a:schemeClr val="accent3">
                    <a:lumMod val="50000"/>
                  </a:schemeClr>
                </a:solidFill>
              </a:rPr>
              <a:t>1) в области формирования личностной культуры:</a:t>
            </a:r>
          </a:p>
          <a:p>
            <a:r>
              <a:rPr lang="ru-RU" sz="3400" dirty="0">
                <a:solidFill>
                  <a:schemeClr val="accent3">
                    <a:lumMod val="50000"/>
                  </a:schemeClr>
                </a:solidFill>
              </a:rPr>
              <a:t>формирование мотивации универсальной нравственной компетенции -</a:t>
            </a:r>
          </a:p>
          <a:p>
            <a:r>
              <a:rPr lang="ru-RU" sz="3400" dirty="0">
                <a:solidFill>
                  <a:schemeClr val="accent3">
                    <a:lumMod val="50000"/>
                  </a:schemeClr>
                </a:solidFill>
              </a:rPr>
              <a:t>«становиться лучше», активности в учебно-игровой, предметно - продуктивной, социально ориентированной деятельности на основе нравственных установок и моральных норм;</a:t>
            </a:r>
          </a:p>
          <a:p>
            <a:r>
              <a:rPr lang="ru-RU" sz="3400" dirty="0">
                <a:solidFill>
                  <a:schemeClr val="accent3">
                    <a:lumMod val="50000"/>
                  </a:schemeClr>
                </a:solidFill>
              </a:rPr>
              <a:t>формирование нравственных представлений о том, что такое «хорошо» и что такое «плохо», а также внутренней установки в сознании школьника поступать «хорошо»;</a:t>
            </a:r>
          </a:p>
          <a:p>
            <a:r>
              <a:rPr lang="ru-RU" sz="3400" dirty="0">
                <a:solidFill>
                  <a:schemeClr val="accent3">
                    <a:lumMod val="50000"/>
                  </a:schemeClr>
                </a:solidFill>
              </a:rPr>
              <a:t>формирование первоначальных представлений о некоторых общечеловеческих (базовых) ценностях;</a:t>
            </a:r>
          </a:p>
          <a:p>
            <a:r>
              <a:rPr lang="ru-RU" sz="3400" dirty="0">
                <a:solidFill>
                  <a:schemeClr val="accent3">
                    <a:lumMod val="50000"/>
                  </a:schemeClr>
                </a:solidFill>
              </a:rPr>
              <a:t>развитие трудолюбия, способности к преодолению трудностей, настойчивости в достижении результата. 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4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5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2) в области формирования социальной культуры ―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воспитание положительного отношения к своему национальному языку и культуре;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формирование чувства причастности к коллективным делам;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развитие	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навыков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	осуществления	сотрудничества	с	педагогами, сверстниками, родителями, старшими детьми в решении общих проблем;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укрепление доверия к другим людям;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развитие	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доброжелательности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	и	эмоциональной	отзывчивости, понимания  других людей и сопереживания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им.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28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3) в области формирования семейной культуры ―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формирование уважительного отношения к родителям, осознанного, заботливого отношения к старшим и младшим;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формирование положительного отношения к семейным традициям и устоям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24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accent2">
                    <a:lumMod val="75000"/>
                  </a:schemeClr>
                </a:solidFill>
              </a:rPr>
              <a:t>Организация духовно-нравственного развития обучающихся осуществляется по следующим направлениям: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	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воспитание гражданственности, патриотизма, уважения к правам, свободам и обязанностям человека.</a:t>
            </a:r>
          </a:p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	воспитание нравственных чувств, этического сознания и духовно- нравственного поведения.</a:t>
            </a:r>
          </a:p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	воспитание трудолюбия, творческого отношения к учению, труду, жизни.</a:t>
            </a:r>
          </a:p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	воспитание ценностного отношения к прекрасному, формирование представлений об эстетических идеалах и ценностях (эстетическое воспитание).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568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3100" dirty="0">
                <a:solidFill>
                  <a:schemeClr val="accent2">
                    <a:lumMod val="75000"/>
                  </a:schemeClr>
                </a:solidFill>
              </a:rPr>
              <a:t>результате реализации программы духовно-нравственного развития обеспечивается:</a:t>
            </a:r>
            <a:br>
              <a:rPr lang="ru-RU" sz="31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3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	</a:t>
            </a:r>
            <a:r>
              <a:rPr lang="ru-RU" sz="3400" dirty="0">
                <a:solidFill>
                  <a:schemeClr val="accent3">
                    <a:lumMod val="50000"/>
                  </a:schemeClr>
                </a:solidFill>
              </a:rPr>
              <a:t>приобретение обучающимися представлений и знаний (о Родине, о ближайшем окружении и о себе, об общественных нормах, социально одобряемых и не одобряемых формах поведения в обществе и т. п.), первичного понимания социальной реальности и повседневной жизни; </a:t>
            </a:r>
          </a:p>
          <a:p>
            <a:r>
              <a:rPr lang="ru-RU" sz="3400" dirty="0">
                <a:solidFill>
                  <a:schemeClr val="accent3">
                    <a:lumMod val="50000"/>
                  </a:schemeClr>
                </a:solidFill>
              </a:rPr>
              <a:t>	переживание обучающимися опыта духовно-нравственного отношения к социальной реальности (на основе взаимодействия обучающихся между собой на уровне класса, общеобразовательной организации и за ее пределами);</a:t>
            </a:r>
          </a:p>
          <a:p>
            <a:r>
              <a:rPr lang="ru-RU" sz="3400" dirty="0">
                <a:solidFill>
                  <a:schemeClr val="accent3">
                    <a:lumMod val="50000"/>
                  </a:schemeClr>
                </a:solidFill>
              </a:rPr>
              <a:t>	приобретение обучающимся нравственных моделей поведения, которые он усвоил вследствие участия в той или иной общественно значимой деятельности;</a:t>
            </a:r>
          </a:p>
          <a:p>
            <a:r>
              <a:rPr lang="ru-RU" sz="3400" dirty="0">
                <a:solidFill>
                  <a:schemeClr val="accent3">
                    <a:lumMod val="50000"/>
                  </a:schemeClr>
                </a:solidFill>
              </a:rPr>
              <a:t>	развитие обучающегося как личности, формирование его социальной компетентности, чувства патриотизма и т. д.</a:t>
            </a:r>
          </a:p>
          <a:p>
            <a:endParaRPr lang="ru-RU" sz="3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20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kgskouskosh3.ru/images/p241_dsc005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36988"/>
            <a:ext cx="2970212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http://kgskouskosh3.ru/images/p241_img_20140911_1148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208337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http://kgskouskosh3.ru/images/p303_dsc056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964"/>
            <a:ext cx="3295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977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gskouskosh3.ru/images/p303_dsc056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29882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ttp://kgskouskosh3.ru/images/p285_image014-kop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3567112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http://kgskouskosh3.ru/images/p313_kopiyaimg_15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4083050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983" y="3356992"/>
            <a:ext cx="3827209" cy="287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058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190</Words>
  <Application>Microsoft Office PowerPoint</Application>
  <PresentationFormat>Экран (4:3)</PresentationFormat>
  <Paragraphs>29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Цель духовно-нравственного воспитания</vt:lpstr>
      <vt:lpstr>Задачи духовно-нравственного воспитания </vt:lpstr>
      <vt:lpstr>Презентация PowerPoint</vt:lpstr>
      <vt:lpstr>Презентация PowerPoint</vt:lpstr>
      <vt:lpstr>Организация духовно-нравственного развития обучающихся осуществляется по следующим направлениям: </vt:lpstr>
      <vt:lpstr> В результате реализации программы духовно-нравственного развития обеспечивается: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духовно-нравственного воспитания</dc:title>
  <dc:creator>1</dc:creator>
  <cp:lastModifiedBy>Koms</cp:lastModifiedBy>
  <cp:revision>5</cp:revision>
  <dcterms:created xsi:type="dcterms:W3CDTF">2015-08-29T08:35:45Z</dcterms:created>
  <dcterms:modified xsi:type="dcterms:W3CDTF">2015-08-30T12:27:16Z</dcterms:modified>
</cp:coreProperties>
</file>