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65" r:id="rId2"/>
    <p:sldId id="264" r:id="rId3"/>
    <p:sldId id="295" r:id="rId4"/>
    <p:sldId id="296" r:id="rId5"/>
    <p:sldId id="297" r:id="rId6"/>
    <p:sldId id="298" r:id="rId7"/>
    <p:sldId id="281" r:id="rId8"/>
    <p:sldId id="282" r:id="rId9"/>
    <p:sldId id="283" r:id="rId10"/>
    <p:sldId id="284" r:id="rId11"/>
    <p:sldId id="285" r:id="rId12"/>
    <p:sldId id="286" r:id="rId13"/>
    <p:sldId id="263" r:id="rId14"/>
    <p:sldId id="257" r:id="rId15"/>
    <p:sldId id="258" r:id="rId16"/>
    <p:sldId id="288" r:id="rId17"/>
    <p:sldId id="259" r:id="rId18"/>
    <p:sldId id="260" r:id="rId19"/>
    <p:sldId id="261" r:id="rId20"/>
    <p:sldId id="262" r:id="rId21"/>
    <p:sldId id="270" r:id="rId22"/>
    <p:sldId id="266" r:id="rId23"/>
    <p:sldId id="294" r:id="rId24"/>
    <p:sldId id="292" r:id="rId25"/>
    <p:sldId id="267" r:id="rId26"/>
    <p:sldId id="268" r:id="rId27"/>
    <p:sldId id="276" r:id="rId28"/>
    <p:sldId id="277" r:id="rId29"/>
    <p:sldId id="293" r:id="rId30"/>
    <p:sldId id="278" r:id="rId31"/>
    <p:sldId id="287" r:id="rId32"/>
    <p:sldId id="289" r:id="rId33"/>
    <p:sldId id="291" r:id="rId34"/>
    <p:sldId id="26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8" autoAdjust="0"/>
  </p:normalViewPr>
  <p:slideViewPr>
    <p:cSldViewPr>
      <p:cViewPr>
        <p:scale>
          <a:sx n="75" d="100"/>
          <a:sy n="75" d="100"/>
        </p:scale>
        <p:origin x="-102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F3340242-A34A-4817-A468-507743852C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98BF8-B895-4FA5-9010-DEA81F255E2B}" type="slidenum">
              <a:rPr lang="ru-RU"/>
              <a:pPr/>
              <a:t>6</a:t>
            </a:fld>
            <a:endParaRPr lang="ru-RU"/>
          </a:p>
        </p:txBody>
      </p:sp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4FF784-A667-4E8C-82D1-CBAC8DCE4B83}" type="slidenum">
              <a:rPr kumimoji="0" lang="ru-RU" sz="1200">
                <a:latin typeface="Arial" charset="0"/>
              </a:rPr>
              <a:pPr algn="r"/>
              <a:t>6</a:t>
            </a:fld>
            <a:endParaRPr kumimoji="0"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7FC49-2E86-4CD8-B8D1-92D03E9B72B5}" type="slidenum">
              <a:rPr lang="ru-RU"/>
              <a:pPr/>
              <a:t>32</a:t>
            </a:fld>
            <a:endParaRPr lang="ru-RU"/>
          </a:p>
        </p:txBody>
      </p:sp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B8EBDAA-53EE-46A8-B41E-47FA0134F1AC}" type="slidenum">
              <a:rPr kumimoji="0" lang="ru-RU" sz="1200"/>
              <a:pPr algn="r" eaLnBrk="0" hangingPunct="0"/>
              <a:t>32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AD572-7A76-4EF1-A56D-905F9B91CFE5}" type="slidenum">
              <a:rPr lang="ru-RU"/>
              <a:pPr/>
              <a:t>7</a:t>
            </a:fld>
            <a:endParaRPr lang="ru-RU"/>
          </a:p>
        </p:txBody>
      </p:sp>
      <p:sp>
        <p:nvSpPr>
          <p:cNvPr id="358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62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D081F-2F30-4C80-86D6-EA05EE5FEA65}" type="slidenum">
              <a:rPr lang="ru-RU"/>
              <a:pPr/>
              <a:t>8</a:t>
            </a:fld>
            <a:endParaRPr lang="ru-RU"/>
          </a:p>
        </p:txBody>
      </p:sp>
      <p:sp>
        <p:nvSpPr>
          <p:cNvPr id="378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62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22E2-E996-4CC2-983C-BDC495F24C76}" type="slidenum">
              <a:rPr lang="ru-RU"/>
              <a:pPr/>
              <a:t>9</a:t>
            </a:fld>
            <a:endParaRPr lang="ru-RU"/>
          </a:p>
        </p:txBody>
      </p:sp>
      <p:sp>
        <p:nvSpPr>
          <p:cNvPr id="399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62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ED5C2-9CA1-49F7-A77E-808EC4A2E890}" type="slidenum">
              <a:rPr lang="ru-RU"/>
              <a:pPr/>
              <a:t>10</a:t>
            </a:fld>
            <a:endParaRPr lang="ru-RU"/>
          </a:p>
        </p:txBody>
      </p:sp>
      <p:sp>
        <p:nvSpPr>
          <p:cNvPr id="419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7237" cy="3425825"/>
          </a:xfrm>
          <a:ln/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62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31252-F664-4808-B140-2315E09EAFC8}" type="slidenum">
              <a:rPr lang="ru-RU"/>
              <a:pPr/>
              <a:t>11</a:t>
            </a:fld>
            <a:endParaRPr lang="ru-RU"/>
          </a:p>
        </p:txBody>
      </p:sp>
      <p:sp>
        <p:nvSpPr>
          <p:cNvPr id="440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ln/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62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16F5E-35C4-4154-81BA-F7CA48AD0B0E}" type="slidenum">
              <a:rPr lang="ru-RU"/>
              <a:pPr/>
              <a:t>12</a:t>
            </a:fld>
            <a:endParaRPr lang="ru-RU"/>
          </a:p>
        </p:txBody>
      </p:sp>
      <p:sp>
        <p:nvSpPr>
          <p:cNvPr id="460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548188" cy="3411538"/>
          </a:xfrm>
          <a:ln/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6225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08070-90F2-4B0D-9874-C7B04A982677}" type="slidenum">
              <a:rPr lang="ru-RU"/>
              <a:pPr/>
              <a:t>16</a:t>
            </a:fld>
            <a:endParaRPr lang="ru-RU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AD007E-00FA-4794-B86E-C4328FDCD014}" type="slidenum">
              <a:rPr kumimoji="0" lang="ru-RU" sz="1200">
                <a:latin typeface="Arial" charset="0"/>
              </a:rPr>
              <a:pPr algn="r"/>
              <a:t>16</a:t>
            </a:fld>
            <a:endParaRPr kumimoji="0" lang="ru-RU" sz="1200">
              <a:latin typeface="Arial" charset="0"/>
            </a:endParaRPr>
          </a:p>
        </p:txBody>
      </p:sp>
      <p:sp>
        <p:nvSpPr>
          <p:cNvPr id="491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Заметки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ru-RU"/>
              <a:t>Как повысить мотивацию учения?   Как развить память и творческое отношение к учебе? Психологи утверждают, что</a:t>
            </a:r>
          </a:p>
        </p:txBody>
      </p:sp>
      <p:sp>
        <p:nvSpPr>
          <p:cNvPr id="49157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86E7367-A16C-47A3-B870-BD04167F5E10}" type="slidenum">
              <a:rPr kumimoji="0" lang="ru-RU" sz="1200"/>
              <a:pPr algn="r" eaLnBrk="0" hangingPunct="0"/>
              <a:t>16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B214B-2665-4F1C-8538-7D49212BD953}" type="slidenum">
              <a:rPr lang="ru-RU"/>
              <a:pPr/>
              <a:t>29</a:t>
            </a:fld>
            <a:endParaRPr lang="ru-RU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318DF3-4EA8-4AA5-A44E-D187E3CFC1C2}" type="slidenum">
              <a:rPr kumimoji="0" lang="ru-RU" sz="1200">
                <a:solidFill>
                  <a:srgbClr val="000000"/>
                </a:solidFill>
                <a:latin typeface="Arial" charset="0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kumimoji="0"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521124D5-0BFF-49D8-B60A-2E7B234BFDD2}" type="slidenum">
              <a:rPr lang="ru-RU"/>
              <a:pPr lvl="1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7F70029-B03F-4396-8E37-A498C5A5DBD0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917D09C-F752-4F56-9137-353B51C756E9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28A73B3B-31FB-4657-8A47-5E4A10FCE77E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65A16F0-DB8A-42C9-8879-0BB5A5149277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1E3CFB0-011B-43D9-BC47-B7E1DBD06FB0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FCA597A-E50D-44CA-A419-EB412BAD47DA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26F42AB-2F32-47C7-9245-CCEC34990C68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F00E33B-A282-417D-97CB-C43FCA951601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DCFBC3C-2663-46AF-B545-12ADFFECD3B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5440531-C573-404B-B807-967E01466F12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3D0441F-5B90-4F9C-95B2-9728DD0AC252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/>
            <a:fld id="{B3775D23-9F1E-4D8C-B09F-9F955C4C35F4}" type="slidenum">
              <a:rPr lang="ru-RU"/>
              <a:pPr lvl="1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352800"/>
          </a:xfrm>
        </p:spPr>
        <p:txBody>
          <a:bodyPr/>
          <a:lstStyle/>
          <a:p>
            <a:pPr algn="ctr"/>
            <a:r>
              <a:rPr lang="ru-RU" b="1"/>
              <a:t>Сохранение</a:t>
            </a:r>
            <a:r>
              <a:rPr lang="ru-RU" sz="4000" b="1"/>
              <a:t> психологического здоровья всех участников образовательного процесса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4400"/>
            <a:ext cx="7772400" cy="1066800"/>
          </a:xfrm>
        </p:spPr>
        <p:txBody>
          <a:bodyPr/>
          <a:lstStyle/>
          <a:p>
            <a:r>
              <a:rPr lang="ru-RU"/>
              <a:t>Педагог-психолог     Г.Н. Бахарева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14388"/>
            <a:ext cx="7994650" cy="804862"/>
          </a:xfrm>
          <a:ln/>
        </p:spPr>
        <p:txBody>
          <a:bodyPr lIns="90000" tIns="45000" rIns="90000" bIns="45000" anchor="t"/>
          <a:lstStyle/>
          <a:p>
            <a:pPr algn="ctr" defTabSz="44926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u="sng">
                <a:solidFill>
                  <a:schemeClr val="tx1"/>
                </a:solidFill>
                <a:effectLst/>
              </a:rPr>
              <a:t>Работа в режиме смены </a:t>
            </a:r>
            <a:br>
              <a:rPr lang="ru-RU" sz="2800" b="1" i="1" u="sng">
                <a:solidFill>
                  <a:schemeClr val="tx1"/>
                </a:solidFill>
                <a:effectLst/>
              </a:rPr>
            </a:br>
            <a:r>
              <a:rPr lang="ru-RU" sz="2800" b="1" i="1" u="sng">
                <a:solidFill>
                  <a:schemeClr val="tx1"/>
                </a:solidFill>
                <a:effectLst/>
              </a:rPr>
              <a:t>динамических поз.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49363" y="1968500"/>
          <a:ext cx="7983537" cy="2709863"/>
        </p:xfrm>
        <a:graphic>
          <a:graphicData uri="http://schemas.openxmlformats.org/presentationml/2006/ole">
            <p:oleObj spid="_x0000_s40963" r:id="rId4" imgW="14087880" imgH="7953480" progId="Word.Document.8">
              <p:embed/>
            </p:oleObj>
          </a:graphicData>
        </a:graphic>
      </p:graphicFrame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0" y="1676400"/>
            <a:ext cx="7994650" cy="4876800"/>
          </a:xfrm>
          <a:ln/>
        </p:spPr>
        <p:txBody>
          <a:bodyPr lIns="0" tIns="0" rIns="0" bIns="0" anchor="ctr"/>
          <a:lstStyle/>
          <a:p>
            <a:pPr marL="342900" indent="-314325" defTabSz="4492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800080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Во время урока серьезную угрозу для здоровья детей представляет гиподинамия. Дети находятся в неестественной физической позе. Через 15 минут пребывания в таком состоянии ребенок испытывает такие же перегрузки, как космонавт при старте космического корабля.</a:t>
            </a:r>
          </a:p>
          <a:p>
            <a:pPr marL="342900" indent="-314325" defTabSz="4492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Уроки в режиме смены динамических поз проводятся с целью коррекции осанки.</a:t>
            </a:r>
          </a:p>
          <a:p>
            <a:pPr marL="342900" indent="-314325" defTabSz="4492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Дети переходят из статической закрепощенной позы «сидя» в активную свободную позу «стоя» и наоборот.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7986713" cy="2470150"/>
          </a:xfrm>
          <a:ln/>
        </p:spPr>
        <p:txBody>
          <a:bodyPr lIns="90000" tIns="45000" rIns="90000" bIns="45000" anchor="t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/>
              <a:t>Зрительно-пространственная активность </a:t>
            </a:r>
            <a:br>
              <a:rPr lang="ru-RU" sz="2800" b="1" i="1"/>
            </a:br>
            <a:r>
              <a:rPr lang="ru-RU" sz="2800" b="1" i="1"/>
              <a:t>в режиме школьного урока </a:t>
            </a:r>
            <a:br>
              <a:rPr lang="ru-RU" sz="2800" b="1" i="1"/>
            </a:br>
            <a:r>
              <a:rPr lang="ru-RU" sz="2800" b="1" i="1"/>
              <a:t>достигается путем использования сенсорных крестов</a:t>
            </a:r>
            <a:br>
              <a:rPr lang="ru-RU" sz="2800" b="1" i="1"/>
            </a:br>
            <a:r>
              <a:rPr lang="ru-RU" sz="2800" b="1" i="1"/>
              <a:t> и схем зрительных траекторий.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2957513"/>
            <a:ext cx="7732712" cy="3140075"/>
          </a:xfrm>
        </p:spPr>
        <p:txBody>
          <a:bodyPr/>
          <a:lstStyle/>
          <a:p>
            <a:endParaRPr lang="ru-RU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048000"/>
            <a:ext cx="8096250" cy="357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7981950" cy="1427162"/>
          </a:xfrm>
          <a:ln/>
        </p:spPr>
        <p:txBody>
          <a:bodyPr lIns="90000" tIns="45000" rIns="90000" bIns="45000" anchor="t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u="sng">
                <a:solidFill>
                  <a:schemeClr val="tx1"/>
                </a:solidFill>
              </a:rPr>
              <a:t>Что дает технология В.Ф.Базарного: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219700"/>
          </a:xfrm>
          <a:ln/>
        </p:spPr>
        <p:txBody>
          <a:bodyPr lIns="90000" tIns="45000" rIns="90000" bIns="45000"/>
          <a:lstStyle/>
          <a:p>
            <a:pPr indent="-327025" defTabSz="449263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1. Гарантированный результат улучшения здоровья учащихся.</a:t>
            </a:r>
          </a:p>
          <a:p>
            <a:pPr indent="-327025" defTabSz="449263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2. Повышение уровня успеваемости и эффективности учебного процесса.</a:t>
            </a:r>
          </a:p>
          <a:p>
            <a:pPr indent="-327025" defTabSz="449263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3. Психологический комфорт в образовательном пространстве.</a:t>
            </a:r>
          </a:p>
          <a:p>
            <a:pPr indent="-327025" defTabSz="449263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4. Открытый  творческий потенциал учителя.</a:t>
            </a:r>
          </a:p>
          <a:p>
            <a:pPr indent="-327025" defTabSz="449263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chemeClr val="tx2"/>
                </a:solidFill>
              </a:rPr>
              <a:t>5. Повышение рейтинга в конкурентноспособности образовательного учреждения.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52578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tx1"/>
                </a:solidFill>
              </a:rPr>
              <a:t>Стратегическое  направление развития начальной ступени–</a:t>
            </a:r>
            <a:r>
              <a:rPr lang="ru-RU" sz="4000" b="1"/>
              <a:t>  создание  психолого-педагогических условий, при которых у каждого ученика  формируется установка, выражаемая в словах </a:t>
            </a:r>
            <a:br>
              <a:rPr lang="ru-RU" sz="4000" b="1"/>
            </a:br>
            <a:r>
              <a:rPr lang="ru-RU" sz="4000" b="1"/>
              <a:t>"Я люблю свою школу".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80375" cy="51054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tx1"/>
                </a:solidFill>
              </a:rPr>
              <a:t>Стратегическое  направление развития средней ступени </a:t>
            </a:r>
            <a:r>
              <a:rPr lang="ru-RU" sz="4000">
                <a:solidFill>
                  <a:schemeClr val="tx1"/>
                </a:solidFill>
              </a:rPr>
              <a:t>–</a:t>
            </a:r>
            <a:r>
              <a:rPr lang="ru-RU" sz="4000"/>
              <a:t>создание  психолого-педагогических условий, при которых у каждого ученика формируется установка, выражаемая в словах: </a:t>
            </a:r>
            <a:br>
              <a:rPr lang="ru-RU" sz="4000"/>
            </a:br>
            <a:r>
              <a:rPr lang="ru-RU" sz="4000" b="1"/>
              <a:t>" Я умею и люблю учиться".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pPr algn="ctr"/>
            <a:r>
              <a:rPr lang="ru-RU" sz="3600" b="1"/>
              <a:t>Стратегическое  направление развития  старшей ступени</a:t>
            </a:r>
            <a:r>
              <a:rPr lang="ru-RU" sz="3600"/>
              <a:t>– </a:t>
            </a:r>
            <a:r>
              <a:rPr lang="ru-RU" sz="3600">
                <a:solidFill>
                  <a:schemeClr val="tx2"/>
                </a:solidFill>
              </a:rPr>
              <a:t>создание  психолого-педагогических условий, при которых у каждого ученика формируется установка, выражаемая в словах: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solidFill>
                  <a:schemeClr val="tx2"/>
                </a:solidFill>
              </a:rPr>
              <a:t> </a:t>
            </a:r>
            <a:r>
              <a:rPr lang="ru-RU" sz="3600" b="1">
                <a:solidFill>
                  <a:schemeClr val="tx2"/>
                </a:solidFill>
              </a:rPr>
              <a:t>"Я выбираю свой жизненный путь и хочу учиться дальше".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5"/>
          <p:cNvSpPr txBox="1">
            <a:spLocks noGrp="1"/>
          </p:cNvSpPr>
          <p:nvPr/>
        </p:nvSpPr>
        <p:spPr bwMode="auto">
          <a:xfrm>
            <a:off x="8763000" y="60198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kumimoji="0" lang="ru-RU" sz="1200">
              <a:latin typeface="Garamond" pitchFamily="18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609600"/>
            <a:ext cx="8080375" cy="639763"/>
          </a:xfrm>
        </p:spPr>
        <p:txBody>
          <a:bodyPr lIns="91440" tIns="45720" rIns="91440" bIns="45720" anchorCtr="1"/>
          <a:lstStyle/>
          <a:p>
            <a:r>
              <a:rPr lang="ru-RU" sz="2000">
                <a:solidFill>
                  <a:schemeClr val="tx1"/>
                </a:solidFill>
              </a:rPr>
              <a:t>МЫ ВОСПРИНИМАЕМ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507413" cy="4983163"/>
          </a:xfrm>
        </p:spPr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endParaRPr lang="ru-RU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10%  из того, что мы ЧИТАЕМ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20%  из того, что мы СЛЫШИМ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30%  из того, что мы ВИДИМ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50%  из того, что мы ВИДИМ и СЛЫШИМ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70%  из того, что ОБСУЖДАЕМ с другими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80%  из того, что мы ИСПЫТЫВАЕМ лично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95%  из того, что мы ПРЕПОДАЕМ кому-то еще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9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		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Уильям Глассер</a:t>
            </a:r>
          </a:p>
        </p:txBody>
      </p:sp>
      <p:pic>
        <p:nvPicPr>
          <p:cNvPr id="48134" name="Picture 8" descr="uzna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533400"/>
            <a:ext cx="1828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/>
              <a:t>Концентрация внимания. </a:t>
            </a:r>
          </a:p>
          <a:p>
            <a:pPr>
              <a:buFont typeface="Wingdings" pitchFamily="2" charset="2"/>
              <a:buNone/>
            </a:pPr>
            <a:r>
              <a:rPr lang="ru-RU" b="1" i="1"/>
              <a:t>Это просто?</a:t>
            </a:r>
          </a:p>
          <a:p>
            <a:pPr>
              <a:buFont typeface="Wingdings" pitchFamily="2" charset="2"/>
              <a:buNone/>
            </a:pPr>
            <a:endParaRPr lang="ru-RU" b="1" i="1"/>
          </a:p>
          <a:p>
            <a:pPr>
              <a:buFont typeface="Wingdings" pitchFamily="2" charset="2"/>
              <a:buNone/>
            </a:pPr>
            <a:r>
              <a:rPr lang="ru-RU" b="1" i="1"/>
              <a:t>Упражнение для подготовки учащихся к продуктивному восприятию учебного материала</a:t>
            </a:r>
          </a:p>
          <a:p>
            <a:pPr>
              <a:buFont typeface="Wingdings" pitchFamily="2" charset="2"/>
              <a:buNone/>
            </a:pPr>
            <a:endParaRPr lang="ru-RU" b="1" i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Можно ли сосчитать?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447800"/>
          </a:xfrm>
        </p:spPr>
        <p:txBody>
          <a:bodyPr/>
          <a:lstStyle/>
          <a:p>
            <a:pPr algn="ctr"/>
            <a:r>
              <a:rPr lang="ru-RU" sz="2800" b="1"/>
              <a:t>Необходимо сосчитать как можно быстрее эти необыкновенные сердечки. </a:t>
            </a:r>
            <a:br>
              <a:rPr lang="ru-RU" sz="2800" b="1"/>
            </a:br>
            <a:r>
              <a:rPr lang="ru-RU" sz="2400" b="1"/>
              <a:t>Хорошо бы еще найти скрытый треугольничек. Удачи!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362200"/>
            <a:ext cx="5380038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Жизнь в картинках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733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Что способствует восстановлению душевного равновесия и жизненной энергии? Это «живые» картинки, иллюзия зрения. На самом деле они являются статичными. 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Приятного просмотра!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8004175" cy="5257800"/>
          </a:xfrm>
        </p:spPr>
        <p:txBody>
          <a:bodyPr/>
          <a:lstStyle/>
          <a:p>
            <a:pPr algn="ctr"/>
            <a:r>
              <a:rPr lang="ru-RU" sz="3200" b="1"/>
              <a:t>Цель здоровьесберегающих образовательных технологий обучения -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полученные знания в повседневной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8275"/>
            <a:ext cx="7543800" cy="6232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990600"/>
            <a:ext cx="2435225" cy="1066800"/>
          </a:xfrm>
        </p:spPr>
        <p:txBody>
          <a:bodyPr/>
          <a:lstStyle/>
          <a:p>
            <a:pPr lvl="4">
              <a:lnSpc>
                <a:spcPct val="80000"/>
              </a:lnSpc>
              <a:buFontTx/>
              <a:buNone/>
            </a:pPr>
            <a:endParaRPr lang="ru-RU" sz="800" b="1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Иллюзия   движения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57200"/>
            <a:ext cx="6019800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Картинк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905000"/>
            <a:ext cx="6934200" cy="4724400"/>
          </a:xfrm>
          <a:noFill/>
          <a:ln/>
        </p:spPr>
      </p:pic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/>
              <a:t>«Ромашка вопросов» («Ромашка Блума»)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3214686"/>
            <a:ext cx="71438" cy="3214710"/>
          </a:xfrm>
          <a:prstGeom prst="rect">
            <a:avLst/>
          </a:prstGeom>
          <a:solidFill>
            <a:srgbClr val="345A3E"/>
          </a:solidFill>
          <a:ln>
            <a:solidFill>
              <a:srgbClr val="345A3E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13" name="Овал 12"/>
          <p:cNvSpPr/>
          <p:nvPr/>
        </p:nvSpPr>
        <p:spPr>
          <a:xfrm rot="1224510">
            <a:off x="2757488" y="3068638"/>
            <a:ext cx="1422400" cy="3425825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dirty="0"/>
          </a:p>
        </p:txBody>
      </p:sp>
      <p:sp>
        <p:nvSpPr>
          <p:cNvPr id="10" name="Овал 9"/>
          <p:cNvSpPr/>
          <p:nvPr/>
        </p:nvSpPr>
        <p:spPr>
          <a:xfrm rot="19612582">
            <a:off x="4957763" y="2847975"/>
            <a:ext cx="1379537" cy="3921125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dirty="0"/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 rot="16200000">
            <a:off x="5867400" y="1133475"/>
            <a:ext cx="1368425" cy="3673475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FFFF00"/>
            </a:solidFill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kumimoji="0"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 rot="1750447">
            <a:off x="4716463" y="-171450"/>
            <a:ext cx="1422400" cy="3100388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600" dirty="0"/>
          </a:p>
        </p:txBody>
      </p:sp>
      <p:sp>
        <p:nvSpPr>
          <p:cNvPr id="11" name="Овал 10"/>
          <p:cNvSpPr/>
          <p:nvPr/>
        </p:nvSpPr>
        <p:spPr>
          <a:xfrm rot="19059457">
            <a:off x="2540000" y="-304800"/>
            <a:ext cx="1298575" cy="3268663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dirty="0"/>
          </a:p>
        </p:txBody>
      </p:sp>
      <p:sp>
        <p:nvSpPr>
          <p:cNvPr id="7" name="Овал 6"/>
          <p:cNvSpPr/>
          <p:nvPr/>
        </p:nvSpPr>
        <p:spPr>
          <a:xfrm rot="16200000">
            <a:off x="1746250" y="1223963"/>
            <a:ext cx="1368425" cy="34925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3857625" y="2428875"/>
            <a:ext cx="1143000" cy="1071563"/>
          </a:xfrm>
          <a:prstGeom prst="smileyFace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57356" name="TextBox 13"/>
          <p:cNvSpPr txBox="1">
            <a:spLocks noChangeArrowheads="1"/>
          </p:cNvSpPr>
          <p:nvPr/>
        </p:nvSpPr>
        <p:spPr bwMode="auto">
          <a:xfrm>
            <a:off x="808038" y="2708275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ПРОСТЫЕ ВОПРОСЫ</a:t>
            </a:r>
          </a:p>
          <a:p>
            <a:r>
              <a:rPr kumimoji="0" lang="ru-RU" b="1" i="1">
                <a:solidFill>
                  <a:srgbClr val="F9071E"/>
                </a:solidFill>
                <a:latin typeface="Baskerville Old Face" pitchFamily="18" charset="0"/>
                <a:cs typeface="Arial" charset="0"/>
              </a:rPr>
              <a:t>Что? Где? Когда?</a:t>
            </a:r>
          </a:p>
        </p:txBody>
      </p:sp>
      <p:sp>
        <p:nvSpPr>
          <p:cNvPr id="57357" name="TextBox 14"/>
          <p:cNvSpPr txBox="1">
            <a:spLocks noChangeArrowheads="1"/>
          </p:cNvSpPr>
          <p:nvPr/>
        </p:nvSpPr>
        <p:spPr bwMode="auto">
          <a:xfrm>
            <a:off x="4932363" y="2565400"/>
            <a:ext cx="3455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ТВОРЧЕСКИЕ ВОПРОСЫ</a:t>
            </a:r>
          </a:p>
          <a:p>
            <a:r>
              <a:rPr kumimoji="0" lang="ru-RU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Если бы…?</a:t>
            </a:r>
          </a:p>
          <a:p>
            <a:endParaRPr kumimoji="0" lang="ru-RU" b="1" i="1">
              <a:solidFill>
                <a:srgbClr val="F9071E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57358" name="TextBox 16"/>
          <p:cNvSpPr txBox="1">
            <a:spLocks noChangeArrowheads="1"/>
          </p:cNvSpPr>
          <p:nvPr/>
        </p:nvSpPr>
        <p:spPr bwMode="auto">
          <a:xfrm rot="-3630930">
            <a:off x="3731419" y="583406"/>
            <a:ext cx="3657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1400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 ИНТЕРПРЕТАЦИОННЫЕ</a:t>
            </a:r>
          </a:p>
          <a:p>
            <a:r>
              <a:rPr kumimoji="0" lang="ru-RU" sz="1400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 ВОПРОСЫ    </a:t>
            </a:r>
            <a:r>
              <a:rPr kumimoji="0" lang="ru-RU" sz="1400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Почему?</a:t>
            </a:r>
          </a:p>
        </p:txBody>
      </p:sp>
      <p:sp>
        <p:nvSpPr>
          <p:cNvPr id="57359" name="TextBox 17"/>
          <p:cNvSpPr txBox="1">
            <a:spLocks noChangeArrowheads="1"/>
          </p:cNvSpPr>
          <p:nvPr/>
        </p:nvSpPr>
        <p:spPr bwMode="auto">
          <a:xfrm rot="3283018">
            <a:off x="3937794" y="4704556"/>
            <a:ext cx="3563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1600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ПРАКТИЧЕСКИЕ ВОПРОСЫ</a:t>
            </a:r>
          </a:p>
          <a:p>
            <a:r>
              <a:rPr kumimoji="0" lang="ru-RU" sz="1600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Где в жизни можно…?</a:t>
            </a:r>
          </a:p>
        </p:txBody>
      </p:sp>
      <p:sp>
        <p:nvSpPr>
          <p:cNvPr id="57360" name="TextBox 18"/>
          <p:cNvSpPr txBox="1">
            <a:spLocks noChangeArrowheads="1"/>
          </p:cNvSpPr>
          <p:nvPr/>
        </p:nvSpPr>
        <p:spPr bwMode="auto">
          <a:xfrm rot="-3996843">
            <a:off x="2046288" y="404177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ОЦЕНОЧНЫЕ ОПРОСЫ</a:t>
            </a:r>
          </a:p>
          <a:p>
            <a:r>
              <a:rPr kumimoji="0" lang="ru-RU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Что-то хорошо,</a:t>
            </a:r>
          </a:p>
          <a:p>
            <a:r>
              <a:rPr kumimoji="0" lang="ru-RU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      что-то плохо?</a:t>
            </a:r>
          </a:p>
          <a:p>
            <a:r>
              <a:rPr kumimoji="0" lang="ru-RU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      </a:t>
            </a:r>
          </a:p>
        </p:txBody>
      </p:sp>
      <p:sp>
        <p:nvSpPr>
          <p:cNvPr id="57361" name="TextBox 19"/>
          <p:cNvSpPr txBox="1">
            <a:spLocks noChangeArrowheads="1"/>
          </p:cNvSpPr>
          <p:nvPr/>
        </p:nvSpPr>
        <p:spPr bwMode="auto">
          <a:xfrm rot="3112966">
            <a:off x="1739900" y="995362"/>
            <a:ext cx="3138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b="1">
                <a:solidFill>
                  <a:srgbClr val="623316"/>
                </a:solidFill>
                <a:latin typeface="Georgia" pitchFamily="18" charset="0"/>
                <a:cs typeface="Arial" charset="0"/>
              </a:rPr>
              <a:t>УТОЧНЯЩИЕ ВОПРОСЫ</a:t>
            </a:r>
          </a:p>
          <a:p>
            <a:r>
              <a:rPr kumimoji="0" lang="ru-RU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То есть, ты говоришь, </a:t>
            </a:r>
          </a:p>
          <a:p>
            <a:r>
              <a:rPr kumimoji="0" lang="ru-RU" b="1" i="1">
                <a:solidFill>
                  <a:srgbClr val="F9071E"/>
                </a:solidFill>
                <a:latin typeface="Georgia" pitchFamily="18" charset="0"/>
                <a:cs typeface="Arial" charset="0"/>
              </a:rPr>
              <a:t>          что…?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7543800" cy="792163"/>
          </a:xfrm>
        </p:spPr>
        <p:txBody>
          <a:bodyPr lIns="91440" tIns="45720" rIns="91440" bIns="45720"/>
          <a:lstStyle/>
          <a:p>
            <a:r>
              <a:rPr lang="ru-RU" u="sng"/>
              <a:t>Задание </a:t>
            </a:r>
            <a:r>
              <a:rPr lang="ru-RU"/>
              <a:t> </a:t>
            </a:r>
            <a:r>
              <a:rPr lang="ru-RU" sz="3600"/>
              <a:t>(системность мышления)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33400" y="2362200"/>
          <a:ext cx="8229600" cy="306705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86C"/>
                          </a:solidFill>
                          <a:effectLst/>
                          <a:latin typeface="Times New Roman" pitchFamily="18" charset="0"/>
                        </a:rPr>
                        <a:t>Знаю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86C"/>
                          </a:solidFill>
                          <a:effectLst/>
                          <a:latin typeface="Times New Roman" pitchFamily="18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86C"/>
                          </a:solidFill>
                          <a:effectLst/>
                          <a:latin typeface="Times New Roman" pitchFamily="18" charset="0"/>
                        </a:rPr>
                        <a:t>Узнал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54301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/>
              <a:t>Заполните первые два столбца  таблицы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1981200"/>
          </a:xfrm>
        </p:spPr>
        <p:txBody>
          <a:bodyPr/>
          <a:lstStyle/>
          <a:p>
            <a:pPr algn="ctr"/>
            <a:r>
              <a:rPr lang="ru-RU" b="1"/>
              <a:t>Стратегия решения проблем «Идеал»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   С учетом возрастных особенностей детей, изучающих данную стратегию, это может быть переведено так: </a:t>
            </a:r>
            <a:br>
              <a:rPr lang="ru-RU" sz="2600"/>
            </a:br>
            <a:endParaRPr lang="ru-RU" sz="2600"/>
          </a:p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rgbClr val="FFFF00"/>
                </a:solidFill>
              </a:rPr>
              <a:t>    </a:t>
            </a:r>
            <a:r>
              <a:rPr lang="ru-RU" sz="2600" b="1" i="1">
                <a:solidFill>
                  <a:srgbClr val="FFFF00"/>
                </a:solidFill>
              </a:rPr>
              <a:t>И</a:t>
            </a:r>
            <a:r>
              <a:rPr lang="ru-RU" sz="2600" b="1" i="1"/>
              <a:t>нтересно, в чем проблема? </a:t>
            </a:r>
            <a:br>
              <a:rPr lang="ru-RU" sz="2600" b="1" i="1"/>
            </a:br>
            <a:r>
              <a:rPr lang="ru-RU" sz="2600" b="1" i="1">
                <a:solidFill>
                  <a:srgbClr val="FFFF00"/>
                </a:solidFill>
              </a:rPr>
              <a:t>Д</a:t>
            </a:r>
            <a:r>
              <a:rPr lang="ru-RU" sz="2600" b="1" i="1"/>
              <a:t>авайте найдем способы решения проблем! </a:t>
            </a:r>
            <a:br>
              <a:rPr lang="ru-RU" sz="2600" b="1" i="1"/>
            </a:br>
            <a:r>
              <a:rPr lang="ru-RU" sz="2600" b="1" i="1">
                <a:solidFill>
                  <a:srgbClr val="FFFF00"/>
                </a:solidFill>
              </a:rPr>
              <a:t>Е</a:t>
            </a:r>
            <a:r>
              <a:rPr lang="ru-RU" sz="2600" b="1" i="1"/>
              <a:t>сть ли какие-либо хорошие решения? </a:t>
            </a:r>
            <a:br>
              <a:rPr lang="ru-RU" sz="2600" b="1" i="1"/>
            </a:br>
            <a:r>
              <a:rPr lang="ru-RU" sz="2600" b="1" i="1">
                <a:solidFill>
                  <a:srgbClr val="FFFF00"/>
                </a:solidFill>
              </a:rPr>
              <a:t>А</a:t>
            </a:r>
            <a:r>
              <a:rPr lang="ru-RU" sz="2600" b="1" i="1"/>
              <a:t> теперь сделаем выбор! </a:t>
            </a:r>
            <a:br>
              <a:rPr lang="ru-RU" sz="2600" b="1" i="1"/>
            </a:br>
            <a:r>
              <a:rPr lang="ru-RU" sz="2600" b="1" i="1">
                <a:solidFill>
                  <a:srgbClr val="FFFF00"/>
                </a:solidFill>
              </a:rPr>
              <a:t>Л</a:t>
            </a:r>
            <a:r>
              <a:rPr lang="ru-RU" sz="2600" b="1" i="1"/>
              <a:t>юбопытно, как это осуществить на практике?</a:t>
            </a:r>
          </a:p>
          <a:p>
            <a:pPr lvl="4">
              <a:buFontTx/>
              <a:buNone/>
            </a:pPr>
            <a:endParaRPr lang="ru-RU" sz="1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kartina18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8991600" cy="5029200"/>
          </a:xfrm>
          <a:noFill/>
          <a:ln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600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1924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математическая зарядка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848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35 : 7 =             28 :  4 =</a:t>
            </a:r>
          </a:p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40 : 8 =             9 * 3 =</a:t>
            </a:r>
          </a:p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 *  5 =               18 : 6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ature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229225"/>
            <a:ext cx="19446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konk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157788"/>
            <a:ext cx="1655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8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33375"/>
            <a:ext cx="18113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8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0"/>
            <a:ext cx="23764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8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404813"/>
            <a:ext cx="14398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971550" y="1844675"/>
            <a:ext cx="6769100" cy="3311525"/>
          </a:xfrm>
          <a:prstGeom prst="verticalScroll">
            <a:avLst>
              <a:gd name="adj" fmla="val 8579"/>
            </a:avLst>
          </a:prstGeom>
          <a:solidFill>
            <a:srgbClr val="CCFFCC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i="1">
                <a:latin typeface="Arial" charset="0"/>
                <a:cs typeface="Arial" charset="0"/>
              </a:rPr>
              <a:t>Р А З Н О О Б Р А З И Е </a:t>
            </a:r>
          </a:p>
          <a:p>
            <a:pPr algn="ctr"/>
            <a:endParaRPr kumimoji="0" lang="ru-RU" sz="4000" b="1" i="1">
              <a:latin typeface="Arial" charset="0"/>
              <a:cs typeface="Arial" charset="0"/>
            </a:endParaRPr>
          </a:p>
          <a:p>
            <a:pPr algn="ctr"/>
            <a:r>
              <a:rPr kumimoji="0" lang="ru-RU" sz="4000" b="1" i="1">
                <a:latin typeface="Arial" charset="0"/>
                <a:cs typeface="Arial" charset="0"/>
              </a:rPr>
              <a:t>Ж И В О Т Н Ы 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17138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692275" y="765175"/>
            <a:ext cx="5040313" cy="1223963"/>
          </a:xfrm>
          <a:prstGeom prst="flowChartAlternateProcess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ЖИВОТНЫЕ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0" y="3500438"/>
            <a:ext cx="3779838" cy="914400"/>
          </a:xfrm>
          <a:prstGeom prst="hexagon">
            <a:avLst>
              <a:gd name="adj" fmla="val 103342"/>
              <a:gd name="vf" fmla="val 115470"/>
            </a:avLst>
          </a:prstGeom>
          <a:gradFill rotWithShape="1">
            <a:gsLst>
              <a:gs pos="0">
                <a:srgbClr val="506170"/>
              </a:gs>
              <a:gs pos="50000">
                <a:srgbClr val="ADD1F1"/>
              </a:gs>
              <a:gs pos="100000">
                <a:srgbClr val="5061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>
                <a:latin typeface="Arial" charset="0"/>
                <a:cs typeface="Arial" charset="0"/>
              </a:rPr>
              <a:t>беспозвоночные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932363" y="3500438"/>
            <a:ext cx="3779837" cy="914400"/>
          </a:xfrm>
          <a:prstGeom prst="hexagon">
            <a:avLst>
              <a:gd name="adj" fmla="val 103342"/>
              <a:gd name="vf" fmla="val 115470"/>
            </a:avLst>
          </a:prstGeom>
          <a:gradFill rotWithShape="1">
            <a:gsLst>
              <a:gs pos="0">
                <a:srgbClr val="506170"/>
              </a:gs>
              <a:gs pos="50000">
                <a:srgbClr val="ADD1F1"/>
              </a:gs>
              <a:gs pos="100000">
                <a:srgbClr val="5061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>
                <a:latin typeface="Arial" charset="0"/>
                <a:cs typeface="Arial" charset="0"/>
              </a:rPr>
              <a:t>позвоночные</a:t>
            </a:r>
          </a:p>
        </p:txBody>
      </p:sp>
      <p:pic>
        <p:nvPicPr>
          <p:cNvPr id="26630" name="Picture 6" descr="4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21938">
            <a:off x="5271293" y="2513807"/>
            <a:ext cx="14398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42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58354">
            <a:off x="2318543" y="2513807"/>
            <a:ext cx="14398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AutoShape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945563" y="6524625"/>
            <a:ext cx="395287" cy="333375"/>
          </a:xfrm>
          <a:prstGeom prst="actionButtonHom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970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431800" cy="333375"/>
          </a:xfrm>
          <a:prstGeom prst="actionButtonForwardNex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970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524625"/>
            <a:ext cx="431800" cy="333375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280400" cy="6597650"/>
          </a:xfrm>
          <a:prstGeom prst="rect">
            <a:avLst/>
          </a:prstGeom>
          <a:solidFill>
            <a:srgbClr val="00E4A8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3758" y="716996"/>
            <a:ext cx="5654242" cy="16089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ru-RU" sz="4400" dirty="0" err="1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Здоровьесберегающая</a:t>
            </a:r>
            <a:r>
              <a:rPr kumimoji="0" lang="ru-RU" sz="4400" dirty="0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 стратегия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000372"/>
            <a:ext cx="4572032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ru-RU" sz="3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kumimoji="0" lang="ru-RU" sz="3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среда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4286256"/>
            <a:ext cx="4929222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ru-RU" sz="3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3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821782" y="2321719"/>
            <a:ext cx="928687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rot="16200000" flipH="1">
            <a:off x="4733132" y="2839244"/>
            <a:ext cx="2214562" cy="67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4000"/>
              <a:t>Использование ИКТ позволяет проводить уроки: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rIns="92075"/>
          <a:lstStyle/>
          <a:p>
            <a:pPr>
              <a:lnSpc>
                <a:spcPct val="80000"/>
              </a:lnSpc>
            </a:pPr>
            <a:r>
              <a:rPr lang="ru-RU" sz="2800"/>
              <a:t>На высоком эстетическом и эмоциональном уровне (музыка, анимация).</a:t>
            </a:r>
          </a:p>
          <a:p>
            <a:pPr>
              <a:lnSpc>
                <a:spcPct val="80000"/>
              </a:lnSpc>
            </a:pPr>
            <a:r>
              <a:rPr lang="ru-RU" sz="2800"/>
              <a:t>Обеспечивает наглядность.</a:t>
            </a:r>
          </a:p>
          <a:p>
            <a:pPr>
              <a:lnSpc>
                <a:spcPct val="80000"/>
              </a:lnSpc>
            </a:pPr>
            <a:r>
              <a:rPr lang="ru-RU" sz="2800"/>
              <a:t>Привлекает большое количество дидактического материала.</a:t>
            </a:r>
          </a:p>
          <a:p>
            <a:pPr>
              <a:lnSpc>
                <a:spcPct val="80000"/>
              </a:lnSpc>
            </a:pPr>
            <a:r>
              <a:rPr lang="ru-RU" sz="2800"/>
              <a:t>Повышает объём выполняемой работы на уроке в 1,5-2 раза.</a:t>
            </a:r>
          </a:p>
          <a:p>
            <a:pPr>
              <a:lnSpc>
                <a:spcPct val="80000"/>
              </a:lnSpc>
            </a:pPr>
            <a:r>
              <a:rPr lang="ru-RU" sz="2800"/>
              <a:t>Обеспечивает высокую степень дифференциации обучения (индивидуальный подход к ученику, применяя разноуровневые задания).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img090818104803_ред"/>
          <p:cNvPicPr>
            <a:picLocks noChangeAspect="1" noChangeArrowheads="1"/>
          </p:cNvPicPr>
          <p:nvPr/>
        </p:nvPicPr>
        <p:blipFill>
          <a:blip r:embed="rId2"/>
          <a:srcRect b="28413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</p:spPr>
      </p:pic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3203575" y="765175"/>
            <a:ext cx="1223963" cy="1512888"/>
          </a:xfrm>
          <a:prstGeom prst="ellipse">
            <a:avLst/>
          </a:prstGeom>
          <a:solidFill>
            <a:srgbClr val="FE6D6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Корить</a:t>
            </a:r>
          </a:p>
          <a:p>
            <a:pPr algn="ctr"/>
            <a:r>
              <a:rPr kumimoji="0" lang="ru-RU" sz="1500">
                <a:latin typeface="Arial" charset="0"/>
              </a:rPr>
              <a:t>Критиковать</a:t>
            </a:r>
          </a:p>
          <a:p>
            <a:pPr algn="ctr"/>
            <a:r>
              <a:rPr kumimoji="0" lang="ru-RU" sz="1500">
                <a:latin typeface="Arial" charset="0"/>
              </a:rPr>
              <a:t>Кипятиться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1692275" y="476250"/>
            <a:ext cx="1223963" cy="1728788"/>
          </a:xfrm>
          <a:prstGeom prst="ellipse">
            <a:avLst/>
          </a:prstGeom>
          <a:solidFill>
            <a:srgbClr val="FCA26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Обижаться</a:t>
            </a:r>
          </a:p>
          <a:p>
            <a:pPr algn="ctr"/>
            <a:r>
              <a:rPr kumimoji="0" lang="ru-RU" sz="1500">
                <a:latin typeface="Arial" charset="0"/>
              </a:rPr>
              <a:t>Огрызаться</a:t>
            </a:r>
          </a:p>
          <a:p>
            <a:pPr algn="ctr"/>
            <a:r>
              <a:rPr kumimoji="0" lang="ru-RU" sz="1500">
                <a:latin typeface="Arial" charset="0"/>
              </a:rPr>
              <a:t>Оскорблять</a:t>
            </a:r>
          </a:p>
          <a:p>
            <a:pPr algn="ctr"/>
            <a:r>
              <a:rPr kumimoji="0" lang="ru-RU" sz="1500">
                <a:latin typeface="Arial" charset="0"/>
              </a:rPr>
              <a:t>Обвинять</a:t>
            </a:r>
          </a:p>
          <a:p>
            <a:pPr algn="ctr"/>
            <a:r>
              <a:rPr kumimoji="0" lang="ru-RU" sz="1500">
                <a:latin typeface="Arial" charset="0"/>
              </a:rPr>
              <a:t>Озвереть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971550" y="2133600"/>
            <a:ext cx="1081088" cy="1439863"/>
          </a:xfrm>
          <a:prstGeom prst="ellipse">
            <a:avLst/>
          </a:prstGeom>
          <a:solidFill>
            <a:srgbClr val="A8FE9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Злиться</a:t>
            </a:r>
          </a:p>
          <a:p>
            <a:pPr algn="ctr"/>
            <a:r>
              <a:rPr kumimoji="0" lang="ru-RU" sz="1500">
                <a:latin typeface="Arial" charset="0"/>
              </a:rPr>
              <a:t>Запугивать</a:t>
            </a:r>
          </a:p>
          <a:p>
            <a:pPr algn="ctr"/>
            <a:r>
              <a:rPr kumimoji="0" lang="ru-RU" sz="1500">
                <a:latin typeface="Arial" charset="0"/>
              </a:rPr>
              <a:t>Зудеть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0" y="1196975"/>
            <a:ext cx="1258888" cy="1368425"/>
          </a:xfrm>
          <a:prstGeom prst="ellipse">
            <a:avLst/>
          </a:prstGeom>
          <a:solidFill>
            <a:srgbClr val="F5FC6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Жалеть </a:t>
            </a:r>
          </a:p>
          <a:p>
            <a:pPr algn="ctr"/>
            <a:r>
              <a:rPr kumimoji="0" lang="ru-RU" sz="1500">
                <a:latin typeface="Arial" charset="0"/>
              </a:rPr>
              <a:t>(себя)</a:t>
            </a:r>
          </a:p>
          <a:p>
            <a:pPr algn="ctr"/>
            <a:r>
              <a:rPr kumimoji="0" lang="ru-RU" sz="1500">
                <a:latin typeface="Arial" charset="0"/>
              </a:rPr>
              <a:t>Жаловаться</a:t>
            </a: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1042988" y="3860800"/>
            <a:ext cx="1225550" cy="1584325"/>
          </a:xfrm>
          <a:prstGeom prst="ellipse">
            <a:avLst/>
          </a:prstGeom>
          <a:solidFill>
            <a:srgbClr val="5F79F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Сердиться</a:t>
            </a:r>
          </a:p>
          <a:p>
            <a:pPr algn="ctr"/>
            <a:r>
              <a:rPr kumimoji="0" lang="ru-RU" sz="1500">
                <a:latin typeface="Arial" charset="0"/>
              </a:rPr>
              <a:t>Сжиматься</a:t>
            </a:r>
          </a:p>
          <a:p>
            <a:pPr algn="ctr"/>
            <a:r>
              <a:rPr kumimoji="0" lang="ru-RU" sz="1500">
                <a:latin typeface="Arial" charset="0"/>
              </a:rPr>
              <a:t>Страдать</a:t>
            </a:r>
          </a:p>
          <a:p>
            <a:pPr algn="ctr"/>
            <a:r>
              <a:rPr kumimoji="0" lang="ru-RU" sz="1500">
                <a:latin typeface="Arial" charset="0"/>
              </a:rPr>
              <a:t>Спорить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0" y="2997200"/>
            <a:ext cx="1152525" cy="1728788"/>
          </a:xfrm>
          <a:prstGeom prst="ellipse">
            <a:avLst/>
          </a:prstGeom>
          <a:solidFill>
            <a:srgbClr val="8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Горевать</a:t>
            </a:r>
          </a:p>
          <a:p>
            <a:pPr algn="ctr"/>
            <a:r>
              <a:rPr kumimoji="0" lang="ru-RU" sz="1400">
                <a:latin typeface="Arial" charset="0"/>
              </a:rPr>
              <a:t>Грызть ногти</a:t>
            </a:r>
          </a:p>
          <a:p>
            <a:pPr algn="ctr"/>
            <a:r>
              <a:rPr kumimoji="0" lang="ru-RU" sz="1500">
                <a:latin typeface="Arial" charset="0"/>
              </a:rPr>
              <a:t>Грубить</a:t>
            </a:r>
          </a:p>
          <a:p>
            <a:pPr algn="ctr"/>
            <a:r>
              <a:rPr kumimoji="0" lang="ru-RU" sz="1500">
                <a:latin typeface="Arial" charset="0"/>
              </a:rPr>
              <a:t>Грозить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107950" y="4941888"/>
            <a:ext cx="1223963" cy="1800225"/>
          </a:xfrm>
          <a:prstGeom prst="ellipse">
            <a:avLst/>
          </a:prstGeom>
          <a:solidFill>
            <a:srgbClr val="8753F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400">
                <a:latin typeface="Arial" charset="0"/>
              </a:rPr>
              <a:t>Фальшивить</a:t>
            </a:r>
          </a:p>
          <a:p>
            <a:pPr algn="ctr"/>
            <a:r>
              <a:rPr kumimoji="0" lang="ru-RU" sz="1300">
                <a:latin typeface="Arial" charset="0"/>
              </a:rPr>
              <a:t>(обманывать </a:t>
            </a:r>
          </a:p>
          <a:p>
            <a:pPr algn="ctr"/>
            <a:r>
              <a:rPr kumimoji="0" lang="ru-RU" sz="1300">
                <a:latin typeface="Arial" charset="0"/>
              </a:rPr>
              <a:t>себя и других, </a:t>
            </a:r>
          </a:p>
          <a:p>
            <a:pPr algn="ctr"/>
            <a:r>
              <a:rPr kumimoji="0" lang="ru-RU" sz="1300">
                <a:latin typeface="Arial" charset="0"/>
              </a:rPr>
              <a:t>что ты совсем </a:t>
            </a:r>
          </a:p>
          <a:p>
            <a:pPr algn="ctr"/>
            <a:r>
              <a:rPr kumimoji="0" lang="ru-RU" sz="1300">
                <a:latin typeface="Arial" charset="0"/>
              </a:rPr>
              <a:t>не злишься)</a:t>
            </a: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4427538" y="422116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Ф</a:t>
            </a: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4427538" y="38608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С</a:t>
            </a: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4427538" y="34290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Г</a:t>
            </a: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4427538" y="3068638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З</a:t>
            </a:r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4427538" y="27082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Ж</a:t>
            </a:r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427538" y="191611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К</a:t>
            </a:r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4427538" y="22764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О</a:t>
            </a:r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4787900" y="620713"/>
            <a:ext cx="1152525" cy="1728787"/>
          </a:xfrm>
          <a:prstGeom prst="ellipse">
            <a:avLst/>
          </a:prstGeom>
          <a:solidFill>
            <a:srgbClr val="FE6D6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Красить</a:t>
            </a:r>
          </a:p>
          <a:p>
            <a:pPr algn="ctr"/>
            <a:r>
              <a:rPr kumimoji="0" lang="ru-RU" sz="1500">
                <a:latin typeface="Arial" charset="0"/>
              </a:rPr>
              <a:t>(рисовать)</a:t>
            </a:r>
          </a:p>
          <a:p>
            <a:pPr algn="ctr"/>
            <a:r>
              <a:rPr kumimoji="0" lang="ru-RU" sz="1500">
                <a:latin typeface="Arial" charset="0"/>
              </a:rPr>
              <a:t>Купаться</a:t>
            </a:r>
          </a:p>
          <a:p>
            <a:pPr algn="ctr"/>
            <a:r>
              <a:rPr kumimoji="0" lang="ru-RU" sz="1500">
                <a:latin typeface="Arial" charset="0"/>
              </a:rPr>
              <a:t>Кувыркаться</a:t>
            </a:r>
          </a:p>
          <a:p>
            <a:pPr algn="ctr"/>
            <a:r>
              <a:rPr kumimoji="0" lang="ru-RU" sz="1500">
                <a:latin typeface="Arial" charset="0"/>
              </a:rPr>
              <a:t>Колотить </a:t>
            </a:r>
          </a:p>
          <a:p>
            <a:pPr algn="ctr"/>
            <a:r>
              <a:rPr kumimoji="0" lang="ru-RU" sz="1500">
                <a:latin typeface="Arial" charset="0"/>
              </a:rPr>
              <a:t>подушку</a:t>
            </a:r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6011863" y="908050"/>
            <a:ext cx="1223962" cy="1441450"/>
          </a:xfrm>
          <a:prstGeom prst="ellipse">
            <a:avLst/>
          </a:prstGeom>
          <a:solidFill>
            <a:srgbClr val="FCA26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Отжиматься</a:t>
            </a:r>
          </a:p>
          <a:p>
            <a:pPr algn="ctr"/>
            <a:r>
              <a:rPr kumimoji="0" lang="ru-RU" sz="1500">
                <a:latin typeface="Arial" charset="0"/>
              </a:rPr>
              <a:t>Описывать</a:t>
            </a:r>
          </a:p>
          <a:p>
            <a:pPr algn="ctr"/>
            <a:r>
              <a:rPr kumimoji="0" lang="ru-RU" sz="1500">
                <a:latin typeface="Arial" charset="0"/>
              </a:rPr>
              <a:t>Обдумывать</a:t>
            </a: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7740650" y="1125538"/>
            <a:ext cx="1079500" cy="1009650"/>
          </a:xfrm>
          <a:prstGeom prst="ellipse">
            <a:avLst/>
          </a:prstGeom>
          <a:solidFill>
            <a:srgbClr val="F5FC6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Жужжать</a:t>
            </a:r>
          </a:p>
          <a:p>
            <a:pPr algn="ctr"/>
            <a:r>
              <a:rPr kumimoji="0" lang="ru-RU" sz="1500">
                <a:latin typeface="Arial" charset="0"/>
              </a:rPr>
              <a:t>Жевать</a:t>
            </a: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6877050" y="2060575"/>
            <a:ext cx="1152525" cy="1584325"/>
          </a:xfrm>
          <a:prstGeom prst="ellipse">
            <a:avLst/>
          </a:prstGeom>
          <a:solidFill>
            <a:srgbClr val="A8FE9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500">
                <a:latin typeface="Arial" charset="0"/>
              </a:rPr>
              <a:t>Запеть</a:t>
            </a:r>
          </a:p>
          <a:p>
            <a:pPr algn="ctr"/>
            <a:r>
              <a:rPr kumimoji="0" lang="ru-RU" sz="1500">
                <a:latin typeface="Arial" charset="0"/>
              </a:rPr>
              <a:t>Залаять</a:t>
            </a:r>
          </a:p>
          <a:p>
            <a:pPr algn="ctr"/>
            <a:r>
              <a:rPr kumimoji="0" lang="ru-RU" sz="1500">
                <a:latin typeface="Arial" charset="0"/>
              </a:rPr>
              <a:t>Закаляться</a:t>
            </a:r>
          </a:p>
          <a:p>
            <a:pPr algn="ctr"/>
            <a:r>
              <a:rPr kumimoji="0" lang="ru-RU" sz="1500">
                <a:latin typeface="Arial" charset="0"/>
              </a:rPr>
              <a:t>Затоптать</a:t>
            </a:r>
          </a:p>
          <a:p>
            <a:pPr algn="ctr"/>
            <a:r>
              <a:rPr kumimoji="0" lang="ru-RU" sz="1500">
                <a:latin typeface="Arial" charset="0"/>
              </a:rPr>
              <a:t>Зевать</a:t>
            </a:r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6732588" y="4005263"/>
            <a:ext cx="1152525" cy="1657350"/>
          </a:xfrm>
          <a:prstGeom prst="ellipse">
            <a:avLst/>
          </a:prstGeom>
          <a:solidFill>
            <a:srgbClr val="5F79F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400">
                <a:latin typeface="Arial" charset="0"/>
              </a:rPr>
              <a:t>Сплясать</a:t>
            </a:r>
          </a:p>
          <a:p>
            <a:pPr algn="ctr"/>
            <a:r>
              <a:rPr kumimoji="0" lang="ru-RU" sz="1400">
                <a:latin typeface="Arial" charset="0"/>
              </a:rPr>
              <a:t>Стать </a:t>
            </a:r>
          </a:p>
          <a:p>
            <a:pPr algn="ctr"/>
            <a:r>
              <a:rPr kumimoji="0" lang="ru-RU" sz="1400">
                <a:latin typeface="Arial" charset="0"/>
              </a:rPr>
              <a:t>смелым</a:t>
            </a:r>
          </a:p>
          <a:p>
            <a:pPr algn="ctr"/>
            <a:r>
              <a:rPr kumimoji="0" lang="ru-RU" sz="1400">
                <a:latin typeface="Arial" charset="0"/>
              </a:rPr>
              <a:t>Спортом </a:t>
            </a:r>
          </a:p>
          <a:p>
            <a:pPr algn="ctr"/>
            <a:r>
              <a:rPr kumimoji="0" lang="ru-RU" sz="1400">
                <a:latin typeface="Arial" charset="0"/>
              </a:rPr>
              <a:t>заниматься</a:t>
            </a:r>
          </a:p>
          <a:p>
            <a:pPr algn="ctr"/>
            <a:r>
              <a:rPr kumimoji="0" lang="ru-RU" sz="1400">
                <a:latin typeface="Arial" charset="0"/>
              </a:rPr>
              <a:t>Смеяться</a:t>
            </a:r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7740650" y="4941888"/>
            <a:ext cx="1296988" cy="1800225"/>
          </a:xfrm>
          <a:prstGeom prst="ellipse">
            <a:avLst/>
          </a:prstGeom>
          <a:solidFill>
            <a:srgbClr val="8753F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400">
                <a:latin typeface="Arial" charset="0"/>
              </a:rPr>
              <a:t> Физическим </a:t>
            </a:r>
          </a:p>
          <a:p>
            <a:pPr algn="ctr"/>
            <a:r>
              <a:rPr kumimoji="0" lang="ru-RU" sz="1400">
                <a:latin typeface="Arial" charset="0"/>
              </a:rPr>
              <a:t>трудом </a:t>
            </a:r>
          </a:p>
          <a:p>
            <a:pPr algn="ctr"/>
            <a:r>
              <a:rPr kumimoji="0" lang="ru-RU" sz="1400">
                <a:latin typeface="Arial" charset="0"/>
              </a:rPr>
              <a:t>до пота </a:t>
            </a:r>
          </a:p>
          <a:p>
            <a:pPr algn="ctr"/>
            <a:r>
              <a:rPr kumimoji="0" lang="ru-RU" sz="1400">
                <a:latin typeface="Arial" charset="0"/>
              </a:rPr>
              <a:t>заниматься</a:t>
            </a:r>
          </a:p>
          <a:p>
            <a:pPr algn="ctr"/>
            <a:r>
              <a:rPr kumimoji="0" lang="ru-RU" sz="1300">
                <a:latin typeface="Arial" charset="0"/>
              </a:rPr>
              <a:t>Футболить</a:t>
            </a:r>
          </a:p>
          <a:p>
            <a:pPr algn="ctr"/>
            <a:r>
              <a:rPr kumimoji="0" lang="ru-RU" sz="1300">
                <a:latin typeface="Arial" charset="0"/>
              </a:rPr>
              <a:t>Фехтовать</a:t>
            </a:r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7812088" y="2997200"/>
            <a:ext cx="1223962" cy="1800225"/>
          </a:xfrm>
          <a:prstGeom prst="ellipse">
            <a:avLst/>
          </a:prstGeom>
          <a:solidFill>
            <a:srgbClr val="8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1400">
                <a:latin typeface="Arial" charset="0"/>
              </a:rPr>
              <a:t>Гладить</a:t>
            </a:r>
          </a:p>
          <a:p>
            <a:pPr algn="ctr"/>
            <a:r>
              <a:rPr kumimoji="0" lang="ru-RU" sz="1400">
                <a:latin typeface="Arial" charset="0"/>
              </a:rPr>
              <a:t>Глазами </a:t>
            </a:r>
          </a:p>
          <a:p>
            <a:pPr algn="ctr"/>
            <a:r>
              <a:rPr kumimoji="0" lang="ru-RU" sz="1400">
                <a:latin typeface="Arial" charset="0"/>
              </a:rPr>
              <a:t>вращать</a:t>
            </a:r>
          </a:p>
          <a:p>
            <a:pPr algn="ctr"/>
            <a:r>
              <a:rPr kumimoji="0" lang="ru-RU" sz="1400">
                <a:latin typeface="Arial" charset="0"/>
              </a:rPr>
              <a:t>Говорить, </a:t>
            </a:r>
          </a:p>
          <a:p>
            <a:pPr algn="ctr"/>
            <a:r>
              <a:rPr kumimoji="0" lang="ru-RU" sz="1400">
                <a:latin typeface="Arial" charset="0"/>
              </a:rPr>
              <a:t>что </a:t>
            </a:r>
          </a:p>
          <a:p>
            <a:pPr algn="ctr"/>
            <a:r>
              <a:rPr kumimoji="0" lang="ru-RU" sz="1400">
                <a:latin typeface="Arial" charset="0"/>
              </a:rPr>
              <a:t>чувствуешь</a:t>
            </a:r>
          </a:p>
        </p:txBody>
      </p:sp>
      <p:sp>
        <p:nvSpPr>
          <p:cNvPr id="47130" name="Freeform 26"/>
          <p:cNvSpPr>
            <a:spLocks/>
          </p:cNvSpPr>
          <p:nvPr/>
        </p:nvSpPr>
        <p:spPr bwMode="auto">
          <a:xfrm>
            <a:off x="1331913" y="4508500"/>
            <a:ext cx="6335712" cy="1512888"/>
          </a:xfrm>
          <a:custGeom>
            <a:avLst/>
            <a:gdLst/>
            <a:ahLst/>
            <a:cxnLst>
              <a:cxn ang="0">
                <a:pos x="0" y="953"/>
              </a:cxn>
              <a:cxn ang="0">
                <a:pos x="2041" y="0"/>
              </a:cxn>
              <a:cxn ang="0">
                <a:pos x="3991" y="953"/>
              </a:cxn>
            </a:cxnLst>
            <a:rect l="0" t="0" r="r" b="b"/>
            <a:pathLst>
              <a:path w="3991" h="953">
                <a:moveTo>
                  <a:pt x="0" y="953"/>
                </a:moveTo>
                <a:cubicBezTo>
                  <a:pt x="688" y="476"/>
                  <a:pt x="1376" y="0"/>
                  <a:pt x="2041" y="0"/>
                </a:cubicBezTo>
                <a:cubicBezTo>
                  <a:pt x="2706" y="0"/>
                  <a:pt x="3348" y="476"/>
                  <a:pt x="3991" y="953"/>
                </a:cubicBezTo>
              </a:path>
            </a:pathLst>
          </a:custGeom>
          <a:noFill/>
          <a:ln w="28575" cmpd="sng">
            <a:solidFill>
              <a:srgbClr val="8753FB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1" name="Freeform 27"/>
          <p:cNvSpPr>
            <a:spLocks/>
          </p:cNvSpPr>
          <p:nvPr/>
        </p:nvSpPr>
        <p:spPr bwMode="auto">
          <a:xfrm>
            <a:off x="2124075" y="4125913"/>
            <a:ext cx="4679950" cy="887412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542" y="15"/>
              </a:cxn>
              <a:cxn ang="0">
                <a:pos x="2948" y="559"/>
              </a:cxn>
            </a:cxnLst>
            <a:rect l="0" t="0" r="r" b="b"/>
            <a:pathLst>
              <a:path w="2948" h="559">
                <a:moveTo>
                  <a:pt x="0" y="468"/>
                </a:moveTo>
                <a:cubicBezTo>
                  <a:pt x="525" y="234"/>
                  <a:pt x="1051" y="0"/>
                  <a:pt x="1542" y="15"/>
                </a:cubicBezTo>
                <a:cubicBezTo>
                  <a:pt x="2033" y="30"/>
                  <a:pt x="2490" y="294"/>
                  <a:pt x="2948" y="559"/>
                </a:cubicBezTo>
              </a:path>
            </a:pathLst>
          </a:custGeom>
          <a:noFill/>
          <a:ln w="28575" cmpd="sng">
            <a:solidFill>
              <a:srgbClr val="5F79FB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2" name="Freeform 28"/>
          <p:cNvSpPr>
            <a:spLocks/>
          </p:cNvSpPr>
          <p:nvPr/>
        </p:nvSpPr>
        <p:spPr bwMode="auto">
          <a:xfrm flipV="1">
            <a:off x="1116013" y="3622675"/>
            <a:ext cx="6696075" cy="6985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2223" y="15"/>
              </a:cxn>
              <a:cxn ang="0">
                <a:pos x="4264" y="61"/>
              </a:cxn>
            </a:cxnLst>
            <a:rect l="0" t="0" r="r" b="b"/>
            <a:pathLst>
              <a:path w="4264" h="152">
                <a:moveTo>
                  <a:pt x="0" y="152"/>
                </a:moveTo>
                <a:cubicBezTo>
                  <a:pt x="756" y="91"/>
                  <a:pt x="1512" y="30"/>
                  <a:pt x="2223" y="15"/>
                </a:cubicBezTo>
                <a:cubicBezTo>
                  <a:pt x="2934" y="0"/>
                  <a:pt x="3599" y="30"/>
                  <a:pt x="4264" y="61"/>
                </a:cubicBezTo>
              </a:path>
            </a:pathLst>
          </a:custGeom>
          <a:noFill/>
          <a:ln w="28575" cmpd="sng">
            <a:solidFill>
              <a:srgbClr val="8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3" name="Freeform 29"/>
          <p:cNvSpPr>
            <a:spLocks/>
          </p:cNvSpPr>
          <p:nvPr/>
        </p:nvSpPr>
        <p:spPr bwMode="auto">
          <a:xfrm>
            <a:off x="1116013" y="1700213"/>
            <a:ext cx="6696075" cy="137953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1769" y="998"/>
              </a:cxn>
              <a:cxn ang="0">
                <a:pos x="3583" y="0"/>
              </a:cxn>
            </a:cxnLst>
            <a:rect l="0" t="0" r="r" b="b"/>
            <a:pathLst>
              <a:path w="3583" h="1005">
                <a:moveTo>
                  <a:pt x="0" y="45"/>
                </a:moveTo>
                <a:cubicBezTo>
                  <a:pt x="586" y="525"/>
                  <a:pt x="1172" y="1005"/>
                  <a:pt x="1769" y="998"/>
                </a:cubicBezTo>
                <a:cubicBezTo>
                  <a:pt x="2366" y="991"/>
                  <a:pt x="2974" y="495"/>
                  <a:pt x="3583" y="0"/>
                </a:cubicBezTo>
              </a:path>
            </a:pathLst>
          </a:custGeom>
          <a:noFill/>
          <a:ln w="28575" cmpd="sng">
            <a:solidFill>
              <a:srgbClr val="FAFD6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4" name="Freeform 30"/>
          <p:cNvSpPr>
            <a:spLocks/>
          </p:cNvSpPr>
          <p:nvPr/>
        </p:nvSpPr>
        <p:spPr bwMode="auto">
          <a:xfrm>
            <a:off x="2051050" y="2852738"/>
            <a:ext cx="4826000" cy="5175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361" y="545"/>
              </a:cxn>
              <a:cxn ang="0">
                <a:pos x="2631" y="0"/>
              </a:cxn>
            </a:cxnLst>
            <a:rect l="0" t="0" r="r" b="b"/>
            <a:pathLst>
              <a:path w="2631" h="553">
                <a:moveTo>
                  <a:pt x="0" y="46"/>
                </a:moveTo>
                <a:cubicBezTo>
                  <a:pt x="461" y="299"/>
                  <a:pt x="923" y="553"/>
                  <a:pt x="1361" y="545"/>
                </a:cubicBezTo>
                <a:cubicBezTo>
                  <a:pt x="1799" y="537"/>
                  <a:pt x="2215" y="268"/>
                  <a:pt x="2631" y="0"/>
                </a:cubicBezTo>
              </a:path>
            </a:pathLst>
          </a:custGeom>
          <a:noFill/>
          <a:ln w="28575" cmpd="sng">
            <a:solidFill>
              <a:srgbClr val="A8FE94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5" name="Freeform 31"/>
          <p:cNvSpPr>
            <a:spLocks/>
          </p:cNvSpPr>
          <p:nvPr/>
        </p:nvSpPr>
        <p:spPr bwMode="auto">
          <a:xfrm>
            <a:off x="2627313" y="2060575"/>
            <a:ext cx="36004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499"/>
              </a:cxn>
              <a:cxn ang="0">
                <a:pos x="2812" y="45"/>
              </a:cxn>
            </a:cxnLst>
            <a:rect l="0" t="0" r="r" b="b"/>
            <a:pathLst>
              <a:path w="2812" h="507">
                <a:moveTo>
                  <a:pt x="0" y="0"/>
                </a:moveTo>
                <a:cubicBezTo>
                  <a:pt x="468" y="245"/>
                  <a:pt x="937" y="491"/>
                  <a:pt x="1406" y="499"/>
                </a:cubicBezTo>
                <a:cubicBezTo>
                  <a:pt x="1875" y="507"/>
                  <a:pt x="2343" y="276"/>
                  <a:pt x="2812" y="45"/>
                </a:cubicBezTo>
              </a:path>
            </a:pathLst>
          </a:custGeom>
          <a:noFill/>
          <a:ln w="28575" cmpd="sng">
            <a:solidFill>
              <a:srgbClr val="F7A95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6" name="Freeform 32"/>
          <p:cNvSpPr>
            <a:spLocks/>
          </p:cNvSpPr>
          <p:nvPr/>
        </p:nvSpPr>
        <p:spPr bwMode="auto">
          <a:xfrm>
            <a:off x="4211638" y="1916113"/>
            <a:ext cx="72072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182"/>
              </a:cxn>
              <a:cxn ang="0">
                <a:pos x="454" y="0"/>
              </a:cxn>
            </a:cxnLst>
            <a:rect l="0" t="0" r="r" b="b"/>
            <a:pathLst>
              <a:path w="454" h="182">
                <a:moveTo>
                  <a:pt x="0" y="0"/>
                </a:moveTo>
                <a:cubicBezTo>
                  <a:pt x="75" y="91"/>
                  <a:pt x="151" y="182"/>
                  <a:pt x="227" y="182"/>
                </a:cubicBezTo>
                <a:cubicBezTo>
                  <a:pt x="303" y="182"/>
                  <a:pt x="378" y="91"/>
                  <a:pt x="454" y="0"/>
                </a:cubicBezTo>
              </a:path>
            </a:pathLst>
          </a:custGeom>
          <a:noFill/>
          <a:ln w="28575" cmpd="sng">
            <a:solidFill>
              <a:srgbClr val="FE786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7" name="AutoShape 33"/>
          <p:cNvSpPr>
            <a:spLocks noChangeArrowheads="1"/>
          </p:cNvSpPr>
          <p:nvPr/>
        </p:nvSpPr>
        <p:spPr bwMode="auto">
          <a:xfrm>
            <a:off x="2771775" y="5157788"/>
            <a:ext cx="3816350" cy="13684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>
                <a:latin typeface="Arial" charset="0"/>
              </a:rPr>
              <a:t>Делать</a:t>
            </a:r>
          </a:p>
          <a:p>
            <a:pPr algn="ctr"/>
            <a:r>
              <a:rPr kumimoji="0" lang="ru-RU">
                <a:latin typeface="Arial" charset="0"/>
              </a:rPr>
              <a:t>упражнения </a:t>
            </a:r>
          </a:p>
          <a:p>
            <a:pPr algn="ctr"/>
            <a:r>
              <a:rPr kumimoji="0" lang="ru-RU">
                <a:latin typeface="Arial" charset="0"/>
              </a:rPr>
              <a:t>до изнеможения!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1476375" y="0"/>
            <a:ext cx="7021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>
                <a:solidFill>
                  <a:srgbClr val="FFFFCC"/>
                </a:solidFill>
                <a:latin typeface="Tahoma" pitchFamily="34" charset="0"/>
              </a:rPr>
              <a:t>СПОСОБЫ ВЫРАЖЕНИЯ АГРЕССИИ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179388" y="469900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400" b="1">
                <a:latin typeface="Tahoma" pitchFamily="34" charset="0"/>
              </a:rPr>
              <a:t>ОПАСНО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6804025" y="469900"/>
            <a:ext cx="212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rgbClr val="FFFFCC"/>
                </a:solidFill>
                <a:latin typeface="Tahoma" pitchFamily="34" charset="0"/>
              </a:rPr>
              <a:t>БЕЗ</a:t>
            </a:r>
            <a:r>
              <a:rPr kumimoji="0" lang="ru-RU" sz="2400" b="1">
                <a:latin typeface="Tahoma" pitchFamily="34" charset="0"/>
              </a:rPr>
              <a:t>ОПАСНО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Дата 3"/>
          <p:cNvSpPr txBox="1">
            <a:spLocks noGrp="1"/>
          </p:cNvSpPr>
          <p:nvPr/>
        </p:nvSpPr>
        <p:spPr bwMode="auto">
          <a:xfrm>
            <a:off x="457200" y="6324600"/>
            <a:ext cx="7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08FA0C5-FC05-45EC-81F2-FC5959821CD7}" type="datetime1">
              <a:rPr kumimoji="0" lang="ru-RU" sz="1200">
                <a:latin typeface="Garamond" pitchFamily="18" charset="0"/>
              </a:rPr>
              <a:pPr/>
              <a:t>13.03.2012</a:t>
            </a:fld>
            <a:endParaRPr kumimoji="0" lang="ru-RU" sz="1200">
              <a:latin typeface="Garamond" pitchFamily="18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713788" cy="6121400"/>
          </a:xfrm>
          <a:solidFill>
            <a:schemeClr val="bg1"/>
          </a:solidFill>
          <a:ln>
            <a:solidFill>
              <a:srgbClr val="CC0000"/>
            </a:solidFill>
          </a:ln>
        </p:spPr>
        <p:txBody>
          <a:bodyPr lIns="92075" tIns="46037" rIns="92075" bIns="46037"/>
          <a:lstStyle/>
          <a:p>
            <a:pPr>
              <a:buFont typeface="Wingdings" pitchFamily="2" charset="2"/>
              <a:buNone/>
            </a:pPr>
            <a:r>
              <a:rPr lang="ru-RU">
                <a:latin typeface="Franklin Gothic Book" pitchFamily="34" charset="0"/>
              </a:rPr>
              <a:t>    </a:t>
            </a:r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Для укрепления психологического здоровья учащихся важно не отсутствие трудных ситуаций. а их успешное разрешение ребенком самостоятельно или с помощью педагога, положительный фон настроения участников  учебно-воспитательного процесса, фиксация на прогрессе ученика</a:t>
            </a: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</a:p>
        </p:txBody>
      </p:sp>
      <p:pic>
        <p:nvPicPr>
          <p:cNvPr id="50181" name="Picture 4" descr="bo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86200"/>
            <a:ext cx="4903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bo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648200"/>
            <a:ext cx="31511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4" descr="PRES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106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9600" cy="571500"/>
          </a:xfrm>
        </p:spPr>
        <p:txBody>
          <a:bodyPr/>
          <a:lstStyle/>
          <a:p>
            <a:r>
              <a:rPr lang="ru-RU" sz="2400" i="1"/>
              <a:t>Психологические рекомендации</a:t>
            </a:r>
            <a:br>
              <a:rPr lang="ru-RU" sz="2400" i="1"/>
            </a:br>
            <a:r>
              <a:rPr lang="ru-RU" sz="2400" i="1"/>
              <a:t/>
            </a:r>
            <a:br>
              <a:rPr lang="ru-RU" sz="2400" i="1"/>
            </a:br>
            <a:r>
              <a:rPr lang="ru-RU" sz="2000" b="1" i="1"/>
              <a:t/>
            </a:r>
            <a:br>
              <a:rPr lang="ru-RU" sz="2000" b="1" i="1"/>
            </a:br>
            <a:endParaRPr lang="ru-RU" sz="2000" b="1" i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6400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1. Люби своего ученика.</a:t>
            </a:r>
          </a:p>
          <a:p>
            <a:pPr>
              <a:lnSpc>
                <a:spcPct val="80000"/>
              </a:lnSpc>
            </a:pPr>
            <a:r>
              <a:rPr lang="ru-RU" sz="2000"/>
              <a:t>2. Охраняй - своего ученика от физических и душевных страданий.</a:t>
            </a:r>
          </a:p>
          <a:p>
            <a:pPr>
              <a:lnSpc>
                <a:spcPct val="80000"/>
              </a:lnSpc>
            </a:pPr>
            <a:r>
              <a:rPr lang="ru-RU" sz="2000"/>
              <a:t>3. Будь добрым примером для своего ученика.</a:t>
            </a:r>
          </a:p>
          <a:p>
            <a:pPr>
              <a:lnSpc>
                <a:spcPct val="80000"/>
              </a:lnSpc>
            </a:pPr>
            <a:r>
              <a:rPr lang="ru-RU" sz="2000"/>
              <a:t>4. Играй со своим учеником, то есть уделяй ему необходимое время; играй с ним так, как ему хочется; игры его принимай всерьез; освойся с миром его представлений.</a:t>
            </a:r>
          </a:p>
          <a:p>
            <a:pPr>
              <a:lnSpc>
                <a:spcPct val="80000"/>
              </a:lnSpc>
            </a:pPr>
            <a:r>
              <a:rPr lang="ru-RU" sz="2000"/>
              <a:t>5. Трудись со своим учеником.</a:t>
            </a:r>
          </a:p>
          <a:p>
            <a:pPr>
              <a:lnSpc>
                <a:spcPct val="80000"/>
              </a:lnSpc>
            </a:pPr>
            <a:r>
              <a:rPr lang="ru-RU" sz="2000"/>
              <a:t>6. Позволь своему ученику приобретать жизненный опыт, пусть даже не безболезненно, но самостоятельно.</a:t>
            </a:r>
          </a:p>
          <a:p>
            <a:pPr>
              <a:lnSpc>
                <a:spcPct val="80000"/>
              </a:lnSpc>
            </a:pPr>
            <a:r>
              <a:rPr lang="ru-RU" sz="2000"/>
              <a:t>7. Покажи своему ученику возможности и пределы человеческой свободы.</a:t>
            </a:r>
          </a:p>
          <a:p>
            <a:pPr>
              <a:lnSpc>
                <a:spcPct val="80000"/>
              </a:lnSpc>
            </a:pPr>
            <a:r>
              <a:rPr lang="ru-RU" sz="2000"/>
              <a:t>8. Приучай своего ученика быть послушным, но мягко и деликатно.</a:t>
            </a:r>
          </a:p>
          <a:p>
            <a:pPr>
              <a:lnSpc>
                <a:spcPct val="80000"/>
              </a:lnSpc>
            </a:pPr>
            <a:r>
              <a:rPr lang="ru-RU" sz="2000"/>
              <a:t>9. Жди от своего ученика только таких мнений и оценок, на которые он способен в соответствии с опытом.</a:t>
            </a:r>
          </a:p>
          <a:p>
            <a:pPr>
              <a:lnSpc>
                <a:spcPct val="80000"/>
              </a:lnSpc>
            </a:pPr>
            <a:r>
              <a:rPr lang="ru-RU" sz="2000"/>
              <a:t>10. Предоставляй своему ученику возможность таких переживаний, которые будут иметь ценность воспоминаний.</a:t>
            </a:r>
          </a:p>
        </p:txBody>
      </p:sp>
      <p:pic>
        <p:nvPicPr>
          <p:cNvPr id="53252" name="Picture 4" descr="tree21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38200"/>
            <a:ext cx="3581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609600"/>
            <a:ext cx="4724400" cy="4419600"/>
          </a:xfrm>
        </p:spPr>
        <p:txBody>
          <a:bodyPr/>
          <a:lstStyle/>
          <a:p>
            <a:pPr algn="ctr"/>
            <a:r>
              <a:rPr lang="ru-RU" sz="6000" b="1"/>
              <a:t/>
            </a:r>
            <a:br>
              <a:rPr lang="ru-RU" sz="6000" b="1"/>
            </a:br>
            <a:r>
              <a:rPr lang="ru-RU" sz="6000" b="1"/>
              <a:t>«Терпения,</a:t>
            </a:r>
            <a:br>
              <a:rPr lang="ru-RU" sz="6000" b="1"/>
            </a:br>
            <a:r>
              <a:rPr lang="ru-RU" sz="6000" b="1"/>
              <a:t>смирения,</a:t>
            </a:r>
            <a:br>
              <a:rPr lang="ru-RU" sz="6000" b="1"/>
            </a:br>
            <a:r>
              <a:rPr lang="ru-RU" sz="6000" b="1"/>
              <a:t>Любви к детям…»</a:t>
            </a:r>
            <a:br>
              <a:rPr lang="ru-RU" sz="6000" b="1"/>
            </a:br>
            <a:endParaRPr lang="ru-RU" sz="6000" b="1"/>
          </a:p>
        </p:txBody>
      </p:sp>
      <p:sp>
        <p:nvSpPr>
          <p:cNvPr id="21508" name="WordArt 32"/>
          <p:cNvSpPr>
            <a:spLocks noChangeArrowheads="1" noChangeShapeType="1" noTextEdit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Impact"/>
              </a:rPr>
              <a:t>Спасибо за внимание!</a:t>
            </a:r>
          </a:p>
        </p:txBody>
      </p:sp>
      <p:pic>
        <p:nvPicPr>
          <p:cNvPr id="21509" name="Picture 33" descr="j028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41788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611188" y="404813"/>
            <a:ext cx="800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ru-RU" sz="440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Здоровьесберегающая </a:t>
            </a:r>
            <a:endParaRPr kumimoji="0" lang="ru-RU" sz="440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440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среда</a:t>
            </a:r>
            <a:r>
              <a:rPr kumimoji="0" lang="ru-RU" sz="560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kumimoji="0" lang="ru-RU" sz="560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</a:t>
            </a:r>
            <a:r>
              <a:rPr kumimoji="0" lang="ru-RU" sz="560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395288" y="1989138"/>
            <a:ext cx="821531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ru-RU" sz="3600">
                <a:solidFill>
                  <a:schemeClr val="tx2"/>
                </a:solidFill>
                <a:cs typeface="Times New Roman" pitchFamily="18" charset="0"/>
              </a:rPr>
              <a:t>совокупность санитарно-гигиенических, психолого-педагогических условий и физических факторов, способствующих реализации адаптивных возможностей индивида для сохранения всех уровней здоровья</a:t>
            </a:r>
          </a:p>
          <a:p>
            <a:pPr eaLnBrk="0" hangingPunct="0"/>
            <a:endParaRPr kumimoji="0" lang="ru-RU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28625" y="285750"/>
            <a:ext cx="8504238" cy="5734050"/>
          </a:xfrm>
        </p:spPr>
        <p:txBody>
          <a:bodyPr lIns="91440" tIns="45720" rIns="91440" bIns="45720"/>
          <a:lstStyle/>
          <a:p>
            <a:pPr marL="273050" indent="-273050" algn="ctr">
              <a:buFontTx/>
              <a:buNone/>
            </a:pPr>
            <a:r>
              <a:rPr lang="ru-RU" sz="6200">
                <a:solidFill>
                  <a:schemeClr val="tx2"/>
                </a:solidFill>
                <a:latin typeface="Monotype Corsiva" pitchFamily="66" charset="0"/>
              </a:rPr>
              <a:t>Здоровьесберегающие технологии </a:t>
            </a:r>
            <a:r>
              <a:rPr lang="ru-RU">
                <a:solidFill>
                  <a:schemeClr val="tx2"/>
                </a:solidFill>
              </a:rPr>
              <a:t>– </a:t>
            </a:r>
          </a:p>
          <a:p>
            <a:pPr marL="273050" indent="-273050" algn="ctr">
              <a:buFontTx/>
              <a:buNone/>
            </a:pPr>
            <a:r>
              <a:rPr lang="ru-RU" sz="4000" b="1">
                <a:solidFill>
                  <a:schemeClr val="tx2"/>
                </a:solidFill>
                <a:cs typeface="Times New Roman" pitchFamily="18" charset="0"/>
              </a:rPr>
              <a:t>совокупность методов, приемов, средств, дополняющих традиционные технологии развития, воспитания, обучения задачами здоровьесбережения.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625" y="285750"/>
            <a:ext cx="8286750" cy="15001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85750" y="2071688"/>
            <a:ext cx="8504238" cy="4429125"/>
          </a:xfrm>
        </p:spPr>
        <p:txBody>
          <a:bodyPr lIns="91440" tIns="45720" rIns="91440" bIns="45720"/>
          <a:lstStyle/>
          <a:p>
            <a:pPr marL="273050" indent="-273050" algn="ctr">
              <a:buFontTx/>
              <a:buNone/>
            </a:pPr>
            <a:r>
              <a:rPr lang="ru-RU" sz="4000">
                <a:latin typeface="Monotype Corsiva" pitchFamily="66" charset="0"/>
              </a:rPr>
              <a:t>«…</a:t>
            </a:r>
            <a:r>
              <a:rPr lang="ru-RU" sz="4800">
                <a:latin typeface="Monotype Corsiva" pitchFamily="66" charset="0"/>
              </a:rPr>
              <a:t>устают и изнемогают не столько от того, что много работают, а от того, что плохо работают»                                 Е.Н.Введенский</a:t>
            </a:r>
          </a:p>
          <a:p>
            <a:pPr marL="273050" indent="-273050" algn="ctr">
              <a:buFontTx/>
              <a:buNone/>
            </a:pPr>
            <a:endParaRPr lang="ru-RU" sz="400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214313"/>
            <a:ext cx="8143875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Утомляемость</a:t>
            </a:r>
            <a:r>
              <a:rPr kumimoji="0"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– </a:t>
            </a:r>
          </a:p>
          <a:p>
            <a:pPr algn="ctr"/>
            <a:r>
              <a:rPr kumimoji="0"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это физиологическая стоимость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07238" cy="1676400"/>
          </a:xfrm>
          <a:ln/>
        </p:spPr>
        <p:txBody>
          <a:bodyPr lIns="0" tIns="2484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/>
              <a:t/>
            </a:r>
            <a:br>
              <a:rPr lang="en-US" sz="2800" b="1" i="1"/>
            </a:br>
            <a:r>
              <a:rPr lang="en-US" sz="2800" b="1" i="1" u="sng"/>
              <a:t>Цель</a:t>
            </a:r>
            <a:r>
              <a:rPr lang="en-US" sz="2800" b="1" i="1"/>
              <a:t>: обучать, </a:t>
            </a:r>
            <a:br>
              <a:rPr lang="en-US" sz="2800" b="1" i="1"/>
            </a:br>
            <a:r>
              <a:rPr lang="en-US" sz="2800" b="1" i="1"/>
              <a:t>сохраняя и укрепляя</a:t>
            </a:r>
            <a:br>
              <a:rPr lang="en-US" sz="2800" b="1" i="1"/>
            </a:br>
            <a:r>
              <a:rPr lang="en-US" sz="2800" b="1" i="1"/>
              <a:t> </a:t>
            </a:r>
            <a:r>
              <a:rPr lang="ru-RU" sz="2800" b="1" i="1"/>
              <a:t>здоровье</a:t>
            </a:r>
            <a:r>
              <a:rPr lang="en-US" sz="2800" b="1" i="1"/>
              <a:t> обучающихся.</a:t>
            </a:r>
            <a:br>
              <a:rPr lang="en-US" sz="2800" b="1" i="1"/>
            </a:br>
            <a:r>
              <a:rPr lang="en-US" sz="2800" b="1" i="1"/>
              <a:t>                    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02125"/>
          </a:xfrm>
          <a:ln/>
        </p:spPr>
        <p:txBody>
          <a:bodyPr lIns="0" tIns="0" rIns="0" bIns="0"/>
          <a:lstStyle/>
          <a:p>
            <a:pPr marL="431800" indent="-290513" defTabSz="449263">
              <a:buClrTx/>
              <a:buSzPct val="45000"/>
              <a:buFontTx/>
              <a:buChar char="•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b="1" i="1">
                <a:solidFill>
                  <a:schemeClr val="tx2"/>
                </a:solidFill>
              </a:rPr>
              <a:t>Задачи:</a:t>
            </a:r>
          </a:p>
          <a:p>
            <a:pPr marL="431800" indent="-290513" defTabSz="449263"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>
                <a:solidFill>
                  <a:schemeClr val="tx2"/>
                </a:solidFill>
              </a:rPr>
              <a:t>Разрешить проблему перегрузки и переутомления учеников на уроке.</a:t>
            </a:r>
          </a:p>
          <a:p>
            <a:pPr marL="431800" indent="-290513" defTabSz="449263"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>
                <a:solidFill>
                  <a:schemeClr val="tx2"/>
                </a:solidFill>
              </a:rPr>
              <a:t>Укреплять и развивать у обучающихся внимание, память, волю, творческое воображение.</a:t>
            </a:r>
          </a:p>
          <a:p>
            <a:pPr marL="431800" indent="-290513" defTabSz="449263">
              <a:buSzPct val="45000"/>
              <a:buFont typeface="Wingdings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>
                <a:solidFill>
                  <a:schemeClr val="tx2"/>
                </a:solidFill>
              </a:rPr>
              <a:t>Формировать умения детей в овладении самостоятельности мышления, свободы суждений.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" fill="hold" nodeType="interactiveSeq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696200" cy="1187450"/>
          </a:xfrm>
          <a:ln/>
        </p:spPr>
        <p:txBody>
          <a:bodyPr lIns="90000" tIns="45000" rIns="90000" bIns="45000" anchor="t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i="1" u="sng"/>
              <a:t>Используемые элементы технологии: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71500" y="1828800"/>
            <a:ext cx="8001000" cy="42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3200" b="1" i="1">
                <a:solidFill>
                  <a:schemeClr val="tx2"/>
                </a:solidFill>
                <a:latin typeface="Calibri" pitchFamily="34" charset="0"/>
              </a:rPr>
              <a:t>Проведение урока в режиме смены динамических поз.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3200" b="1" i="1">
                <a:solidFill>
                  <a:schemeClr val="tx2"/>
                </a:solidFill>
                <a:latin typeface="Calibri" pitchFamily="34" charset="0"/>
              </a:rPr>
              <a:t>Проведение урока в режиме движения наглядного материала, постоянного зрительного поиска.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3200" b="1" i="1">
                <a:solidFill>
                  <a:schemeClr val="tx2"/>
                </a:solidFill>
                <a:latin typeface="Calibri" pitchFamily="34" charset="0"/>
              </a:rPr>
              <a:t>Использование схем зрительных траекторий, цветовых пятен.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8001000" cy="625475"/>
          </a:xfrm>
          <a:ln/>
        </p:spPr>
        <p:txBody>
          <a:bodyPr lIns="90000" tIns="45000" rIns="90000" bIns="45000" anchor="t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u="sng"/>
              <a:t>Результат: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9629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Ученики отличаются свободой суждений.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У учащихся проявляется высокий интерес к изучаемым предметам.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Увеличивается объем выполненной работы на уроках.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Снижается показатель заболеваемости у детей в течение  учебного года.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Улучшается психологический климат в классе.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Исчезает проблема учебной дисциплины.</a:t>
            </a:r>
          </a:p>
          <a:p>
            <a:pPr marL="398463" indent="-293688" defTabSz="449263" hangingPunct="0"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kumimoji="0" lang="en-US" sz="2600" b="1" i="1">
                <a:solidFill>
                  <a:schemeClr val="tx2"/>
                </a:solidFill>
                <a:latin typeface="Calibri" pitchFamily="34" charset="0"/>
              </a:rPr>
              <a:t>Широкий простор для педагогического творчества.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174</TotalTime>
  <Words>1076</Words>
  <Application>Microsoft PowerPoint</Application>
  <PresentationFormat>Экран (4:3)</PresentationFormat>
  <Paragraphs>221</Paragraphs>
  <Slides>34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Training</vt:lpstr>
      <vt:lpstr>Документ Microsoft Office Word 97 - 2003</vt:lpstr>
      <vt:lpstr>Сохранение психологического здоровья всех участников образовательного процесса</vt:lpstr>
      <vt:lpstr>Цель здоровьесберегающих образовательных технологий обучения -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полученные знания в повседневной жизни.</vt:lpstr>
      <vt:lpstr>Слайд 3</vt:lpstr>
      <vt:lpstr>Слайд 4</vt:lpstr>
      <vt:lpstr>Слайд 5</vt:lpstr>
      <vt:lpstr>Слайд 6</vt:lpstr>
      <vt:lpstr> Цель: обучать,  сохраняя и укрепляя  здоровье обучающихся.                       </vt:lpstr>
      <vt:lpstr>Используемые элементы технологии:</vt:lpstr>
      <vt:lpstr>Результат:</vt:lpstr>
      <vt:lpstr>Работа в режиме смены  динамических поз.</vt:lpstr>
      <vt:lpstr>Зрительно-пространственная активность  в режиме школьного урока  достигается путем использования сенсорных крестов  и схем зрительных траекторий.</vt:lpstr>
      <vt:lpstr>Что дает технология В.Ф.Базарного:</vt:lpstr>
      <vt:lpstr>Стратегическое  направление развития начальной ступени–  создание  психолого-педагогических условий, при которых у каждого ученика  формируется установка, выражаемая в словах  "Я люблю свою школу". </vt:lpstr>
      <vt:lpstr>Стратегическое  направление развития средней ступени –создание  психолого-педагогических условий, при которых у каждого ученика формируется установка, выражаемая в словах:  " Я умею и люблю учиться". </vt:lpstr>
      <vt:lpstr>Слайд 15</vt:lpstr>
      <vt:lpstr>МЫ ВОСПРИНИМАЕМ</vt:lpstr>
      <vt:lpstr>Слайд 17</vt:lpstr>
      <vt:lpstr>Необходимо сосчитать как можно быстрее эти необыкновенные сердечки.  Хорошо бы еще найти скрытый треугольничек. Удачи!</vt:lpstr>
      <vt:lpstr>Жизнь в картинках</vt:lpstr>
      <vt:lpstr>Слайд 20</vt:lpstr>
      <vt:lpstr>Слайд 21</vt:lpstr>
      <vt:lpstr>«Ромашка вопросов» («Ромашка Блума») </vt:lpstr>
      <vt:lpstr>Слайд 23</vt:lpstr>
      <vt:lpstr>Задание  (системность мышления)</vt:lpstr>
      <vt:lpstr>Стратегия решения проблем «Идеал»</vt:lpstr>
      <vt:lpstr>Слайд 26</vt:lpstr>
      <vt:lpstr>Слайд 27</vt:lpstr>
      <vt:lpstr>Слайд 28</vt:lpstr>
      <vt:lpstr>Слайд 29</vt:lpstr>
      <vt:lpstr>Использование ИКТ позволяет проводить уроки:</vt:lpstr>
      <vt:lpstr>Слайд 31</vt:lpstr>
      <vt:lpstr>Слайд 32</vt:lpstr>
      <vt:lpstr>Психологические рекомендации   </vt:lpstr>
      <vt:lpstr> «Терпения, смирения, Любви к детям…»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</cp:revision>
  <cp:lastPrinted>1601-01-01T00:00:00Z</cp:lastPrinted>
  <dcterms:created xsi:type="dcterms:W3CDTF">1601-01-01T00:00:00Z</dcterms:created>
  <dcterms:modified xsi:type="dcterms:W3CDTF">2012-03-13T12:34:30Z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