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N:\&#1074;&#1089;&#1077;%20&#1052;&#1054;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ПК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51</c:v>
                </c:pt>
                <c:pt idx="2">
                  <c:v>65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ИД</c:v>
                </c:pt>
              </c:strCache>
            </c:strRef>
          </c:tx>
          <c:spPr>
            <a:ln w="635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Проекторы</c:v>
                </c:pt>
              </c:strCache>
            </c:strRef>
          </c:tx>
          <c:spPr>
            <a:ln w="635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14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398864"/>
        <c:axId val="79399256"/>
      </c:lineChart>
      <c:catAx>
        <c:axId val="7939886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79399256"/>
        <c:crosses val="autoZero"/>
        <c:auto val="1"/>
        <c:lblAlgn val="ctr"/>
        <c:lblOffset val="100"/>
        <c:noMultiLvlLbl val="1"/>
      </c:catAx>
      <c:valAx>
        <c:axId val="79399256"/>
        <c:scaling>
          <c:orientation val="minMax"/>
          <c:max val="65"/>
          <c:min val="0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7939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1037891931058404E-2"/>
          <c:y val="0.13290079834720919"/>
          <c:w val="0.17195450080301139"/>
          <c:h val="0.2893678212030620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Межд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Лист1!$B$1:$AH$2</c:f>
              <c:multiLvlStrCache>
                <c:ptCount val="33"/>
                <c:lvl>
                  <c:pt idx="0">
                    <c:v>Бурико</c:v>
                  </c:pt>
                  <c:pt idx="1">
                    <c:v>Выросткова</c:v>
                  </c:pt>
                  <c:pt idx="2">
                    <c:v>Гречкина</c:v>
                  </c:pt>
                  <c:pt idx="3">
                    <c:v>Данилова </c:v>
                  </c:pt>
                  <c:pt idx="4">
                    <c:v>Захарова</c:v>
                  </c:pt>
                  <c:pt idx="5">
                    <c:v>Карева</c:v>
                  </c:pt>
                  <c:pt idx="6">
                    <c:v>Кучерявая</c:v>
                  </c:pt>
                  <c:pt idx="7">
                    <c:v>Липко</c:v>
                  </c:pt>
                  <c:pt idx="8">
                    <c:v>Ляшовская</c:v>
                  </c:pt>
                  <c:pt idx="9">
                    <c:v>Муковнина</c:v>
                  </c:pt>
                  <c:pt idx="10">
                    <c:v>Никитина</c:v>
                  </c:pt>
                  <c:pt idx="11">
                    <c:v>Прокопьева</c:v>
                  </c:pt>
                  <c:pt idx="12">
                    <c:v>Сафронова</c:v>
                  </c:pt>
                  <c:pt idx="13">
                    <c:v>Савченко Н.Г.</c:v>
                  </c:pt>
                  <c:pt idx="14">
                    <c:v>Ерастова Н.В.</c:v>
                  </c:pt>
                  <c:pt idx="15">
                    <c:v>Юхтанова Е.А.</c:v>
                  </c:pt>
                  <c:pt idx="16">
                    <c:v>Тютимова И.А.</c:v>
                  </c:pt>
                  <c:pt idx="17">
                    <c:v>Карлова М.А.</c:v>
                  </c:pt>
                  <c:pt idx="18">
                    <c:v>Андрусенко В.В.</c:v>
                  </c:pt>
                  <c:pt idx="19">
                    <c:v>Храмцова Г.Г.</c:v>
                  </c:pt>
                  <c:pt idx="20">
                    <c:v>Кашканова Л.З.</c:v>
                  </c:pt>
                  <c:pt idx="21">
                    <c:v>Малышева Е.А.</c:v>
                  </c:pt>
                  <c:pt idx="22">
                    <c:v>Безгин С.В.</c:v>
                  </c:pt>
                  <c:pt idx="23">
                    <c:v>Щербина О.С.</c:v>
                  </c:pt>
                  <c:pt idx="24">
                    <c:v>Лунёва Е.А.</c:v>
                  </c:pt>
                  <c:pt idx="25">
                    <c:v>Половинкина Е.А.</c:v>
                  </c:pt>
                  <c:pt idx="26">
                    <c:v>Чепрасов М.В.</c:v>
                  </c:pt>
                  <c:pt idx="27">
                    <c:v>Пузанова Е.А.</c:v>
                  </c:pt>
                  <c:pt idx="28">
                    <c:v>Попкова Н.Б.</c:v>
                  </c:pt>
                  <c:pt idx="29">
                    <c:v>Ерилова В.В.</c:v>
                  </c:pt>
                  <c:pt idx="30">
                    <c:v>Киркица И.В.</c:v>
                  </c:pt>
                  <c:pt idx="31">
                    <c:v>Курбатова Ю.А.</c:v>
                  </c:pt>
                  <c:pt idx="32">
                    <c:v>Шустова Д.Г.</c:v>
                  </c:pt>
                </c:lvl>
                <c:lvl>
                  <c:pt idx="0">
                    <c:v>МО воспитателей</c:v>
                  </c:pt>
                  <c:pt idx="13">
                    <c:v>МО классных руководителей</c:v>
                  </c:pt>
                </c:lvl>
              </c:multiLvlStrCache>
            </c:multiLvlStrRef>
          </c:cat>
          <c:val>
            <c:numRef>
              <c:f>Лист1!$B$3:$AH$3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Всеросс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Лист1!$B$1:$AH$2</c:f>
              <c:multiLvlStrCache>
                <c:ptCount val="33"/>
                <c:lvl>
                  <c:pt idx="0">
                    <c:v>Бурико</c:v>
                  </c:pt>
                  <c:pt idx="1">
                    <c:v>Выросткова</c:v>
                  </c:pt>
                  <c:pt idx="2">
                    <c:v>Гречкина</c:v>
                  </c:pt>
                  <c:pt idx="3">
                    <c:v>Данилова </c:v>
                  </c:pt>
                  <c:pt idx="4">
                    <c:v>Захарова</c:v>
                  </c:pt>
                  <c:pt idx="5">
                    <c:v>Карева</c:v>
                  </c:pt>
                  <c:pt idx="6">
                    <c:v>Кучерявая</c:v>
                  </c:pt>
                  <c:pt idx="7">
                    <c:v>Липко</c:v>
                  </c:pt>
                  <c:pt idx="8">
                    <c:v>Ляшовская</c:v>
                  </c:pt>
                  <c:pt idx="9">
                    <c:v>Муковнина</c:v>
                  </c:pt>
                  <c:pt idx="10">
                    <c:v>Никитина</c:v>
                  </c:pt>
                  <c:pt idx="11">
                    <c:v>Прокопьева</c:v>
                  </c:pt>
                  <c:pt idx="12">
                    <c:v>Сафронова</c:v>
                  </c:pt>
                  <c:pt idx="13">
                    <c:v>Савченко Н.Г.</c:v>
                  </c:pt>
                  <c:pt idx="14">
                    <c:v>Ерастова Н.В.</c:v>
                  </c:pt>
                  <c:pt idx="15">
                    <c:v>Юхтанова Е.А.</c:v>
                  </c:pt>
                  <c:pt idx="16">
                    <c:v>Тютимова И.А.</c:v>
                  </c:pt>
                  <c:pt idx="17">
                    <c:v>Карлова М.А.</c:v>
                  </c:pt>
                  <c:pt idx="18">
                    <c:v>Андрусенко В.В.</c:v>
                  </c:pt>
                  <c:pt idx="19">
                    <c:v>Храмцова Г.Г.</c:v>
                  </c:pt>
                  <c:pt idx="20">
                    <c:v>Кашканова Л.З.</c:v>
                  </c:pt>
                  <c:pt idx="21">
                    <c:v>Малышева Е.А.</c:v>
                  </c:pt>
                  <c:pt idx="22">
                    <c:v>Безгин С.В.</c:v>
                  </c:pt>
                  <c:pt idx="23">
                    <c:v>Щербина О.С.</c:v>
                  </c:pt>
                  <c:pt idx="24">
                    <c:v>Лунёва Е.А.</c:v>
                  </c:pt>
                  <c:pt idx="25">
                    <c:v>Половинкина Е.А.</c:v>
                  </c:pt>
                  <c:pt idx="26">
                    <c:v>Чепрасов М.В.</c:v>
                  </c:pt>
                  <c:pt idx="27">
                    <c:v>Пузанова Е.А.</c:v>
                  </c:pt>
                  <c:pt idx="28">
                    <c:v>Попкова Н.Б.</c:v>
                  </c:pt>
                  <c:pt idx="29">
                    <c:v>Ерилова В.В.</c:v>
                  </c:pt>
                  <c:pt idx="30">
                    <c:v>Киркица И.В.</c:v>
                  </c:pt>
                  <c:pt idx="31">
                    <c:v>Курбатова Ю.А.</c:v>
                  </c:pt>
                  <c:pt idx="32">
                    <c:v>Шустова Д.Г.</c:v>
                  </c:pt>
                </c:lvl>
                <c:lvl>
                  <c:pt idx="0">
                    <c:v>МО воспитателей</c:v>
                  </c:pt>
                  <c:pt idx="13">
                    <c:v>МО классных руководителей</c:v>
                  </c:pt>
                </c:lvl>
              </c:multiLvlStrCache>
            </c:multiLvlStrRef>
          </c:cat>
          <c:val>
            <c:numRef>
              <c:f>Лист1!$B$4:$AH$4</c:f>
              <c:numCache>
                <c:formatCode>General</c:formatCode>
                <c:ptCount val="3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12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19</c:v>
                </c:pt>
                <c:pt idx="14">
                  <c:v>12</c:v>
                </c:pt>
                <c:pt idx="15">
                  <c:v>11</c:v>
                </c:pt>
                <c:pt idx="16">
                  <c:v>8</c:v>
                </c:pt>
                <c:pt idx="17">
                  <c:v>5</c:v>
                </c:pt>
                <c:pt idx="18">
                  <c:v>8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11</c:v>
                </c:pt>
                <c:pt idx="26">
                  <c:v>0.1</c:v>
                </c:pt>
                <c:pt idx="27">
                  <c:v>4</c:v>
                </c:pt>
                <c:pt idx="28">
                  <c:v>0.1</c:v>
                </c:pt>
                <c:pt idx="29">
                  <c:v>2</c:v>
                </c:pt>
                <c:pt idx="30">
                  <c:v>1</c:v>
                </c:pt>
                <c:pt idx="31">
                  <c:v>0.1</c:v>
                </c:pt>
                <c:pt idx="3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Краевой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Лист1!$B$1:$AH$2</c:f>
              <c:multiLvlStrCache>
                <c:ptCount val="33"/>
                <c:lvl>
                  <c:pt idx="0">
                    <c:v>Бурико</c:v>
                  </c:pt>
                  <c:pt idx="1">
                    <c:v>Выросткова</c:v>
                  </c:pt>
                  <c:pt idx="2">
                    <c:v>Гречкина</c:v>
                  </c:pt>
                  <c:pt idx="3">
                    <c:v>Данилова </c:v>
                  </c:pt>
                  <c:pt idx="4">
                    <c:v>Захарова</c:v>
                  </c:pt>
                  <c:pt idx="5">
                    <c:v>Карева</c:v>
                  </c:pt>
                  <c:pt idx="6">
                    <c:v>Кучерявая</c:v>
                  </c:pt>
                  <c:pt idx="7">
                    <c:v>Липко</c:v>
                  </c:pt>
                  <c:pt idx="8">
                    <c:v>Ляшовская</c:v>
                  </c:pt>
                  <c:pt idx="9">
                    <c:v>Муковнина</c:v>
                  </c:pt>
                  <c:pt idx="10">
                    <c:v>Никитина</c:v>
                  </c:pt>
                  <c:pt idx="11">
                    <c:v>Прокопьева</c:v>
                  </c:pt>
                  <c:pt idx="12">
                    <c:v>Сафронова</c:v>
                  </c:pt>
                  <c:pt idx="13">
                    <c:v>Савченко Н.Г.</c:v>
                  </c:pt>
                  <c:pt idx="14">
                    <c:v>Ерастова Н.В.</c:v>
                  </c:pt>
                  <c:pt idx="15">
                    <c:v>Юхтанова Е.А.</c:v>
                  </c:pt>
                  <c:pt idx="16">
                    <c:v>Тютимова И.А.</c:v>
                  </c:pt>
                  <c:pt idx="17">
                    <c:v>Карлова М.А.</c:v>
                  </c:pt>
                  <c:pt idx="18">
                    <c:v>Андрусенко В.В.</c:v>
                  </c:pt>
                  <c:pt idx="19">
                    <c:v>Храмцова Г.Г.</c:v>
                  </c:pt>
                  <c:pt idx="20">
                    <c:v>Кашканова Л.З.</c:v>
                  </c:pt>
                  <c:pt idx="21">
                    <c:v>Малышева Е.А.</c:v>
                  </c:pt>
                  <c:pt idx="22">
                    <c:v>Безгин С.В.</c:v>
                  </c:pt>
                  <c:pt idx="23">
                    <c:v>Щербина О.С.</c:v>
                  </c:pt>
                  <c:pt idx="24">
                    <c:v>Лунёва Е.А.</c:v>
                  </c:pt>
                  <c:pt idx="25">
                    <c:v>Половинкина Е.А.</c:v>
                  </c:pt>
                  <c:pt idx="26">
                    <c:v>Чепрасов М.В.</c:v>
                  </c:pt>
                  <c:pt idx="27">
                    <c:v>Пузанова Е.А.</c:v>
                  </c:pt>
                  <c:pt idx="28">
                    <c:v>Попкова Н.Б.</c:v>
                  </c:pt>
                  <c:pt idx="29">
                    <c:v>Ерилова В.В.</c:v>
                  </c:pt>
                  <c:pt idx="30">
                    <c:v>Киркица И.В.</c:v>
                  </c:pt>
                  <c:pt idx="31">
                    <c:v>Курбатова Ю.А.</c:v>
                  </c:pt>
                  <c:pt idx="32">
                    <c:v>Шустова Д.Г.</c:v>
                  </c:pt>
                </c:lvl>
                <c:lvl>
                  <c:pt idx="0">
                    <c:v>МО воспитателей</c:v>
                  </c:pt>
                  <c:pt idx="13">
                    <c:v>МО классных руководителей</c:v>
                  </c:pt>
                </c:lvl>
              </c:multiLvlStrCache>
            </c:multiLvlStrRef>
          </c:cat>
          <c:val>
            <c:numRef>
              <c:f>Лист1!$B$5:$AH$5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0.1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0.1</c:v>
                </c:pt>
                <c:pt idx="24">
                  <c:v>1</c:v>
                </c:pt>
                <c:pt idx="25">
                  <c:v>2</c:v>
                </c:pt>
                <c:pt idx="26">
                  <c:v>1</c:v>
                </c:pt>
                <c:pt idx="27">
                  <c:v>0.1</c:v>
                </c:pt>
                <c:pt idx="28">
                  <c:v>0.1</c:v>
                </c:pt>
                <c:pt idx="29">
                  <c:v>1</c:v>
                </c:pt>
                <c:pt idx="30">
                  <c:v>2</c:v>
                </c:pt>
                <c:pt idx="31">
                  <c:v>5</c:v>
                </c:pt>
                <c:pt idx="32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Город.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Лист1!$B$1:$AH$2</c:f>
              <c:multiLvlStrCache>
                <c:ptCount val="33"/>
                <c:lvl>
                  <c:pt idx="0">
                    <c:v>Бурико</c:v>
                  </c:pt>
                  <c:pt idx="1">
                    <c:v>Выросткова</c:v>
                  </c:pt>
                  <c:pt idx="2">
                    <c:v>Гречкина</c:v>
                  </c:pt>
                  <c:pt idx="3">
                    <c:v>Данилова </c:v>
                  </c:pt>
                  <c:pt idx="4">
                    <c:v>Захарова</c:v>
                  </c:pt>
                  <c:pt idx="5">
                    <c:v>Карева</c:v>
                  </c:pt>
                  <c:pt idx="6">
                    <c:v>Кучерявая</c:v>
                  </c:pt>
                  <c:pt idx="7">
                    <c:v>Липко</c:v>
                  </c:pt>
                  <c:pt idx="8">
                    <c:v>Ляшовская</c:v>
                  </c:pt>
                  <c:pt idx="9">
                    <c:v>Муковнина</c:v>
                  </c:pt>
                  <c:pt idx="10">
                    <c:v>Никитина</c:v>
                  </c:pt>
                  <c:pt idx="11">
                    <c:v>Прокопьева</c:v>
                  </c:pt>
                  <c:pt idx="12">
                    <c:v>Сафронова</c:v>
                  </c:pt>
                  <c:pt idx="13">
                    <c:v>Савченко Н.Г.</c:v>
                  </c:pt>
                  <c:pt idx="14">
                    <c:v>Ерастова Н.В.</c:v>
                  </c:pt>
                  <c:pt idx="15">
                    <c:v>Юхтанова Е.А.</c:v>
                  </c:pt>
                  <c:pt idx="16">
                    <c:v>Тютимова И.А.</c:v>
                  </c:pt>
                  <c:pt idx="17">
                    <c:v>Карлова М.А.</c:v>
                  </c:pt>
                  <c:pt idx="18">
                    <c:v>Андрусенко В.В.</c:v>
                  </c:pt>
                  <c:pt idx="19">
                    <c:v>Храмцова Г.Г.</c:v>
                  </c:pt>
                  <c:pt idx="20">
                    <c:v>Кашканова Л.З.</c:v>
                  </c:pt>
                  <c:pt idx="21">
                    <c:v>Малышева Е.А.</c:v>
                  </c:pt>
                  <c:pt idx="22">
                    <c:v>Безгин С.В.</c:v>
                  </c:pt>
                  <c:pt idx="23">
                    <c:v>Щербина О.С.</c:v>
                  </c:pt>
                  <c:pt idx="24">
                    <c:v>Лунёва Е.А.</c:v>
                  </c:pt>
                  <c:pt idx="25">
                    <c:v>Половинкина Е.А.</c:v>
                  </c:pt>
                  <c:pt idx="26">
                    <c:v>Чепрасов М.В.</c:v>
                  </c:pt>
                  <c:pt idx="27">
                    <c:v>Пузанова Е.А.</c:v>
                  </c:pt>
                  <c:pt idx="28">
                    <c:v>Попкова Н.Б.</c:v>
                  </c:pt>
                  <c:pt idx="29">
                    <c:v>Ерилова В.В.</c:v>
                  </c:pt>
                  <c:pt idx="30">
                    <c:v>Киркица И.В.</c:v>
                  </c:pt>
                  <c:pt idx="31">
                    <c:v>Курбатова Ю.А.</c:v>
                  </c:pt>
                  <c:pt idx="32">
                    <c:v>Шустова Д.Г.</c:v>
                  </c:pt>
                </c:lvl>
                <c:lvl>
                  <c:pt idx="0">
                    <c:v>МО воспитателей</c:v>
                  </c:pt>
                  <c:pt idx="13">
                    <c:v>МО классных руководителей</c:v>
                  </c:pt>
                </c:lvl>
              </c:multiLvlStrCache>
            </c:multiLvlStrRef>
          </c:cat>
          <c:val>
            <c:numRef>
              <c:f>Лист1!$B$6:$AH$6</c:f>
              <c:numCache>
                <c:formatCode>General</c:formatCode>
                <c:ptCount val="33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3">
                  <c:v>7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1</c:v>
                </c:pt>
                <c:pt idx="21">
                  <c:v>5</c:v>
                </c:pt>
                <c:pt idx="22">
                  <c:v>2</c:v>
                </c:pt>
                <c:pt idx="23">
                  <c:v>2</c:v>
                </c:pt>
                <c:pt idx="24">
                  <c:v>5</c:v>
                </c:pt>
                <c:pt idx="25">
                  <c:v>5</c:v>
                </c:pt>
                <c:pt idx="26">
                  <c:v>1</c:v>
                </c:pt>
                <c:pt idx="27">
                  <c:v>1</c:v>
                </c:pt>
                <c:pt idx="28">
                  <c:v>4</c:v>
                </c:pt>
                <c:pt idx="29">
                  <c:v>1</c:v>
                </c:pt>
                <c:pt idx="30">
                  <c:v>6</c:v>
                </c:pt>
                <c:pt idx="31">
                  <c:v>2</c:v>
                </c:pt>
                <c:pt idx="32">
                  <c:v>10</c:v>
                </c:pt>
              </c:numCache>
            </c:numRef>
          </c:val>
        </c:ser>
        <c:ser>
          <c:idx val="4"/>
          <c:order val="4"/>
          <c:tx>
            <c:strRef>
              <c:f>Лист1!$A$7</c:f>
              <c:strCache>
                <c:ptCount val="1"/>
                <c:pt idx="0">
                  <c:v>Школьный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Лист1!$B$1:$AH$2</c:f>
              <c:multiLvlStrCache>
                <c:ptCount val="33"/>
                <c:lvl>
                  <c:pt idx="0">
                    <c:v>Бурико</c:v>
                  </c:pt>
                  <c:pt idx="1">
                    <c:v>Выросткова</c:v>
                  </c:pt>
                  <c:pt idx="2">
                    <c:v>Гречкина</c:v>
                  </c:pt>
                  <c:pt idx="3">
                    <c:v>Данилова </c:v>
                  </c:pt>
                  <c:pt idx="4">
                    <c:v>Захарова</c:v>
                  </c:pt>
                  <c:pt idx="5">
                    <c:v>Карева</c:v>
                  </c:pt>
                  <c:pt idx="6">
                    <c:v>Кучерявая</c:v>
                  </c:pt>
                  <c:pt idx="7">
                    <c:v>Липко</c:v>
                  </c:pt>
                  <c:pt idx="8">
                    <c:v>Ляшовская</c:v>
                  </c:pt>
                  <c:pt idx="9">
                    <c:v>Муковнина</c:v>
                  </c:pt>
                  <c:pt idx="10">
                    <c:v>Никитина</c:v>
                  </c:pt>
                  <c:pt idx="11">
                    <c:v>Прокопьева</c:v>
                  </c:pt>
                  <c:pt idx="12">
                    <c:v>Сафронова</c:v>
                  </c:pt>
                  <c:pt idx="13">
                    <c:v>Савченко Н.Г.</c:v>
                  </c:pt>
                  <c:pt idx="14">
                    <c:v>Ерастова Н.В.</c:v>
                  </c:pt>
                  <c:pt idx="15">
                    <c:v>Юхтанова Е.А.</c:v>
                  </c:pt>
                  <c:pt idx="16">
                    <c:v>Тютимова И.А.</c:v>
                  </c:pt>
                  <c:pt idx="17">
                    <c:v>Карлова М.А.</c:v>
                  </c:pt>
                  <c:pt idx="18">
                    <c:v>Андрусенко В.В.</c:v>
                  </c:pt>
                  <c:pt idx="19">
                    <c:v>Храмцова Г.Г.</c:v>
                  </c:pt>
                  <c:pt idx="20">
                    <c:v>Кашканова Л.З.</c:v>
                  </c:pt>
                  <c:pt idx="21">
                    <c:v>Малышева Е.А.</c:v>
                  </c:pt>
                  <c:pt idx="22">
                    <c:v>Безгин С.В.</c:v>
                  </c:pt>
                  <c:pt idx="23">
                    <c:v>Щербина О.С.</c:v>
                  </c:pt>
                  <c:pt idx="24">
                    <c:v>Лунёва Е.А.</c:v>
                  </c:pt>
                  <c:pt idx="25">
                    <c:v>Половинкина Е.А.</c:v>
                  </c:pt>
                  <c:pt idx="26">
                    <c:v>Чепрасов М.В.</c:v>
                  </c:pt>
                  <c:pt idx="27">
                    <c:v>Пузанова Е.А.</c:v>
                  </c:pt>
                  <c:pt idx="28">
                    <c:v>Попкова Н.Б.</c:v>
                  </c:pt>
                  <c:pt idx="29">
                    <c:v>Ерилова В.В.</c:v>
                  </c:pt>
                  <c:pt idx="30">
                    <c:v>Киркица И.В.</c:v>
                  </c:pt>
                  <c:pt idx="31">
                    <c:v>Курбатова Ю.А.</c:v>
                  </c:pt>
                  <c:pt idx="32">
                    <c:v>Шустова Д.Г.</c:v>
                  </c:pt>
                </c:lvl>
                <c:lvl>
                  <c:pt idx="0">
                    <c:v>МО воспитателей</c:v>
                  </c:pt>
                  <c:pt idx="13">
                    <c:v>МО классных руководителей</c:v>
                  </c:pt>
                </c:lvl>
              </c:multiLvlStrCache>
            </c:multiLvlStrRef>
          </c:cat>
          <c:val>
            <c:numRef>
              <c:f>Лист1!$B$7:$AH$7</c:f>
              <c:numCache>
                <c:formatCode>General</c:formatCode>
                <c:ptCount val="33"/>
                <c:pt idx="0">
                  <c:v>5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  <c:pt idx="5">
                  <c:v>7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  <c:pt idx="9">
                  <c:v>10</c:v>
                </c:pt>
                <c:pt idx="10">
                  <c:v>12</c:v>
                </c:pt>
                <c:pt idx="11">
                  <c:v>15</c:v>
                </c:pt>
                <c:pt idx="12">
                  <c:v>8</c:v>
                </c:pt>
                <c:pt idx="13">
                  <c:v>17</c:v>
                </c:pt>
                <c:pt idx="14">
                  <c:v>17</c:v>
                </c:pt>
                <c:pt idx="15">
                  <c:v>12</c:v>
                </c:pt>
                <c:pt idx="16">
                  <c:v>20</c:v>
                </c:pt>
                <c:pt idx="17">
                  <c:v>12</c:v>
                </c:pt>
                <c:pt idx="18">
                  <c:v>17</c:v>
                </c:pt>
                <c:pt idx="19">
                  <c:v>16</c:v>
                </c:pt>
                <c:pt idx="20">
                  <c:v>11</c:v>
                </c:pt>
                <c:pt idx="21">
                  <c:v>19</c:v>
                </c:pt>
                <c:pt idx="22">
                  <c:v>8</c:v>
                </c:pt>
                <c:pt idx="23">
                  <c:v>16</c:v>
                </c:pt>
                <c:pt idx="24">
                  <c:v>30</c:v>
                </c:pt>
                <c:pt idx="25">
                  <c:v>33</c:v>
                </c:pt>
                <c:pt idx="26">
                  <c:v>21</c:v>
                </c:pt>
                <c:pt idx="27">
                  <c:v>10</c:v>
                </c:pt>
                <c:pt idx="28">
                  <c:v>14</c:v>
                </c:pt>
                <c:pt idx="29">
                  <c:v>7</c:v>
                </c:pt>
                <c:pt idx="30">
                  <c:v>22</c:v>
                </c:pt>
                <c:pt idx="31">
                  <c:v>9</c:v>
                </c:pt>
                <c:pt idx="3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100"/>
        <c:axId val="79404744"/>
        <c:axId val="79404352"/>
      </c:barChart>
      <c:catAx>
        <c:axId val="7940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04352"/>
        <c:crosses val="autoZero"/>
        <c:auto val="1"/>
        <c:lblAlgn val="ctr"/>
        <c:lblOffset val="100"/>
        <c:noMultiLvlLbl val="0"/>
      </c:catAx>
      <c:valAx>
        <c:axId val="7940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04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методической работы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653136"/>
            <a:ext cx="4928592" cy="1752600"/>
          </a:xfrm>
        </p:spPr>
        <p:txBody>
          <a:bodyPr/>
          <a:lstStyle/>
          <a:p>
            <a:pPr algn="l"/>
            <a:r>
              <a:rPr lang="ru-RU" dirty="0" smtClean="0"/>
              <a:t>Подготовил: руководитель</a:t>
            </a:r>
          </a:p>
          <a:p>
            <a:pPr algn="l"/>
            <a:r>
              <a:rPr lang="ru-RU" dirty="0" smtClean="0"/>
              <a:t>методической службы</a:t>
            </a:r>
          </a:p>
          <a:p>
            <a:pPr algn="l"/>
            <a:r>
              <a:rPr lang="ru-RU" dirty="0" smtClean="0"/>
              <a:t>Никулин И.Ю.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931271"/>
              </p:ext>
            </p:extLst>
          </p:nvPr>
        </p:nvGraphicFramePr>
        <p:xfrm>
          <a:off x="0" y="-1166490"/>
          <a:ext cx="9144000" cy="799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779912" y="0"/>
            <a:ext cx="0" cy="6696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09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Унификация отчетной документации МО</a:t>
            </a:r>
          </a:p>
          <a:p>
            <a:endParaRPr lang="ru-RU" dirty="0"/>
          </a:p>
          <a:p>
            <a:r>
              <a:rPr lang="ru-RU" dirty="0" smtClean="0"/>
              <a:t>Защита </a:t>
            </a:r>
            <a:r>
              <a:rPr lang="ru-RU" smtClean="0"/>
              <a:t>тем самообразования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6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>Аппаратное и программное обеспечение </a:t>
            </a:r>
            <a:r>
              <a:rPr lang="ru-RU" sz="2700" b="1" dirty="0" smtClean="0"/>
              <a:t>2011 – 2014 гг.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7750901"/>
              </p:ext>
            </p:extLst>
          </p:nvPr>
        </p:nvGraphicFramePr>
        <p:xfrm>
          <a:off x="301625" y="1527175"/>
          <a:ext cx="8504238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181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Прочее: МФУ, цифровой фотоаппарат, акустическая система; </a:t>
            </a:r>
            <a:r>
              <a:rPr lang="ru-RU" sz="2400" dirty="0" err="1" smtClean="0"/>
              <a:t>микшерный</a:t>
            </a:r>
            <a:r>
              <a:rPr lang="ru-RU" sz="2400" dirty="0" smtClean="0"/>
              <a:t> пульт, беспроводные микрофоны, световая установка, антивирус 50 лиц.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>Аппаратное и программное обеспечение </a:t>
            </a:r>
            <a:r>
              <a:rPr lang="ru-RU" sz="2700" b="1" dirty="0" smtClean="0"/>
              <a:t>2014 – 2015 гг.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ПК: +0</a:t>
            </a:r>
          </a:p>
          <a:p>
            <a:r>
              <a:rPr lang="ru-RU" sz="2400" dirty="0" smtClean="0"/>
              <a:t>ИД: +0</a:t>
            </a:r>
          </a:p>
          <a:p>
            <a:r>
              <a:rPr lang="ru-RU" sz="2400" dirty="0" smtClean="0"/>
              <a:t>Проекторы: +0</a:t>
            </a:r>
          </a:p>
          <a:p>
            <a:r>
              <a:rPr lang="ru-RU" sz="2400" dirty="0" smtClean="0"/>
              <a:t>Прочее: +несколько МФУ, антивирус +10 лиц.</a:t>
            </a:r>
          </a:p>
          <a:p>
            <a:endParaRPr lang="ru-RU" sz="2400" dirty="0" smtClean="0"/>
          </a:p>
          <a:p>
            <a:r>
              <a:rPr lang="ru-RU" sz="2400" dirty="0" smtClean="0"/>
              <a:t>Сайт: комплекс мероприятий по обеспечению информационной открытости – Страница «Об учреждении» согласно ФЗ, НСОК, ФГОС, версия для слабовидящих</a:t>
            </a:r>
          </a:p>
          <a:p>
            <a:endParaRPr lang="ru-RU" sz="2400" dirty="0" smtClean="0"/>
          </a:p>
          <a:p>
            <a:r>
              <a:rPr lang="ru-RU" sz="2400" dirty="0" smtClean="0"/>
              <a:t>БОС «</a:t>
            </a:r>
            <a:r>
              <a:rPr lang="ru-RU" sz="2400" dirty="0" err="1" smtClean="0"/>
              <a:t>Нейрокурс</a:t>
            </a:r>
            <a:r>
              <a:rPr lang="ru-RU" sz="2400" dirty="0" smtClean="0"/>
              <a:t>», мастер-классы «Интерактивные возможности </a:t>
            </a:r>
            <a:r>
              <a:rPr lang="en-US" sz="2400" dirty="0" smtClean="0"/>
              <a:t>PowerPoint</a:t>
            </a:r>
            <a:r>
              <a:rPr lang="ru-RU" sz="2400" dirty="0" smtClean="0"/>
              <a:t>», «Работа с порталом </a:t>
            </a:r>
            <a:r>
              <a:rPr lang="en-US" sz="2400" dirty="0" smtClean="0"/>
              <a:t>Learningapps.org</a:t>
            </a:r>
            <a:r>
              <a:rPr lang="ru-RU" sz="2400" dirty="0" smtClean="0"/>
              <a:t>», «Киностудия», «</a:t>
            </a:r>
            <a:r>
              <a:rPr lang="ru-RU" sz="2400" dirty="0" err="1" smtClean="0"/>
              <a:t>Дневник.ру</a:t>
            </a:r>
            <a:r>
              <a:rPr lang="ru-RU" sz="2400" dirty="0" smtClean="0"/>
              <a:t>»</a:t>
            </a:r>
          </a:p>
          <a:p>
            <a:endParaRPr lang="ru-RU" sz="2400" dirty="0" smtClean="0"/>
          </a:p>
          <a:p>
            <a:r>
              <a:rPr lang="ru-RU" sz="2400" dirty="0" smtClean="0"/>
              <a:t>Конкурс «Лучшая модель корпоративного обучения по ИКТ»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Качественное освоение имеющегося оборудования</a:t>
            </a:r>
          </a:p>
          <a:p>
            <a:pPr marL="0" indent="0">
              <a:buNone/>
            </a:pPr>
            <a:r>
              <a:rPr lang="ru-RU" dirty="0" smtClean="0"/>
              <a:t>Новые направления работы с сайтом: новый движок – совместная работа над </a:t>
            </a:r>
            <a:r>
              <a:rPr lang="ru-RU" dirty="0" err="1" smtClean="0"/>
              <a:t>контентом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Корпоративное обучение ИКТ</a:t>
            </a:r>
          </a:p>
          <a:p>
            <a:pPr>
              <a:buNone/>
            </a:pPr>
            <a:r>
              <a:rPr lang="ru-RU" dirty="0" smtClean="0"/>
              <a:t>Дальнейшее расширение сетевой активности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Задачи работы школы на 13-14 </a:t>
            </a:r>
            <a:r>
              <a:rPr lang="ru-RU" sz="3600" b="1" dirty="0" err="1" smtClean="0"/>
              <a:t>уч</a:t>
            </a:r>
            <a:r>
              <a:rPr lang="ru-RU" sz="3600" b="1" dirty="0" smtClean="0"/>
              <a:t>. год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доступного и личностно-ориентированного образования детей и подростков с ограниченными возможностями здоровья. </a:t>
            </a:r>
          </a:p>
          <a:p>
            <a:r>
              <a:rPr lang="ru-RU" dirty="0" smtClean="0"/>
              <a:t>Создание условий по формированию у обучающихся необходимых социально-трудовых компетенций для освоения профессии и последующей социализации в обществе.</a:t>
            </a:r>
          </a:p>
          <a:p>
            <a:r>
              <a:rPr lang="ru-RU" dirty="0" smtClean="0"/>
              <a:t>Оптимизировать взаимодействие между всеми субъектами воспитательного процесса коррекционной школы (воспитателем, учителем, социальным педагогом, психологом, родителями) путем создания единого календарно-тематического планирования и внедрения новых форм работы с семьей.</a:t>
            </a:r>
          </a:p>
          <a:p>
            <a:pPr lvl="0"/>
            <a:r>
              <a:rPr lang="ru-RU" dirty="0" smtClean="0"/>
              <a:t>Создание условий для полноценного развития детей с ограниченными возможностями здоровья, раскрывающих потенциальные внутренние возможности, резервы организма с ориентацией на сохранные стороны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Основные проблемы развития школы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непрерывной поливариантной образовательной среды, направленной на сохранение и развитие личностных черт каждого учащегося на ступенях «д/с-школа-производство»</a:t>
            </a:r>
          </a:p>
          <a:p>
            <a:endParaRPr lang="ru-RU" dirty="0" smtClean="0"/>
          </a:p>
          <a:p>
            <a:r>
              <a:rPr lang="ru-RU" dirty="0" smtClean="0"/>
              <a:t>Организация расширенной профессиональной подготовки и внедрение в образовательный процесс элементов дуального обучения (в условиях максимального приближения к рабочему месту)</a:t>
            </a:r>
          </a:p>
          <a:p>
            <a:endParaRPr lang="ru-RU" dirty="0" smtClean="0"/>
          </a:p>
          <a:p>
            <a:r>
              <a:rPr lang="ru-RU" dirty="0" smtClean="0"/>
              <a:t>Развитие системы комплексного анализа и оценки качества образовательного процесса в учреждении и успешности социализации воспитанников</a:t>
            </a:r>
          </a:p>
          <a:p>
            <a:endParaRPr lang="ru-RU" dirty="0" smtClean="0"/>
          </a:p>
          <a:p>
            <a:r>
              <a:rPr lang="ru-RU" dirty="0" smtClean="0"/>
              <a:t>Организация образовательного процесса, коррекционной работы и внеурочной деятельности в учреждении в соответствии с требованиями ФГОС НОО ОВЗ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37023" cy="543677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85950"/>
                <a:gridCol w="1643074"/>
                <a:gridCol w="1571636"/>
                <a:gridCol w="1285884"/>
                <a:gridCol w="1214446"/>
                <a:gridCol w="1236033"/>
              </a:tblGrid>
              <a:tr h="44561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Проблемы школы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b="1" dirty="0" smtClean="0"/>
                        <a:t>Задачи на год, направленные</a:t>
                      </a:r>
                      <a:r>
                        <a:rPr lang="ru-RU" b="1" baseline="0" dirty="0" smtClean="0"/>
                        <a:t> на их решение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30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6691">
                <a:tc>
                  <a:txBody>
                    <a:bodyPr/>
                    <a:lstStyle/>
                    <a:p>
                      <a:r>
                        <a:rPr lang="ru-RU" dirty="0" smtClean="0"/>
                        <a:t>1. д/с-школа-производство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условий: </a:t>
                      </a:r>
                      <a:r>
                        <a:rPr lang="ru-RU" baseline="0" dirty="0" err="1" smtClean="0"/>
                        <a:t>нормат</a:t>
                      </a:r>
                      <a:r>
                        <a:rPr lang="ru-RU" baseline="0" dirty="0" smtClean="0"/>
                        <a:t>., УМК, кадры, </a:t>
                      </a:r>
                      <a:r>
                        <a:rPr lang="ru-RU" baseline="0" dirty="0" err="1" smtClean="0"/>
                        <a:t>финанс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Открытие группы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группа 2</a:t>
                      </a:r>
                    </a:p>
                    <a:p>
                      <a:r>
                        <a:rPr lang="ru-RU" dirty="0" smtClean="0"/>
                        <a:t>Обмен опытом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группа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Обмен опытом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Анализ, обмен опытом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5705">
                <a:tc>
                  <a:txBody>
                    <a:bodyPr/>
                    <a:lstStyle/>
                    <a:p>
                      <a:r>
                        <a:rPr lang="ru-RU" dirty="0" smtClean="0"/>
                        <a:t>2. Элементы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дуального обучения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Мастерские</a:t>
                      </a:r>
                      <a:r>
                        <a:rPr lang="ru-RU" baseline="0" dirty="0" smtClean="0"/>
                        <a:t>, платные услуги, </a:t>
                      </a:r>
                      <a:r>
                        <a:rPr lang="ru-RU" baseline="0" dirty="0" err="1" smtClean="0"/>
                        <a:t>трудоустр-во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Сбыт</a:t>
                      </a:r>
                      <a:r>
                        <a:rPr lang="ru-RU" baseline="0" dirty="0" smtClean="0"/>
                        <a:t> продукции, платные услуги, трудоустройство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Обмен опытом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993">
                <a:tc>
                  <a:txBody>
                    <a:bodyPr/>
                    <a:lstStyle/>
                    <a:p>
                      <a:r>
                        <a:rPr lang="ru-RU" dirty="0" smtClean="0"/>
                        <a:t>3. Комплексный анализ и оценка качества ОП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Кодификаторы легкой УО, умеренной</a:t>
                      </a:r>
                      <a:r>
                        <a:rPr lang="ru-RU" baseline="0" dirty="0" smtClean="0"/>
                        <a:t> ОУ, ТМНР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</a:t>
                      </a:r>
                      <a:r>
                        <a:rPr lang="ru-RU" dirty="0" err="1" smtClean="0"/>
                        <a:t>эффектив-ти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пед</a:t>
                      </a:r>
                      <a:r>
                        <a:rPr lang="ru-RU" dirty="0" smtClean="0"/>
                        <a:t>. деятельности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сбора</a:t>
                      </a:r>
                      <a:r>
                        <a:rPr lang="ru-RU" baseline="0" dirty="0" smtClean="0"/>
                        <a:t> и обработки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Коррекция ОП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691">
                <a:tc>
                  <a:txBody>
                    <a:bodyPr/>
                    <a:lstStyle/>
                    <a:p>
                      <a:r>
                        <a:rPr lang="ru-RU" dirty="0" smtClean="0"/>
                        <a:t>4. Введение ФГОС НОО ОВЗ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</a:t>
                      </a:r>
                      <a:r>
                        <a:rPr lang="ru-RU" baseline="0" dirty="0" smtClean="0"/>
                        <a:t> АООП НОО, модели </a:t>
                      </a:r>
                      <a:r>
                        <a:rPr lang="ru-RU" baseline="0" dirty="0" err="1" smtClean="0"/>
                        <a:t>вз</a:t>
                      </a:r>
                      <a:r>
                        <a:rPr lang="ru-RU" baseline="0" dirty="0" smtClean="0"/>
                        <a:t>/д, УМК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Дальнейшая</a:t>
                      </a:r>
                      <a:r>
                        <a:rPr lang="ru-RU" baseline="0" dirty="0" smtClean="0"/>
                        <a:t> р</a:t>
                      </a:r>
                      <a:r>
                        <a:rPr lang="ru-RU" dirty="0" smtClean="0"/>
                        <a:t>азработка УМК, отработка взаимодействия,</a:t>
                      </a:r>
                      <a:r>
                        <a:rPr lang="ru-RU" baseline="0" dirty="0" smtClean="0"/>
                        <a:t> обмен опытом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+Анализ,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Организация личностно-ориентированного вариативного образования детей с ОВЗ в соответствии с требованиями ФГОС.</a:t>
            </a:r>
          </a:p>
          <a:p>
            <a:r>
              <a:rPr lang="ru-RU" dirty="0" smtClean="0"/>
              <a:t>Развитие взаимодействия между образовательной организацией и производственными предприятиями для формирования у учащихся необходимых социально-трудовых компетенций и последующей успешной социализации </a:t>
            </a:r>
          </a:p>
          <a:p>
            <a:r>
              <a:rPr lang="ru-RU" dirty="0" smtClean="0"/>
              <a:t>Создание условий для получения образовательных услуг и психолого-педагогического и медико-социального сопровождения обучающимся с умеренными и тяжелыми нарушениями интеллекта и ТМНР на базе школы</a:t>
            </a:r>
          </a:p>
          <a:p>
            <a:r>
              <a:rPr lang="ru-RU" dirty="0" smtClean="0"/>
              <a:t>Разработка кодификаторов по ФГОС для оценки в учреждении качества образовательного процесса и успешности социализации воспитанников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65132" y="274638"/>
            <a:ext cx="4391268" cy="3586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 воспитателей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 классных руководителей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учителей старших классов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</a:t>
            </a:r>
            <a:r>
              <a:rPr lang="ru-RU" alt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учителей надомного обучения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начальных классов</a:t>
            </a:r>
            <a:endParaRPr kumimoji="0" lang="ru-RU" alt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</a:t>
            </a:r>
            <a:r>
              <a:rPr lang="ru-RU" alt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учителей трудового обучения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392" y="5329213"/>
            <a:ext cx="1288145" cy="979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мастер - классы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167139"/>
            <a:ext cx="2952328" cy="979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самообразование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0964" y="5401816"/>
            <a:ext cx="2952328" cy="979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наставничество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046262" y="5329213"/>
            <a:ext cx="1949673" cy="979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Открытые мероприятия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2536304"/>
            <a:ext cx="2952328" cy="979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работа над задачами школы </a:t>
            </a:r>
            <a:endParaRPr lang="ru-RU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5790964" y="3861048"/>
            <a:ext cx="2952328" cy="12243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 общешкольных мероприятиях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660290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571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Анализ методической работы школы</vt:lpstr>
      <vt:lpstr>Аппаратное и программное обеспечение 2011 – 2014 гг.</vt:lpstr>
      <vt:lpstr>Аппаратное и программное обеспечение 2014 – 2015 гг.</vt:lpstr>
      <vt:lpstr>Планы</vt:lpstr>
      <vt:lpstr>Задачи работы школы на 13-14 уч. год</vt:lpstr>
      <vt:lpstr>Основные проблемы развития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Учитель</cp:lastModifiedBy>
  <cp:revision>17</cp:revision>
  <dcterms:created xsi:type="dcterms:W3CDTF">2015-05-28T13:49:26Z</dcterms:created>
  <dcterms:modified xsi:type="dcterms:W3CDTF">2015-06-01T02:16:58Z</dcterms:modified>
</cp:coreProperties>
</file>