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63" r:id="rId4"/>
    <p:sldId id="259" r:id="rId5"/>
    <p:sldId id="266" r:id="rId6"/>
    <p:sldId id="267" r:id="rId7"/>
    <p:sldId id="264" r:id="rId8"/>
    <p:sldId id="265" r:id="rId9"/>
    <p:sldId id="260" r:id="rId10"/>
    <p:sldId id="273" r:id="rId11"/>
    <p:sldId id="268" r:id="rId12"/>
    <p:sldId id="270" r:id="rId13"/>
    <p:sldId id="271" r:id="rId14"/>
    <p:sldId id="272" r:id="rId15"/>
    <p:sldId id="269" r:id="rId16"/>
    <p:sldId id="274" r:id="rId17"/>
    <p:sldId id="276" r:id="rId18"/>
    <p:sldId id="280" r:id="rId19"/>
    <p:sldId id="279" r:id="rId20"/>
    <p:sldId id="278" r:id="rId21"/>
    <p:sldId id="277" r:id="rId22"/>
    <p:sldId id="281" r:id="rId23"/>
    <p:sldId id="261" r:id="rId24"/>
    <p:sldId id="282" r:id="rId25"/>
    <p:sldId id="283" r:id="rId26"/>
    <p:sldId id="284" r:id="rId27"/>
  </p:sldIdLst>
  <p:sldSz cx="9144000" cy="6858000" type="screen4x3"/>
  <p:notesSz cx="6858000" cy="9144000"/>
  <p:photoAlbum/>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04E63-A704-4E59-801B-DBD0EBFACA1D}" type="datetimeFigureOut">
              <a:rPr lang="ru-RU" smtClean="0"/>
              <a:t>17.02.2023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52410-3DFD-49F7-8591-205325EF0937}" type="slidenum">
              <a:rPr lang="ru-RU" smtClean="0"/>
              <a:t>‹#›</a:t>
            </a:fld>
            <a:endParaRPr lang="ru-RU"/>
          </a:p>
        </p:txBody>
      </p:sp>
    </p:spTree>
    <p:extLst>
      <p:ext uri="{BB962C8B-B14F-4D97-AF65-F5344CB8AC3E}">
        <p14:creationId xmlns:p14="http://schemas.microsoft.com/office/powerpoint/2010/main" val="187225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B452410-3DFD-49F7-8591-205325EF0937}" type="slidenum">
              <a:rPr lang="ru-RU" smtClean="0"/>
              <a:t>14</a:t>
            </a:fld>
            <a:endParaRPr lang="ru-RU"/>
          </a:p>
        </p:txBody>
      </p:sp>
    </p:spTree>
    <p:extLst>
      <p:ext uri="{BB962C8B-B14F-4D97-AF65-F5344CB8AC3E}">
        <p14:creationId xmlns:p14="http://schemas.microsoft.com/office/powerpoint/2010/main" val="142087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203721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318573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319064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28598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29602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A76A94-E2C1-4EBF-B93C-A2D8D006A162}" type="datetimeFigureOut">
              <a:rPr lang="ru-RU" smtClean="0"/>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339388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A76A94-E2C1-4EBF-B93C-A2D8D006A162}" type="datetimeFigureOut">
              <a:rPr lang="ru-RU" smtClean="0"/>
              <a:t>17.02.2023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4153134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A76A94-E2C1-4EBF-B93C-A2D8D006A162}" type="datetimeFigureOut">
              <a:rPr lang="ru-RU" smtClean="0"/>
              <a:t>17.02.2023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404614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A76A94-E2C1-4EBF-B93C-A2D8D006A162}" type="datetimeFigureOut">
              <a:rPr lang="ru-RU" smtClean="0"/>
              <a:t>17.02.2023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1371717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A76A94-E2C1-4EBF-B93C-A2D8D006A162}" type="datetimeFigureOut">
              <a:rPr lang="ru-RU" smtClean="0"/>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273475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A76A94-E2C1-4EBF-B93C-A2D8D006A162}" type="datetimeFigureOut">
              <a:rPr lang="ru-RU" smtClean="0"/>
              <a:t>17.02.2023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36EC1A-659B-4461-B8FA-475525AE42AA}" type="slidenum">
              <a:rPr lang="ru-RU" smtClean="0"/>
              <a:t>‹#›</a:t>
            </a:fld>
            <a:endParaRPr lang="ru-RU"/>
          </a:p>
        </p:txBody>
      </p:sp>
    </p:spTree>
    <p:extLst>
      <p:ext uri="{BB962C8B-B14F-4D97-AF65-F5344CB8AC3E}">
        <p14:creationId xmlns:p14="http://schemas.microsoft.com/office/powerpoint/2010/main" val="4236023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76A94-E2C1-4EBF-B93C-A2D8D006A162}" type="datetimeFigureOut">
              <a:rPr lang="ru-RU" smtClean="0"/>
              <a:t>17.02.2023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6EC1A-659B-4461-B8FA-475525AE42AA}" type="slidenum">
              <a:rPr lang="ru-RU" smtClean="0"/>
              <a:t>‹#›</a:t>
            </a:fld>
            <a:endParaRPr lang="ru-RU"/>
          </a:p>
        </p:txBody>
      </p:sp>
    </p:spTree>
    <p:extLst>
      <p:ext uri="{BB962C8B-B14F-4D97-AF65-F5344CB8AC3E}">
        <p14:creationId xmlns:p14="http://schemas.microsoft.com/office/powerpoint/2010/main" val="3889739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2.wdp"/><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image" Target="../media/image3.png"/><Relationship Id="rId21" Type="http://schemas.microsoft.com/office/2007/relationships/hdphoto" Target="../media/hdphoto16.wdp"/><Relationship Id="rId7" Type="http://schemas.microsoft.com/office/2007/relationships/hdphoto" Target="../media/hdphoto9.wdp"/><Relationship Id="rId12" Type="http://schemas.openxmlformats.org/officeDocument/2006/relationships/image" Target="../media/image17.png"/><Relationship Id="rId17" Type="http://schemas.microsoft.com/office/2007/relationships/hdphoto" Target="../media/hdphoto14.wdp"/><Relationship Id="rId25" Type="http://schemas.microsoft.com/office/2007/relationships/hdphoto" Target="../media/hdphoto18.wdp"/><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21.png"/><Relationship Id="rId29" Type="http://schemas.microsoft.com/office/2007/relationships/hdphoto" Target="../media/hdphoto20.wdp"/><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hdphoto" Target="../media/hdphoto11.wdp"/><Relationship Id="rId24" Type="http://schemas.openxmlformats.org/officeDocument/2006/relationships/image" Target="../media/image23.png"/><Relationship Id="rId5" Type="http://schemas.microsoft.com/office/2007/relationships/hdphoto" Target="../media/hdphoto8.wdp"/><Relationship Id="rId15" Type="http://schemas.microsoft.com/office/2007/relationships/hdphoto" Target="../media/hdphoto13.wdp"/><Relationship Id="rId23" Type="http://schemas.microsoft.com/office/2007/relationships/hdphoto" Target="../media/hdphoto17.wdp"/><Relationship Id="rId28" Type="http://schemas.openxmlformats.org/officeDocument/2006/relationships/image" Target="../media/image25.png"/><Relationship Id="rId10" Type="http://schemas.openxmlformats.org/officeDocument/2006/relationships/image" Target="../media/image16.png"/><Relationship Id="rId19" Type="http://schemas.microsoft.com/office/2007/relationships/hdphoto" Target="../media/hdphoto15.wdp"/><Relationship Id="rId4" Type="http://schemas.openxmlformats.org/officeDocument/2006/relationships/image" Target="../media/image13.png"/><Relationship Id="rId9" Type="http://schemas.microsoft.com/office/2007/relationships/hdphoto" Target="../media/hdphoto10.wdp"/><Relationship Id="rId14" Type="http://schemas.openxmlformats.org/officeDocument/2006/relationships/image" Target="../media/image18.png"/><Relationship Id="rId22" Type="http://schemas.openxmlformats.org/officeDocument/2006/relationships/image" Target="../media/image22.png"/><Relationship Id="rId27" Type="http://schemas.microsoft.com/office/2007/relationships/hdphoto" Target="../media/hdphoto19.wdp"/></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22.wdp"/></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913" y="476672"/>
            <a:ext cx="8280920" cy="830997"/>
          </a:xfrm>
          <a:prstGeom prst="rect">
            <a:avLst/>
          </a:prstGeom>
          <a:noFill/>
        </p:spPr>
        <p:txBody>
          <a:bodyPr wrap="square" rtlCol="0">
            <a:spAutoFit/>
          </a:bodyPr>
          <a:lstStyle/>
          <a:p>
            <a:pPr algn="ctr"/>
            <a:r>
              <a:rPr lang="ru-RU" sz="2400" b="1" dirty="0" smtClean="0">
                <a:latin typeface="Gabriola" pitchFamily="82" charset="0"/>
                <a:cs typeface="Gautami" pitchFamily="34" charset="0"/>
              </a:rPr>
              <a:t>«Организация в исполнительном органе Хабаровского края</a:t>
            </a:r>
            <a:r>
              <a:rPr lang="en-US" sz="2400" b="1" dirty="0">
                <a:latin typeface="Gabriola" pitchFamily="82" charset="0"/>
                <a:cs typeface="Gautami" pitchFamily="34" charset="0"/>
              </a:rPr>
              <a:t> </a:t>
            </a:r>
            <a:r>
              <a:rPr lang="ru-RU" sz="2400" b="1" dirty="0" smtClean="0">
                <a:latin typeface="Gabriola" pitchFamily="82" charset="0"/>
                <a:cs typeface="Gautami" pitchFamily="34" charset="0"/>
              </a:rPr>
              <a:t>работы</a:t>
            </a:r>
            <a:br>
              <a:rPr lang="ru-RU" sz="2400" b="1" dirty="0" smtClean="0">
                <a:latin typeface="Gabriola" pitchFamily="82" charset="0"/>
                <a:cs typeface="Gautami" pitchFamily="34" charset="0"/>
              </a:rPr>
            </a:br>
            <a:r>
              <a:rPr lang="ru-RU" sz="2400" b="1" dirty="0" smtClean="0">
                <a:latin typeface="Gabriola" pitchFamily="82" charset="0"/>
                <a:cs typeface="Gautami" pitchFamily="34" charset="0"/>
              </a:rPr>
              <a:t>по профилактике коррупционных и иных правонарушений»</a:t>
            </a:r>
            <a:endParaRPr lang="ru-RU" sz="2400" b="1" dirty="0">
              <a:latin typeface="Gabriola" pitchFamily="82" charset="0"/>
              <a:cs typeface="Gautami"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32309"/>
            <a:ext cx="1502296" cy="150229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070427"/>
            <a:ext cx="5206188" cy="4252067"/>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975684"/>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573016"/>
            <a:ext cx="8784976" cy="3168352"/>
          </a:xfrm>
          <a:prstGeom prst="rect">
            <a:avLst/>
          </a:prstGeom>
        </p:spPr>
      </p:pic>
      <p:sp>
        <p:nvSpPr>
          <p:cNvPr id="6" name="TextBox 5"/>
          <p:cNvSpPr txBox="1"/>
          <p:nvPr/>
        </p:nvSpPr>
        <p:spPr>
          <a:xfrm>
            <a:off x="323528" y="1268760"/>
            <a:ext cx="8568952" cy="2677656"/>
          </a:xfrm>
          <a:prstGeom prst="rect">
            <a:avLst/>
          </a:prstGeom>
          <a:noFill/>
        </p:spPr>
        <p:txBody>
          <a:bodyPr wrap="square" rtlCol="0">
            <a:spAutoFit/>
          </a:bodyPr>
          <a:lstStyle/>
          <a:p>
            <a:pPr marL="285750" indent="-285750" algn="just">
              <a:buFont typeface="Wingdings" pitchFamily="2" charset="2"/>
              <a:buChar char="ü"/>
            </a:pPr>
            <a:r>
              <a:rPr lang="ru-RU" dirty="0"/>
              <a:t>	</a:t>
            </a:r>
            <a:r>
              <a:rPr lang="ru-RU" sz="2400" dirty="0" smtClean="0">
                <a:latin typeface="Gabriola" pitchFamily="82" charset="0"/>
              </a:rPr>
              <a:t>принимается нормативный акт </a:t>
            </a:r>
            <a:r>
              <a:rPr lang="ru-RU" sz="2400" dirty="0">
                <a:latin typeface="Gabriola" pitchFamily="82" charset="0"/>
              </a:rPr>
              <a:t>о создании комиссии по соблюдению требований к служебному поведению государственных гражданских служащих </a:t>
            </a:r>
            <a:r>
              <a:rPr lang="ru-RU" sz="2400" dirty="0" smtClean="0">
                <a:latin typeface="Gabriola" pitchFamily="82" charset="0"/>
              </a:rPr>
              <a:t>исполнительного </a:t>
            </a:r>
            <a:r>
              <a:rPr lang="ru-RU" sz="2400" dirty="0">
                <a:latin typeface="Gabriola" pitchFamily="82" charset="0"/>
              </a:rPr>
              <a:t>органа </a:t>
            </a:r>
            <a:r>
              <a:rPr lang="ru-RU" sz="2400" dirty="0" smtClean="0">
                <a:latin typeface="Gabriola" pitchFamily="82" charset="0"/>
              </a:rPr>
              <a:t> </a:t>
            </a:r>
            <a:r>
              <a:rPr lang="ru-RU" sz="2400" dirty="0">
                <a:latin typeface="Gabriola" pitchFamily="82" charset="0"/>
              </a:rPr>
              <a:t>края и урегулированию конфликта </a:t>
            </a:r>
            <a:r>
              <a:rPr lang="ru-RU" sz="2400" dirty="0" smtClean="0">
                <a:latin typeface="Gabriola" pitchFamily="82" charset="0"/>
              </a:rPr>
              <a:t>интересов, </a:t>
            </a:r>
            <a:r>
              <a:rPr lang="ru-RU" sz="2400" dirty="0">
                <a:latin typeface="Gabriola" pitchFamily="82" charset="0"/>
              </a:rPr>
              <a:t>а также </a:t>
            </a:r>
            <a:r>
              <a:rPr lang="ru-RU" sz="2400" dirty="0" smtClean="0">
                <a:latin typeface="Gabriola" pitchFamily="82" charset="0"/>
              </a:rPr>
              <a:t>акт </a:t>
            </a:r>
            <a:r>
              <a:rPr lang="ru-RU" sz="2400" dirty="0">
                <a:latin typeface="Gabriola" pitchFamily="82" charset="0"/>
              </a:rPr>
              <a:t>об утверждении состава данной </a:t>
            </a:r>
            <a:r>
              <a:rPr lang="ru-RU" sz="2400" dirty="0" smtClean="0">
                <a:latin typeface="Gabriola" pitchFamily="82" charset="0"/>
              </a:rPr>
              <a:t>комиссии (с </a:t>
            </a:r>
            <a:r>
              <a:rPr lang="ru-RU" sz="2400" dirty="0">
                <a:latin typeface="Gabriola" pitchFamily="82" charset="0"/>
              </a:rPr>
              <a:t>учетом требований </a:t>
            </a:r>
            <a:r>
              <a:rPr lang="ru-RU" sz="2400" dirty="0" smtClean="0">
                <a:latin typeface="Gabriola" pitchFamily="82" charset="0"/>
              </a:rPr>
              <a:t>Указа </a:t>
            </a:r>
            <a:r>
              <a:rPr lang="ru-RU" sz="2400" dirty="0">
                <a:latin typeface="Gabriola" pitchFamily="82" charset="0"/>
              </a:rPr>
              <a:t>Президента </a:t>
            </a:r>
            <a:r>
              <a:rPr lang="ru-RU" sz="2400" dirty="0" smtClean="0">
                <a:latin typeface="Gabriola" pitchFamily="82" charset="0"/>
              </a:rPr>
              <a:t>Российской Федерации </a:t>
            </a:r>
            <a:r>
              <a:rPr lang="ru-RU" sz="2400" dirty="0">
                <a:latin typeface="Gabriola" pitchFamily="82" charset="0"/>
              </a:rPr>
              <a:t>от </a:t>
            </a:r>
            <a:r>
              <a:rPr lang="ru-RU" sz="2400" dirty="0" smtClean="0">
                <a:latin typeface="Gabriola" pitchFamily="82" charset="0"/>
              </a:rPr>
              <a:t>1 июля 2010 г. </a:t>
            </a:r>
            <a:r>
              <a:rPr lang="ru-RU" sz="2400" dirty="0">
                <a:latin typeface="Gabriola" pitchFamily="82" charset="0"/>
              </a:rPr>
              <a:t>N 821 </a:t>
            </a:r>
            <a:r>
              <a:rPr lang="ru-RU" sz="2400" dirty="0" smtClean="0">
                <a:latin typeface="Gabriola" pitchFamily="82" charset="0"/>
              </a:rPr>
              <a:t> </a:t>
            </a:r>
            <a:r>
              <a:rPr lang="ru-RU" sz="2400" dirty="0">
                <a:latin typeface="Gabriola" pitchFamily="82" charset="0"/>
              </a:rPr>
              <a:t>"О комиссиях по соблюдению требований к служебному поведению федеральных государственных служащих и урегулированию конфликта интересов" </a:t>
            </a:r>
            <a:r>
              <a:rPr lang="en-US" sz="2400" dirty="0" smtClean="0">
                <a:latin typeface="Gabriola" pitchFamily="82" charset="0"/>
              </a:rPr>
              <a:t>)</a:t>
            </a:r>
            <a:r>
              <a:rPr lang="ru-RU" sz="2400" dirty="0" smtClean="0">
                <a:latin typeface="Gabriola" pitchFamily="82" charset="0"/>
              </a:rPr>
              <a:t>.</a:t>
            </a:r>
            <a:endParaRPr lang="ru-RU" sz="2400" dirty="0">
              <a:latin typeface="Gabriola" pitchFamily="82" charset="0"/>
            </a:endParaRPr>
          </a:p>
        </p:txBody>
      </p:sp>
    </p:spTree>
    <p:extLst>
      <p:ext uri="{BB962C8B-B14F-4D97-AF65-F5344CB8AC3E}">
        <p14:creationId xmlns:p14="http://schemas.microsoft.com/office/powerpoint/2010/main" val="1767135249"/>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5576" y="1124744"/>
            <a:ext cx="7920880" cy="3046988"/>
          </a:xfrm>
          <a:prstGeom prst="rect">
            <a:avLst/>
          </a:prstGeom>
          <a:noFill/>
        </p:spPr>
        <p:txBody>
          <a:bodyPr wrap="square" rtlCol="0">
            <a:spAutoFit/>
          </a:bodyPr>
          <a:lstStyle/>
          <a:p>
            <a:pPr algn="just"/>
            <a:r>
              <a:rPr lang="en-US" sz="2400" b="1" dirty="0">
                <a:latin typeface="Gabriola" pitchFamily="82" charset="0"/>
              </a:rPr>
              <a:t>2</a:t>
            </a:r>
            <a:r>
              <a:rPr lang="ru-RU" sz="2400" dirty="0" smtClean="0">
                <a:latin typeface="Gabriola" pitchFamily="82" charset="0"/>
              </a:rPr>
              <a:t>.</a:t>
            </a:r>
            <a:r>
              <a:rPr lang="ru-RU" sz="2400" dirty="0">
                <a:latin typeface="Gabriola" pitchFamily="82" charset="0"/>
              </a:rPr>
              <a:t>	</a:t>
            </a:r>
            <a:r>
              <a:rPr lang="ru-RU" sz="2400" b="1" dirty="0" smtClean="0">
                <a:latin typeface="Gabriola" pitchFamily="82" charset="0"/>
              </a:rPr>
              <a:t>Принятие</a:t>
            </a:r>
            <a:r>
              <a:rPr lang="ru-RU" sz="2400" dirty="0" smtClean="0">
                <a:latin typeface="Gabriola" pitchFamily="82" charset="0"/>
              </a:rPr>
              <a:t> </a:t>
            </a:r>
            <a:r>
              <a:rPr lang="ru-RU" sz="2400" b="1" dirty="0" smtClean="0">
                <a:latin typeface="Gabriola" pitchFamily="82" charset="0"/>
              </a:rPr>
              <a:t> нормативного  правового акта  </a:t>
            </a:r>
            <a:r>
              <a:rPr lang="ru-RU" sz="2400" b="1" dirty="0">
                <a:latin typeface="Gabriola" pitchFamily="82" charset="0"/>
              </a:rPr>
              <a:t>во исполнение постановления Губернатора Хабаровского края от 14 июля 2021 г</a:t>
            </a:r>
            <a:r>
              <a:rPr lang="ru-RU" sz="2400" b="1" dirty="0" smtClean="0">
                <a:latin typeface="Gabriola" pitchFamily="82" charset="0"/>
              </a:rPr>
              <a:t>. № 68    </a:t>
            </a:r>
            <a:br>
              <a:rPr lang="ru-RU" sz="2400" b="1" dirty="0" smtClean="0">
                <a:latin typeface="Gabriola" pitchFamily="82" charset="0"/>
              </a:rPr>
            </a:br>
            <a:r>
              <a:rPr lang="ru-RU" sz="2400" b="1" dirty="0" smtClean="0">
                <a:latin typeface="Gabriola" pitchFamily="82" charset="0"/>
              </a:rPr>
              <a:t>"</a:t>
            </a:r>
            <a:r>
              <a:rPr lang="ru-RU" sz="2400" b="1" dirty="0">
                <a:latin typeface="Gabriola" pitchFamily="82" charset="0"/>
              </a:rPr>
              <a:t>Об утверждении Перечня должностей государственной гражданской службы Хабаровского края, при замещении которых государственным гражданским служащим Хабаровского края запрещается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a:t>
            </a:r>
            <a:r>
              <a:rPr lang="ru-RU" sz="2400" b="1" dirty="0" smtClean="0">
                <a:latin typeface="Gabriola" pitchFamily="82" charset="0"/>
              </a:rPr>
              <a:t>инструментами».</a:t>
            </a:r>
            <a:endParaRPr lang="ru-RU" sz="2400" b="1" dirty="0">
              <a:latin typeface="Gabriola" pitchFamily="82" charset="0"/>
            </a:endParaRPr>
          </a:p>
        </p:txBody>
      </p:sp>
      <p:pic>
        <p:nvPicPr>
          <p:cNvPr id="7" name="Рисунок 6"/>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Effect>
                      <a14:brightnessContrast contrast="-1000"/>
                    </a14:imgEffect>
                  </a14:imgLayer>
                </a14:imgProps>
              </a:ext>
              <a:ext uri="{28A0092B-C50C-407E-A947-70E740481C1C}">
                <a14:useLocalDpi xmlns:a14="http://schemas.microsoft.com/office/drawing/2010/main" val="0"/>
              </a:ext>
            </a:extLst>
          </a:blip>
          <a:srcRect t="-10168" b="10168"/>
          <a:stretch/>
        </p:blipFill>
        <p:spPr>
          <a:xfrm>
            <a:off x="443657" y="4077072"/>
            <a:ext cx="8352927" cy="2568506"/>
          </a:xfrm>
          <a:prstGeom prst="rect">
            <a:avLst/>
          </a:prstGeom>
        </p:spPr>
      </p:pic>
    </p:spTree>
    <p:extLst>
      <p:ext uri="{BB962C8B-B14F-4D97-AF65-F5344CB8AC3E}">
        <p14:creationId xmlns:p14="http://schemas.microsoft.com/office/powerpoint/2010/main" val="975433414"/>
      </p:ext>
    </p:extLst>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 y="29189"/>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3608" y="579662"/>
            <a:ext cx="7848872" cy="5170646"/>
          </a:xfrm>
          <a:prstGeom prst="rect">
            <a:avLst/>
          </a:prstGeom>
          <a:noFill/>
        </p:spPr>
        <p:txBody>
          <a:bodyPr wrap="square" rtlCol="0">
            <a:spAutoFit/>
          </a:bodyPr>
          <a:lstStyle/>
          <a:p>
            <a:pPr algn="just">
              <a:lnSpc>
                <a:spcPts val="2200"/>
              </a:lnSpc>
            </a:pPr>
            <a:r>
              <a:rPr lang="ru-RU" sz="2400" b="1" dirty="0" smtClean="0">
                <a:latin typeface="Gabriola" pitchFamily="82" charset="0"/>
              </a:rPr>
              <a:t>    </a:t>
            </a:r>
            <a:r>
              <a:rPr lang="en-US" sz="2400" b="1" dirty="0" smtClean="0">
                <a:latin typeface="Gabriola" pitchFamily="82" charset="0"/>
              </a:rPr>
              <a:t>3</a:t>
            </a:r>
            <a:r>
              <a:rPr lang="ru-RU" sz="2400" b="1" dirty="0" smtClean="0">
                <a:latin typeface="Gabriola" pitchFamily="82" charset="0"/>
              </a:rPr>
              <a:t>. Разработка </a:t>
            </a:r>
            <a:r>
              <a:rPr lang="ru-RU" sz="2400" b="1" dirty="0">
                <a:latin typeface="Gabriola" pitchFamily="82" charset="0"/>
              </a:rPr>
              <a:t>и </a:t>
            </a:r>
            <a:r>
              <a:rPr lang="ru-RU" sz="2400" b="1" dirty="0" smtClean="0">
                <a:latin typeface="Gabriola" pitchFamily="82" charset="0"/>
              </a:rPr>
              <a:t>утверждение перечня </a:t>
            </a:r>
            <a:r>
              <a:rPr lang="ru-RU" sz="2400" b="1" dirty="0">
                <a:latin typeface="Gabriola" pitchFamily="82" charset="0"/>
              </a:rPr>
              <a:t>должностей государственной гражданской службы Хабаровского края в </a:t>
            </a:r>
            <a:r>
              <a:rPr lang="ru-RU" sz="2400" b="1" dirty="0" smtClean="0">
                <a:latin typeface="Gabriola" pitchFamily="82" charset="0"/>
              </a:rPr>
              <a:t>исполнительном органе Хабаровского края, </a:t>
            </a:r>
            <a:r>
              <a:rPr lang="ru-RU" sz="2400" b="1" dirty="0">
                <a:latin typeface="Gabriola" pitchFamily="82" charset="0"/>
              </a:rPr>
              <a:t>при замещении которых государственные гражданские служащие обязаны представлять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супруги (супруга) и несовершеннолетних детей (далее – сведения о доходах, справка о доходах) </a:t>
            </a:r>
            <a:r>
              <a:rPr lang="ru-RU" sz="2400" b="1" dirty="0" smtClean="0">
                <a:latin typeface="Gabriola" pitchFamily="82" charset="0"/>
              </a:rPr>
              <a:t> </a:t>
            </a:r>
            <a:r>
              <a:rPr lang="ru-RU" sz="2400" dirty="0">
                <a:latin typeface="Gabriola" pitchFamily="82" charset="0"/>
              </a:rPr>
              <a:t>в соответствии </a:t>
            </a:r>
            <a:r>
              <a:rPr lang="ru-RU" sz="2400" dirty="0" smtClean="0">
                <a:latin typeface="Gabriola" pitchFamily="82" charset="0"/>
              </a:rPr>
              <a:t>с требованиями  постановления </a:t>
            </a:r>
            <a:r>
              <a:rPr lang="ru-RU" sz="2400" dirty="0">
                <a:latin typeface="Gabriola" pitchFamily="82" charset="0"/>
              </a:rPr>
              <a:t>Губернатора Хабаровского края от </a:t>
            </a:r>
            <a:r>
              <a:rPr lang="ru-RU" sz="2400" dirty="0" smtClean="0">
                <a:latin typeface="Gabriola" pitchFamily="82" charset="0"/>
              </a:rPr>
              <a:t>24 августа 2009 г. N 121</a:t>
            </a:r>
            <a:endParaRPr lang="ru-RU" sz="2400" dirty="0">
              <a:latin typeface="Gabriola" pitchFamily="82" charset="0"/>
            </a:endParaRPr>
          </a:p>
          <a:p>
            <a:pPr algn="just">
              <a:lnSpc>
                <a:spcPts val="2200"/>
              </a:lnSpc>
            </a:pPr>
            <a:r>
              <a:rPr lang="ru-RU" sz="2400" dirty="0">
                <a:latin typeface="Gabriola" pitchFamily="82" charset="0"/>
              </a:rPr>
              <a:t>"Об утверждении Перечня должностей государственной гражданской службы Хабаровского края в администрации Губернатора и Правительства Хабаровского края, исполнительных органах Хабаровского края, аппаратах мировых судей Хабаровского края, при замещении которых государственные гражданские служащие Хабаровского края обязаны представлять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супруги (супруга) и несовершеннолетних детей".</a:t>
            </a:r>
          </a:p>
        </p:txBody>
      </p:sp>
      <p:pic>
        <p:nvPicPr>
          <p:cNvPr id="2" name="Рисунок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477236" y="5733256"/>
            <a:ext cx="4896544" cy="1079393"/>
          </a:xfrm>
          <a:prstGeom prst="rect">
            <a:avLst/>
          </a:prstGeom>
        </p:spPr>
      </p:pic>
    </p:spTree>
    <p:extLst>
      <p:ext uri="{BB962C8B-B14F-4D97-AF65-F5344CB8AC3E}">
        <p14:creationId xmlns:p14="http://schemas.microsoft.com/office/powerpoint/2010/main" val="3707702813"/>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188640"/>
            <a:ext cx="6984776" cy="3416320"/>
          </a:xfrm>
          <a:prstGeom prst="rect">
            <a:avLst/>
          </a:prstGeom>
          <a:noFill/>
        </p:spPr>
        <p:txBody>
          <a:bodyPr wrap="square" rtlCol="0">
            <a:spAutoFit/>
          </a:bodyPr>
          <a:lstStyle/>
          <a:p>
            <a:r>
              <a:rPr lang="en-US" sz="2400" b="1" dirty="0">
                <a:latin typeface="Gabriola" pitchFamily="82" charset="0"/>
              </a:rPr>
              <a:t>4</a:t>
            </a:r>
            <a:r>
              <a:rPr lang="ru-RU" sz="2400" b="1" dirty="0" smtClean="0">
                <a:latin typeface="Gabriola" pitchFamily="82" charset="0"/>
              </a:rPr>
              <a:t>. Декларационная кампания:</a:t>
            </a:r>
          </a:p>
          <a:p>
            <a:pPr marL="342900" indent="-342900" algn="just">
              <a:buFont typeface="Wingdings" pitchFamily="2" charset="2"/>
              <a:buChar char="ü"/>
            </a:pPr>
            <a:r>
              <a:rPr lang="ru-RU" sz="2400" dirty="0" smtClean="0">
                <a:latin typeface="Gabriola" pitchFamily="82" charset="0"/>
              </a:rPr>
              <a:t>Организация </a:t>
            </a:r>
            <a:r>
              <a:rPr lang="ru-RU" sz="2400" dirty="0">
                <a:latin typeface="Gabriola" pitchFamily="82" charset="0"/>
              </a:rPr>
              <a:t>работы по приему у государственных гражданских служащих </a:t>
            </a:r>
            <a:r>
              <a:rPr lang="ru-RU" sz="2400" dirty="0" smtClean="0">
                <a:latin typeface="Gabriola" pitchFamily="82" charset="0"/>
              </a:rPr>
              <a:t>исполнительного органа края </a:t>
            </a:r>
            <a:r>
              <a:rPr lang="ru-RU" sz="2400" dirty="0">
                <a:latin typeface="Gabriola" pitchFamily="82" charset="0"/>
              </a:rPr>
              <a:t>сведений о доходах, расходах, об имуществе и обязательствах имущественного характера; </a:t>
            </a:r>
            <a:endParaRPr lang="ru-RU" sz="2400" dirty="0" smtClean="0">
              <a:latin typeface="Gabriola" pitchFamily="82" charset="0"/>
            </a:endParaRPr>
          </a:p>
          <a:p>
            <a:pPr marL="342900" indent="-342900" algn="just">
              <a:buFont typeface="Wingdings" pitchFamily="2" charset="2"/>
              <a:buChar char="ü"/>
            </a:pPr>
            <a:r>
              <a:rPr lang="ru-RU" sz="2400" dirty="0" smtClean="0">
                <a:latin typeface="Gabriola" pitchFamily="82" charset="0"/>
              </a:rPr>
              <a:t>Размещение </a:t>
            </a:r>
            <a:r>
              <a:rPr lang="ru-RU" sz="2400" dirty="0">
                <a:latin typeface="Gabriola" pitchFamily="82" charset="0"/>
              </a:rPr>
              <a:t>данных </a:t>
            </a:r>
            <a:r>
              <a:rPr lang="ru-RU" sz="2400" dirty="0" smtClean="0">
                <a:latin typeface="Gabriola" pitchFamily="82" charset="0"/>
              </a:rPr>
              <a:t>сведений в </a:t>
            </a:r>
            <a:r>
              <a:rPr lang="ru-RU" sz="2400" dirty="0">
                <a:latin typeface="Gabriola" pitchFamily="82" charset="0"/>
              </a:rPr>
              <a:t>Единой информационной системе управления кадровым составом (ЕИСУКС); </a:t>
            </a:r>
            <a:endParaRPr lang="ru-RU" sz="2400" dirty="0" smtClean="0">
              <a:latin typeface="Gabriola" pitchFamily="82" charset="0"/>
            </a:endParaRPr>
          </a:p>
          <a:p>
            <a:pPr marL="342900" indent="-342900" algn="just">
              <a:buFont typeface="Wingdings" pitchFamily="2" charset="2"/>
              <a:buChar char="ü"/>
            </a:pPr>
            <a:r>
              <a:rPr lang="ru-RU" sz="2400" dirty="0" smtClean="0">
                <a:latin typeface="Gabriola" pitchFamily="82" charset="0"/>
              </a:rPr>
              <a:t>Проведение </a:t>
            </a:r>
            <a:r>
              <a:rPr lang="ru-RU" sz="2400" dirty="0">
                <a:latin typeface="Gabriola" pitchFamily="82" charset="0"/>
              </a:rPr>
              <a:t>анализа данных сведений, в том числе с использованием механизмов проверки </a:t>
            </a:r>
            <a:r>
              <a:rPr lang="ru-RU" sz="2400" dirty="0" smtClean="0">
                <a:latin typeface="Gabriola" pitchFamily="82" charset="0"/>
              </a:rPr>
              <a:t>ЕИСУКС</a:t>
            </a:r>
            <a:r>
              <a:rPr lang="ru-RU" sz="2400" dirty="0">
                <a:latin typeface="Gabriola" pitchFamily="82" charset="0"/>
              </a:rPr>
              <a:t>;</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Effect>
                      <a14:brightnessContrast bright="-3000" contrast="-23000"/>
                    </a14:imgEffect>
                  </a14:imgLayer>
                </a14:imgProps>
              </a:ext>
              <a:ext uri="{28A0092B-C50C-407E-A947-70E740481C1C}">
                <a14:useLocalDpi xmlns:a14="http://schemas.microsoft.com/office/drawing/2010/main" val="0"/>
              </a:ext>
            </a:extLst>
          </a:blip>
          <a:srcRect/>
          <a:stretch>
            <a:fillRect/>
          </a:stretch>
        </p:blipFill>
        <p:spPr bwMode="auto">
          <a:xfrm>
            <a:off x="1259632" y="3645024"/>
            <a:ext cx="712879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467939"/>
      </p:ext>
    </p:extLst>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2581" y="264646"/>
            <a:ext cx="6839857" cy="830997"/>
          </a:xfrm>
          <a:prstGeom prst="rect">
            <a:avLst/>
          </a:prstGeom>
          <a:noFill/>
        </p:spPr>
        <p:txBody>
          <a:bodyPr wrap="square" rtlCol="0">
            <a:spAutoFit/>
          </a:bodyPr>
          <a:lstStyle/>
          <a:p>
            <a:pPr marL="342900" indent="-342900" algn="ctr">
              <a:buFont typeface="Wingdings" pitchFamily="2" charset="2"/>
              <a:buChar char="ü"/>
            </a:pPr>
            <a:r>
              <a:rPr lang="ru-RU" sz="2400" b="1" dirty="0" smtClean="0">
                <a:latin typeface="Gabriola" pitchFamily="82" charset="0"/>
              </a:rPr>
              <a:t>Основания </a:t>
            </a:r>
            <a:r>
              <a:rPr lang="ru-RU" sz="2400" b="1" dirty="0">
                <a:latin typeface="Gabriola" pitchFamily="82" charset="0"/>
              </a:rPr>
              <a:t>и порядок проведения антикоррупционных </a:t>
            </a:r>
            <a:r>
              <a:rPr lang="ru-RU" sz="2400" b="1" dirty="0" smtClean="0">
                <a:latin typeface="Gabriola" pitchFamily="82" charset="0"/>
              </a:rPr>
              <a:t>проверок:</a:t>
            </a:r>
            <a:endParaRPr lang="ru-RU" sz="2400" b="1" dirty="0">
              <a:latin typeface="Gabriola" pitchFamily="82" charset="0"/>
            </a:endParaRPr>
          </a:p>
        </p:txBody>
      </p:sp>
      <p:pic>
        <p:nvPicPr>
          <p:cNvPr id="3076" name="Picture 4"/>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605" y="1095643"/>
            <a:ext cx="8315325"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7702" y="3995556"/>
            <a:ext cx="831532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34049" y="1844824"/>
            <a:ext cx="14319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3728" y="1844824"/>
            <a:ext cx="15732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58360" y="1844824"/>
            <a:ext cx="18653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22508" y="1835946"/>
            <a:ext cx="15732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6">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7848" y="2708920"/>
            <a:ext cx="29987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951873" y="2604296"/>
            <a:ext cx="294127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20">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9512" y="3514685"/>
            <a:ext cx="1762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22">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10860" y="3514685"/>
            <a:ext cx="17557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24">
            <a:extLst>
              <a:ext uri="{BEBA8EAE-BF5A-486C-A8C5-ECC9F3942E4B}">
                <a14:imgProps xmlns:a14="http://schemas.microsoft.com/office/drawing/2010/main">
                  <a14:imgLayer r:embed="rId2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16757" y="3445590"/>
            <a:ext cx="17621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26">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78882" y="3392306"/>
            <a:ext cx="176212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a:blip r:embed="rId28">
            <a:extLst>
              <a:ext uri="{BEBA8EAE-BF5A-486C-A8C5-ECC9F3942E4B}">
                <a14:imgProps xmlns:a14="http://schemas.microsoft.com/office/drawing/2010/main">
                  <a14:imgLayer r:embed="rId2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0167" y="2754671"/>
            <a:ext cx="1762125"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79512" y="5013176"/>
            <a:ext cx="3888432" cy="1656184"/>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smtClean="0">
                <a:solidFill>
                  <a:schemeClr val="bg1">
                    <a:lumMod val="50000"/>
                  </a:schemeClr>
                </a:solidFill>
                <a:latin typeface="+mj-lt"/>
                <a:cs typeface="Times New Roman" pitchFamily="18" charset="0"/>
              </a:rPr>
              <a:t>Постановление Губернатора Хабаровского края                                  от 19.01.2010 </a:t>
            </a:r>
            <a:r>
              <a:rPr lang="ru-RU" sz="1100" b="1" dirty="0">
                <a:solidFill>
                  <a:schemeClr val="bg1">
                    <a:lumMod val="50000"/>
                  </a:schemeClr>
                </a:solidFill>
                <a:latin typeface="+mj-lt"/>
                <a:cs typeface="Times New Roman" pitchFamily="18" charset="0"/>
              </a:rPr>
              <a:t>N </a:t>
            </a:r>
            <a:r>
              <a:rPr lang="ru-RU" sz="1100" b="1" dirty="0" smtClean="0">
                <a:solidFill>
                  <a:schemeClr val="bg1">
                    <a:lumMod val="50000"/>
                  </a:schemeClr>
                </a:solidFill>
                <a:latin typeface="+mj-lt"/>
                <a:cs typeface="Times New Roman" pitchFamily="18" charset="0"/>
              </a:rPr>
              <a:t>4 «Об утверждении положения о проверке достоверности и полноты сведений, представляемых гражданами, претендующими на замещение должностей государственной гражданской службы хабаровского края, и государственными гражданскими служащими хабаровского края, и соблюдения государственными гражданскими служащими хабаровского края требований к служебному поведению»</a:t>
            </a:r>
          </a:p>
          <a:p>
            <a:pPr algn="ctr"/>
            <a:endParaRPr lang="ru-RU" sz="900" dirty="0">
              <a:latin typeface="+mj-lt"/>
            </a:endParaRPr>
          </a:p>
        </p:txBody>
      </p:sp>
      <p:sp>
        <p:nvSpPr>
          <p:cNvPr id="18" name="Прямоугольник 17"/>
          <p:cNvSpPr/>
          <p:nvPr/>
        </p:nvSpPr>
        <p:spPr>
          <a:xfrm>
            <a:off x="4716016" y="5013176"/>
            <a:ext cx="4224991" cy="158417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100" b="1" dirty="0">
                <a:solidFill>
                  <a:schemeClr val="bg1">
                    <a:lumMod val="50000"/>
                  </a:schemeClr>
                </a:solidFill>
              </a:rPr>
              <a:t>Постановление Губернатора Хабаровского края от 05.02.2010 N </a:t>
            </a:r>
            <a:r>
              <a:rPr lang="ru-RU" sz="1100" b="1" dirty="0" smtClean="0">
                <a:solidFill>
                  <a:schemeClr val="bg1">
                    <a:lumMod val="50000"/>
                  </a:schemeClr>
                </a:solidFill>
              </a:rPr>
              <a:t>19 «Об </a:t>
            </a:r>
            <a:r>
              <a:rPr lang="ru-RU" sz="1100" b="1" dirty="0">
                <a:solidFill>
                  <a:schemeClr val="bg1">
                    <a:lumMod val="50000"/>
                  </a:schemeClr>
                </a:solidFill>
              </a:rPr>
              <a:t>утверждении Положения о проверке достоверности и полноты сведений, представляемых гражданами, претендующими на замещение государственных должностей Хабаровского края, и лицами, замещающими государственные должности Хабаровского края, и соблюдения ограничений лицами, замещающими государственные должности Хабаровского </a:t>
            </a:r>
            <a:r>
              <a:rPr lang="ru-RU" sz="1100" b="1" dirty="0" smtClean="0">
                <a:solidFill>
                  <a:schemeClr val="bg1">
                    <a:lumMod val="50000"/>
                  </a:schemeClr>
                </a:solidFill>
              </a:rPr>
              <a:t>края»</a:t>
            </a:r>
            <a:endParaRPr lang="ru-RU" sz="1100" b="1" dirty="0">
              <a:solidFill>
                <a:schemeClr val="bg1">
                  <a:lumMod val="50000"/>
                </a:schemeClr>
              </a:solidFill>
            </a:endParaRPr>
          </a:p>
        </p:txBody>
      </p:sp>
    </p:spTree>
    <p:extLst>
      <p:ext uri="{BB962C8B-B14F-4D97-AF65-F5344CB8AC3E}">
        <p14:creationId xmlns:p14="http://schemas.microsoft.com/office/powerpoint/2010/main" val="780116905"/>
      </p:ext>
    </p:extLst>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67569" y="44624"/>
            <a:ext cx="7560840" cy="1938992"/>
          </a:xfrm>
          <a:prstGeom prst="rect">
            <a:avLst/>
          </a:prstGeom>
          <a:noFill/>
        </p:spPr>
        <p:txBody>
          <a:bodyPr wrap="square" rtlCol="0">
            <a:spAutoFit/>
          </a:bodyPr>
          <a:lstStyle/>
          <a:p>
            <a:pPr algn="just"/>
            <a:r>
              <a:rPr lang="en-US" sz="2400" b="1" dirty="0">
                <a:latin typeface="Gabriola" pitchFamily="82" charset="0"/>
              </a:rPr>
              <a:t>5</a:t>
            </a:r>
            <a:r>
              <a:rPr lang="ru-RU" sz="2400" b="1" dirty="0" smtClean="0">
                <a:latin typeface="Gabriola" pitchFamily="82" charset="0"/>
              </a:rPr>
              <a:t>. Ежегодно </a:t>
            </a:r>
            <a:r>
              <a:rPr lang="ru-RU" sz="2400" b="1" dirty="0">
                <a:latin typeface="Gabriola" pitchFamily="82" charset="0"/>
              </a:rPr>
              <a:t>осуществляется разработка плана по противодействию коррупции в </a:t>
            </a:r>
            <a:r>
              <a:rPr lang="ru-RU" sz="2400" b="1" dirty="0" smtClean="0">
                <a:latin typeface="Gabriola" pitchFamily="82" charset="0"/>
              </a:rPr>
              <a:t>исполнительном </a:t>
            </a:r>
            <a:r>
              <a:rPr lang="ru-RU" sz="2400" b="1" dirty="0">
                <a:latin typeface="Gabriola" pitchFamily="82" charset="0"/>
              </a:rPr>
              <a:t>органе </a:t>
            </a:r>
            <a:r>
              <a:rPr lang="ru-RU" sz="2400" b="1" dirty="0" smtClean="0">
                <a:latin typeface="Gabriola" pitchFamily="82" charset="0"/>
              </a:rPr>
              <a:t>края </a:t>
            </a:r>
            <a:r>
              <a:rPr lang="ru-RU" sz="2400" b="1" dirty="0">
                <a:latin typeface="Gabriola" pitchFamily="82" charset="0"/>
              </a:rPr>
              <a:t>(далее – </a:t>
            </a:r>
            <a:r>
              <a:rPr lang="ru-RU" sz="2400" b="1" dirty="0" smtClean="0">
                <a:latin typeface="Gabriola" pitchFamily="82" charset="0"/>
              </a:rPr>
              <a:t>План), </a:t>
            </a:r>
            <a:r>
              <a:rPr lang="ru-RU" sz="2400" b="1" dirty="0">
                <a:latin typeface="Gabriola" pitchFamily="82" charset="0"/>
              </a:rPr>
              <a:t>который разрабатывается и утверждается в целях обеспечения исполнения Национального плана по противодействию коррупции, утверждаемого Указом Президента Российской Федерации (далее – Национальный </a:t>
            </a:r>
            <a:r>
              <a:rPr lang="ru-RU" sz="2400" b="1" dirty="0" smtClean="0">
                <a:latin typeface="Gabriola" pitchFamily="82" charset="0"/>
              </a:rPr>
              <a:t>план).</a:t>
            </a:r>
            <a:endParaRPr lang="ru-RU" sz="2400" b="1" dirty="0">
              <a:latin typeface="Gabriola" pitchFamily="82" charset="0"/>
            </a:endParaRPr>
          </a:p>
        </p:txBody>
      </p:sp>
      <p:sp>
        <p:nvSpPr>
          <p:cNvPr id="5" name="TextBox 4"/>
          <p:cNvSpPr txBox="1"/>
          <p:nvPr/>
        </p:nvSpPr>
        <p:spPr>
          <a:xfrm>
            <a:off x="181694" y="1844824"/>
            <a:ext cx="8848896" cy="4893647"/>
          </a:xfrm>
          <a:prstGeom prst="rect">
            <a:avLst/>
          </a:prstGeom>
          <a:noFill/>
        </p:spPr>
        <p:txBody>
          <a:bodyPr wrap="square" rtlCol="0">
            <a:spAutoFit/>
          </a:bodyPr>
          <a:lstStyle/>
          <a:p>
            <a:pPr algn="ctr"/>
            <a:r>
              <a:rPr lang="ru-RU" sz="2400" b="1" dirty="0">
                <a:latin typeface="Gabriola" pitchFamily="82" charset="0"/>
              </a:rPr>
              <a:t>При составлении плана противодействия коррупции </a:t>
            </a:r>
            <a:r>
              <a:rPr lang="ru-RU" sz="2400" b="1" dirty="0" smtClean="0">
                <a:latin typeface="Gabriola" pitchFamily="82" charset="0"/>
              </a:rPr>
              <a:t>следует:</a:t>
            </a:r>
          </a:p>
          <a:p>
            <a:pPr algn="just"/>
            <a:r>
              <a:rPr lang="ru-RU" sz="2400" dirty="0" smtClean="0">
                <a:latin typeface="Gabriola" pitchFamily="82" charset="0"/>
              </a:rPr>
              <a:t>- руководствоваться </a:t>
            </a:r>
            <a:r>
              <a:rPr lang="ru-RU" sz="2400" dirty="0">
                <a:latin typeface="Gabriola" pitchFamily="82" charset="0"/>
              </a:rPr>
              <a:t>Национальным планом </a:t>
            </a:r>
            <a:r>
              <a:rPr lang="ru-RU" sz="2400" dirty="0" smtClean="0">
                <a:latin typeface="Gabriola" pitchFamily="82" charset="0"/>
              </a:rPr>
              <a:t>и </a:t>
            </a:r>
            <a:r>
              <a:rPr lang="ru-RU" sz="2400" dirty="0">
                <a:latin typeface="Gabriola" pitchFamily="82" charset="0"/>
              </a:rPr>
              <a:t>учитывать, что мероприятия, включаемые в </a:t>
            </a:r>
            <a:r>
              <a:rPr lang="ru-RU" sz="2400" dirty="0" smtClean="0">
                <a:latin typeface="Gabriola" pitchFamily="82" charset="0"/>
              </a:rPr>
              <a:t>план, </a:t>
            </a:r>
            <a:r>
              <a:rPr lang="ru-RU" sz="2400" dirty="0">
                <a:latin typeface="Gabriola" pitchFamily="82" charset="0"/>
              </a:rPr>
              <a:t>должны быть направлены на эффективное исполнение мероприятий, предусмотренных Национальным </a:t>
            </a:r>
            <a:r>
              <a:rPr lang="ru-RU" sz="2400" dirty="0" smtClean="0">
                <a:latin typeface="Gabriola" pitchFamily="82" charset="0"/>
              </a:rPr>
              <a:t>планом; </a:t>
            </a:r>
            <a:endParaRPr lang="ru-RU" sz="2400" dirty="0">
              <a:latin typeface="Gabriola" pitchFamily="82" charset="0"/>
            </a:endParaRPr>
          </a:p>
          <a:p>
            <a:pPr algn="just"/>
            <a:r>
              <a:rPr lang="ru-RU" sz="2400" dirty="0">
                <a:latin typeface="Gabriola" pitchFamily="82" charset="0"/>
              </a:rPr>
              <a:t>- у</a:t>
            </a:r>
            <a:r>
              <a:rPr lang="ru-RU" sz="2400" dirty="0" smtClean="0">
                <a:latin typeface="Gabriola" pitchFamily="82" charset="0"/>
              </a:rPr>
              <a:t>читывать направления </a:t>
            </a:r>
            <a:r>
              <a:rPr lang="ru-RU" sz="2400" dirty="0">
                <a:latin typeface="Gabriola" pitchFamily="82" charset="0"/>
              </a:rPr>
              <a:t>работы органа власти, на которых орган сталкивается (может столкнуться) с наибольшими коррупционными рисками;</a:t>
            </a:r>
          </a:p>
          <a:p>
            <a:pPr algn="just"/>
            <a:r>
              <a:rPr lang="ru-RU" sz="2400" dirty="0" smtClean="0">
                <a:latin typeface="Gabriola" pitchFamily="82" charset="0"/>
              </a:rPr>
              <a:t>- обращать внимание на существующие </a:t>
            </a:r>
            <a:r>
              <a:rPr lang="ru-RU" sz="2400" dirty="0">
                <a:latin typeface="Gabriola" pitchFamily="82" charset="0"/>
              </a:rPr>
              <a:t>проблемы </a:t>
            </a:r>
            <a:r>
              <a:rPr lang="ru-RU" sz="2400" dirty="0" smtClean="0">
                <a:latin typeface="Gabriola" pitchFamily="82" charset="0"/>
              </a:rPr>
              <a:t>внутри отрасли (</a:t>
            </a:r>
            <a:r>
              <a:rPr lang="ru-RU" sz="2400" dirty="0">
                <a:latin typeface="Gabriola" pitchFamily="82" charset="0"/>
              </a:rPr>
              <a:t>например, выявленные ранее коррупционные правонарушения, обращения граждан, иных органов, содержащие сигналы о наличии </a:t>
            </a:r>
            <a:r>
              <a:rPr lang="ru-RU" sz="2400" dirty="0" err="1">
                <a:latin typeface="Gabriola" pitchFamily="82" charset="0"/>
              </a:rPr>
              <a:t>коррупционно</a:t>
            </a:r>
            <a:r>
              <a:rPr lang="ru-RU" sz="2400" dirty="0">
                <a:latin typeface="Gabriola" pitchFamily="82" charset="0"/>
              </a:rPr>
              <a:t>-опасных ситуаций и пр</a:t>
            </a:r>
            <a:r>
              <a:rPr lang="ru-RU" sz="2400" dirty="0" smtClean="0">
                <a:latin typeface="Gabriola" pitchFamily="82" charset="0"/>
              </a:rPr>
              <a:t>.);</a:t>
            </a:r>
          </a:p>
          <a:p>
            <a:pPr algn="just"/>
            <a:r>
              <a:rPr lang="ru-RU" sz="2400" dirty="0" smtClean="0">
                <a:latin typeface="Gabriola" pitchFamily="82" charset="0"/>
              </a:rPr>
              <a:t>- разработка</a:t>
            </a:r>
            <a:r>
              <a:rPr lang="ru-RU" sz="2400" dirty="0">
                <a:latin typeface="Gabriola" pitchFamily="82" charset="0"/>
              </a:rPr>
              <a:t>, проведение общественного обсуждения на заседании общественного совета (при наличии общественного совета) и утверждение планов противодействия коррупции на очередной </a:t>
            </a:r>
            <a:r>
              <a:rPr lang="ru-RU" sz="2400" dirty="0" smtClean="0">
                <a:latin typeface="Gabriola" pitchFamily="82" charset="0"/>
              </a:rPr>
              <a:t>год.</a:t>
            </a:r>
            <a:endParaRPr lang="ru-RU" sz="2400" dirty="0">
              <a:latin typeface="Gabriola" pitchFamily="82" charset="0"/>
            </a:endParaRPr>
          </a:p>
          <a:p>
            <a:pPr marL="342900" indent="-342900">
              <a:buFontTx/>
              <a:buChar char="-"/>
            </a:pPr>
            <a:endParaRPr lang="ru-RU" sz="2400" dirty="0">
              <a:latin typeface="Gabriola" pitchFamily="82" charset="0"/>
            </a:endParaRPr>
          </a:p>
        </p:txBody>
      </p:sp>
    </p:spTree>
    <p:extLst>
      <p:ext uri="{BB962C8B-B14F-4D97-AF65-F5344CB8AC3E}">
        <p14:creationId xmlns:p14="http://schemas.microsoft.com/office/powerpoint/2010/main" val="2645982000"/>
      </p:ext>
    </p:extLst>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499720"/>
            <a:ext cx="1358280" cy="1358280"/>
          </a:xfrm>
          <a:prstGeom prst="rect">
            <a:avLst/>
          </a:prstGeom>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14508" y="1196752"/>
            <a:ext cx="8280920" cy="4893647"/>
          </a:xfrm>
          <a:prstGeom prst="rect">
            <a:avLst/>
          </a:prstGeom>
          <a:noFill/>
        </p:spPr>
        <p:txBody>
          <a:bodyPr wrap="square" rtlCol="0">
            <a:spAutoFit/>
          </a:bodyPr>
          <a:lstStyle/>
          <a:p>
            <a:pPr algn="just"/>
            <a:r>
              <a:rPr lang="ru-RU" dirty="0" smtClean="0">
                <a:latin typeface="Gabriola" pitchFamily="82" charset="0"/>
              </a:rPr>
              <a:t>- </a:t>
            </a:r>
            <a:r>
              <a:rPr lang="ru-RU" sz="2400" dirty="0" smtClean="0">
                <a:latin typeface="Gabriola" pitchFamily="82" charset="0"/>
              </a:rPr>
              <a:t>в </a:t>
            </a:r>
            <a:r>
              <a:rPr lang="ru-RU" sz="2400" dirty="0">
                <a:latin typeface="Gabriola" pitchFamily="82" charset="0"/>
              </a:rPr>
              <a:t>рамках реализации мероприятий государственной программы Хабаровского края "Обеспечение общественной безопасности и противодействие преступности в Хабаровском крае", утверждённой постановлением Правительства Хабаровского края от 31 декабря 2013 г. № 482-пр, на </a:t>
            </a:r>
            <a:r>
              <a:rPr lang="ru-RU" sz="2400" dirty="0" smtClean="0">
                <a:latin typeface="Gabriola" pitchFamily="82" charset="0"/>
              </a:rPr>
              <a:t>исполнительные органы края </a:t>
            </a:r>
            <a:r>
              <a:rPr lang="ru-RU" sz="2400" dirty="0">
                <a:latin typeface="Gabriola" pitchFamily="82" charset="0"/>
              </a:rPr>
              <a:t>возложена обязанность разработки и </a:t>
            </a:r>
            <a:r>
              <a:rPr lang="ru-RU" sz="2400" dirty="0" smtClean="0">
                <a:latin typeface="Gabriola" pitchFamily="82" charset="0"/>
              </a:rPr>
              <a:t>проведения </a:t>
            </a:r>
            <a:r>
              <a:rPr lang="ru-RU" sz="2400" dirty="0">
                <a:latin typeface="Gabriola" pitchFamily="82" charset="0"/>
              </a:rPr>
              <a:t>общественного обсуждения на заседаниях общественного совета и утверждения ведомственных планов противодействия коррупции на очередной год (п. 6.1. Перечня основных мероприятий государственной программы), а также обязанность рассмотрения вопросов о состоянии работы по противодействию коррупции в министерствах, иных </a:t>
            </a:r>
            <a:r>
              <a:rPr lang="ru-RU" sz="2400" dirty="0" smtClean="0">
                <a:latin typeface="Gabriola" pitchFamily="82" charset="0"/>
              </a:rPr>
              <a:t>исполнительной органах </a:t>
            </a:r>
            <a:r>
              <a:rPr lang="ru-RU" sz="2400" dirty="0">
                <a:latin typeface="Gabriola" pitchFamily="82" charset="0"/>
              </a:rPr>
              <a:t>края и подведомственных им учреждениях на заседаниях коллегий и иных совещательных органов, образованных при министерствах, </a:t>
            </a:r>
            <a:r>
              <a:rPr lang="ru-RU" sz="2400" dirty="0" smtClean="0">
                <a:latin typeface="Gabriola" pitchFamily="82" charset="0"/>
              </a:rPr>
              <a:t>(</a:t>
            </a:r>
            <a:r>
              <a:rPr lang="ru-RU" sz="2400" dirty="0">
                <a:latin typeface="Gabriola" pitchFamily="82" charset="0"/>
              </a:rPr>
              <a:t>п. 6.8. Перечня основных мероприятий государственной программы).</a:t>
            </a:r>
          </a:p>
        </p:txBody>
      </p:sp>
    </p:spTree>
    <p:extLst>
      <p:ext uri="{BB962C8B-B14F-4D97-AF65-F5344CB8AC3E}">
        <p14:creationId xmlns:p14="http://schemas.microsoft.com/office/powerpoint/2010/main" val="1041795183"/>
      </p:ext>
    </p:extLst>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47664" y="332656"/>
            <a:ext cx="7344816" cy="2677656"/>
          </a:xfrm>
          <a:prstGeom prst="rect">
            <a:avLst/>
          </a:prstGeom>
          <a:noFill/>
        </p:spPr>
        <p:txBody>
          <a:bodyPr wrap="square" rtlCol="0">
            <a:spAutoFit/>
          </a:bodyPr>
          <a:lstStyle/>
          <a:p>
            <a:pPr algn="just"/>
            <a:r>
              <a:rPr lang="en-US" sz="2400" b="1" dirty="0">
                <a:latin typeface="Gabriola" pitchFamily="82" charset="0"/>
              </a:rPr>
              <a:t>6</a:t>
            </a:r>
            <a:r>
              <a:rPr lang="ru-RU" sz="2400" b="1" dirty="0" smtClean="0">
                <a:latin typeface="Gabriola" pitchFamily="82" charset="0"/>
              </a:rPr>
              <a:t>.</a:t>
            </a:r>
            <a:r>
              <a:rPr lang="ru-RU" sz="2400" b="1" dirty="0">
                <a:latin typeface="Gabriola" pitchFamily="82" charset="0"/>
              </a:rPr>
              <a:t>	</a:t>
            </a:r>
            <a:r>
              <a:rPr lang="ru-RU" sz="2400" b="1" dirty="0" smtClean="0">
                <a:latin typeface="Gabriola" pitchFamily="82" charset="0"/>
              </a:rPr>
              <a:t>Принятие нормативного правового акта во </a:t>
            </a:r>
            <a:r>
              <a:rPr lang="ru-RU" sz="2400" b="1" dirty="0">
                <a:latin typeface="Gabriola" pitchFamily="82" charset="0"/>
              </a:rPr>
              <a:t>исполнение пункта 2 постановления Губернатора Хабаровского края </a:t>
            </a:r>
            <a:r>
              <a:rPr lang="ru-RU" sz="2400" b="1" dirty="0" smtClean="0">
                <a:latin typeface="Gabriola" pitchFamily="82" charset="0"/>
              </a:rPr>
              <a:t>                                        от </a:t>
            </a:r>
            <a:r>
              <a:rPr lang="ru-RU" sz="2400" b="1" dirty="0">
                <a:latin typeface="Gabriola" pitchFamily="82" charset="0"/>
              </a:rPr>
              <a:t>14 августа 2017 г. № 93 "Об утверждении порядка получения отдельными лицами, замещающими должности государственной гражданской службы Хабаровского края, разрешения представителя нанимателя на участие на безвозмездной основе в управлении некоммерческой организацией".</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7" y="3057754"/>
            <a:ext cx="4248472" cy="3800245"/>
          </a:xfrm>
          <a:prstGeom prst="rect">
            <a:avLst/>
          </a:prstGeom>
        </p:spPr>
      </p:pic>
    </p:spTree>
    <p:extLst>
      <p:ext uri="{BB962C8B-B14F-4D97-AF65-F5344CB8AC3E}">
        <p14:creationId xmlns:p14="http://schemas.microsoft.com/office/powerpoint/2010/main" val="2636740496"/>
      </p:ext>
    </p:extLst>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212976"/>
            <a:ext cx="8784976" cy="3540179"/>
          </a:xfrm>
          <a:prstGeom prst="rect">
            <a:avLst/>
          </a:prstGeom>
        </p:spPr>
      </p:pic>
      <p:sp>
        <p:nvSpPr>
          <p:cNvPr id="5" name="TextBox 4"/>
          <p:cNvSpPr txBox="1"/>
          <p:nvPr/>
        </p:nvSpPr>
        <p:spPr>
          <a:xfrm>
            <a:off x="1344826" y="332656"/>
            <a:ext cx="7547654" cy="2308324"/>
          </a:xfrm>
          <a:prstGeom prst="rect">
            <a:avLst/>
          </a:prstGeom>
          <a:noFill/>
        </p:spPr>
        <p:txBody>
          <a:bodyPr wrap="square" rtlCol="0">
            <a:spAutoFit/>
          </a:bodyPr>
          <a:lstStyle/>
          <a:p>
            <a:pPr algn="just"/>
            <a:r>
              <a:rPr lang="en-US" sz="2400" b="1" dirty="0">
                <a:latin typeface="Gabriola" pitchFamily="82" charset="0"/>
              </a:rPr>
              <a:t>7</a:t>
            </a:r>
            <a:r>
              <a:rPr lang="ru-RU" sz="2400" b="1" dirty="0" smtClean="0">
                <a:latin typeface="Gabriola" pitchFamily="82" charset="0"/>
              </a:rPr>
              <a:t>. </a:t>
            </a:r>
            <a:r>
              <a:rPr lang="ru-RU" sz="2400" b="1" dirty="0">
                <a:latin typeface="Gabriola" pitchFamily="82" charset="0"/>
              </a:rPr>
              <a:t>	</a:t>
            </a:r>
            <a:r>
              <a:rPr lang="ru-RU" sz="2400" b="1" dirty="0" smtClean="0">
                <a:latin typeface="Gabriola" pitchFamily="82" charset="0"/>
              </a:rPr>
              <a:t> Реализация требований </a:t>
            </a:r>
            <a:r>
              <a:rPr lang="ru-RU" sz="2400" b="1" dirty="0">
                <a:latin typeface="Gabriola" pitchFamily="82" charset="0"/>
              </a:rPr>
              <a:t>распоряжения Губернатора Хабаровского края от 22 октября 2020 г. № 571-р "О порядке уведомления представителя нанимателя государственными гражданскими служащими органов исполнительной власти Хабаровского края, администрации Губернатора и Правительства Хабаровского края о намерении выполнять иную оплачиваемую работу".</a:t>
            </a:r>
          </a:p>
        </p:txBody>
      </p:sp>
    </p:spTree>
    <p:extLst>
      <p:ext uri="{BB962C8B-B14F-4D97-AF65-F5344CB8AC3E}">
        <p14:creationId xmlns:p14="http://schemas.microsoft.com/office/powerpoint/2010/main" val="2996523909"/>
      </p:ext>
    </p:extLst>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208388"/>
            <a:ext cx="7416824" cy="1200329"/>
          </a:xfrm>
          <a:prstGeom prst="rect">
            <a:avLst/>
          </a:prstGeom>
          <a:noFill/>
        </p:spPr>
        <p:txBody>
          <a:bodyPr wrap="square" rtlCol="0">
            <a:spAutoFit/>
          </a:bodyPr>
          <a:lstStyle/>
          <a:p>
            <a:pPr algn="just"/>
            <a:r>
              <a:rPr lang="ru-RU" sz="2400" b="1" dirty="0">
                <a:latin typeface="Gabriola" pitchFamily="82" charset="0"/>
              </a:rPr>
              <a:t>7</a:t>
            </a:r>
            <a:r>
              <a:rPr lang="ru-RU" sz="2400" b="1" dirty="0" smtClean="0">
                <a:latin typeface="Gabriola" pitchFamily="82" charset="0"/>
              </a:rPr>
              <a:t>.</a:t>
            </a:r>
            <a:r>
              <a:rPr lang="ru-RU" sz="2400" b="1" dirty="0">
                <a:latin typeface="Gabriola" pitchFamily="82" charset="0"/>
              </a:rPr>
              <a:t>	</a:t>
            </a:r>
            <a:r>
              <a:rPr lang="ru-RU" sz="2400" b="1" dirty="0" smtClean="0">
                <a:latin typeface="Gabriola" pitchFamily="82" charset="0"/>
              </a:rPr>
              <a:t>Работа </a:t>
            </a:r>
            <a:r>
              <a:rPr lang="ru-RU" sz="2400" b="1" dirty="0">
                <a:latin typeface="Gabriola" pitchFamily="82" charset="0"/>
              </a:rPr>
              <a:t>по антикоррупционному просвещению должностных лиц </a:t>
            </a:r>
            <a:r>
              <a:rPr lang="ru-RU" sz="2400" b="1" dirty="0" smtClean="0">
                <a:latin typeface="Gabriola" pitchFamily="82" charset="0"/>
              </a:rPr>
              <a:t>исполнительного органа края (обучение</a:t>
            </a:r>
            <a:r>
              <a:rPr lang="ru-RU" sz="2400" b="1" dirty="0">
                <a:latin typeface="Gabriola" pitchFamily="82" charset="0"/>
              </a:rPr>
              <a:t>, ознакомление с нормативными, инструктивно-методическими и иными материалами).</a:t>
            </a:r>
          </a:p>
        </p:txBody>
      </p:sp>
      <p:pic>
        <p:nvPicPr>
          <p:cNvPr id="7" name="Рисунок 6"/>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39552" y="4797152"/>
            <a:ext cx="8280920" cy="1800200"/>
          </a:xfrm>
          <a:prstGeom prst="rect">
            <a:avLst/>
          </a:prstGeom>
        </p:spPr>
      </p:pic>
      <p:sp>
        <p:nvSpPr>
          <p:cNvPr id="3" name="TextBox 2"/>
          <p:cNvSpPr txBox="1"/>
          <p:nvPr/>
        </p:nvSpPr>
        <p:spPr>
          <a:xfrm>
            <a:off x="395536" y="1408717"/>
            <a:ext cx="8568952" cy="3195747"/>
          </a:xfrm>
          <a:prstGeom prst="rect">
            <a:avLst/>
          </a:prstGeom>
          <a:noFill/>
        </p:spPr>
        <p:txBody>
          <a:bodyPr wrap="square" rtlCol="0">
            <a:spAutoFit/>
          </a:bodyPr>
          <a:lstStyle/>
          <a:p>
            <a:pPr marL="285750" indent="-285750" algn="just">
              <a:lnSpc>
                <a:spcPts val="2200"/>
              </a:lnSpc>
              <a:buFont typeface="Wingdings" pitchFamily="2" charset="2"/>
              <a:buChar char="ü"/>
            </a:pPr>
            <a:r>
              <a:rPr lang="ru-RU" sz="2400" dirty="0" smtClean="0">
                <a:latin typeface="Gabriola" pitchFamily="82" charset="0"/>
              </a:rPr>
              <a:t>Организация участия </a:t>
            </a:r>
            <a:r>
              <a:rPr lang="ru-RU" sz="2400" dirty="0">
                <a:latin typeface="Gabriola" pitchFamily="82" charset="0"/>
              </a:rPr>
              <a:t>государственных гражданских служащих края, лиц, замещающих должности, не являющиеся должностями государственной гражданской службы края, в </a:t>
            </a:r>
            <a:r>
              <a:rPr lang="ru-RU" sz="2400" dirty="0" smtClean="0">
                <a:latin typeface="Gabriola" pitchFamily="82" charset="0"/>
              </a:rPr>
              <a:t>исполнительных органах края</a:t>
            </a:r>
            <a:r>
              <a:rPr lang="ru-RU" sz="2400" dirty="0">
                <a:latin typeface="Gabriola" pitchFamily="82" charset="0"/>
              </a:rPr>
              <a:t>, администрации Губернатора и Правительства края, Думе, государственных органах края, работников краевых государственных учреждений и предприятий, в должностные (служебные) обязанности которых входит участие в противодействии коррупции, </a:t>
            </a:r>
            <a:r>
              <a:rPr lang="ru-RU" sz="2400" dirty="0" smtClean="0">
                <a:latin typeface="Gabriola" pitchFamily="82" charset="0"/>
              </a:rPr>
              <a:t>а также  </a:t>
            </a:r>
            <a:r>
              <a:rPr lang="ru-RU" sz="2400" dirty="0">
                <a:latin typeface="Gabriola" pitchFamily="82" charset="0"/>
              </a:rPr>
              <a:t>участие в проведении закупок товаров, работ, услуг для обеспечения государственных </a:t>
            </a:r>
            <a:r>
              <a:rPr lang="ru-RU" sz="2400" dirty="0" smtClean="0">
                <a:latin typeface="Gabriola" pitchFamily="82" charset="0"/>
              </a:rPr>
              <a:t>нужд в </a:t>
            </a:r>
            <a:r>
              <a:rPr lang="ru-RU" sz="2400" dirty="0">
                <a:latin typeface="Gabriola" pitchFamily="82" charset="0"/>
              </a:rPr>
              <a:t>мероприятиях по профессиональному развитию в области противодействия коррупции, в том числе их обучение по дополнительным профессиональным программам в области противодействия </a:t>
            </a:r>
            <a:r>
              <a:rPr lang="ru-RU" sz="2400" dirty="0" smtClean="0">
                <a:latin typeface="Gabriola" pitchFamily="82" charset="0"/>
              </a:rPr>
              <a:t>коррупции</a:t>
            </a:r>
          </a:p>
        </p:txBody>
      </p:sp>
    </p:spTree>
    <p:extLst>
      <p:ext uri="{BB962C8B-B14F-4D97-AF65-F5344CB8AC3E}">
        <p14:creationId xmlns:p14="http://schemas.microsoft.com/office/powerpoint/2010/main" val="2067141638"/>
      </p:ext>
    </p:extLst>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229200"/>
            <a:ext cx="1502296" cy="1502296"/>
          </a:xfrm>
          <a:prstGeom prst="rect">
            <a:avLst/>
          </a:prstGeom>
        </p:spPr>
      </p:pic>
      <p:sp>
        <p:nvSpPr>
          <p:cNvPr id="4" name="TextBox 3"/>
          <p:cNvSpPr txBox="1"/>
          <p:nvPr/>
        </p:nvSpPr>
        <p:spPr>
          <a:xfrm>
            <a:off x="395536" y="1268760"/>
            <a:ext cx="8064896" cy="4893647"/>
          </a:xfrm>
          <a:prstGeom prst="rect">
            <a:avLst/>
          </a:prstGeom>
          <a:noFill/>
        </p:spPr>
        <p:txBody>
          <a:bodyPr wrap="square" rtlCol="0">
            <a:spAutoFit/>
          </a:bodyPr>
          <a:lstStyle/>
          <a:p>
            <a:pPr algn="just"/>
            <a:r>
              <a:rPr lang="ru-RU" sz="2400" b="1" dirty="0" smtClean="0">
                <a:latin typeface="Gabriola" pitchFamily="82" charset="0"/>
              </a:rPr>
              <a:t>	Коррупция </a:t>
            </a:r>
            <a:r>
              <a:rPr lang="ru-RU" sz="2400" b="1" dirty="0">
                <a:latin typeface="Gabriola" pitchFamily="82" charset="0"/>
              </a:rPr>
              <a:t>является существенной системной проблемой, характерной не только для России, но и для большинства стран мира. В этой связи одной из первостепенных задач в последние годы, поставленных на государственном уровне в России, стало противодействие коррупции</a:t>
            </a:r>
            <a:r>
              <a:rPr lang="ru-RU" sz="2400" b="1" dirty="0" smtClean="0">
                <a:latin typeface="Gabriola" pitchFamily="82" charset="0"/>
              </a:rPr>
              <a:t>.</a:t>
            </a:r>
          </a:p>
          <a:p>
            <a:pPr algn="just"/>
            <a:r>
              <a:rPr lang="ru-RU" sz="2400" b="1" dirty="0">
                <a:latin typeface="Gabriola" pitchFamily="82" charset="0"/>
              </a:rPr>
              <a:t>	Федеральный закон от 25 декабря 2008 г. N 273-ФЗ </a:t>
            </a:r>
            <a:r>
              <a:rPr lang="ru-RU" sz="2400" b="1" dirty="0" smtClean="0">
                <a:latin typeface="Gabriola" pitchFamily="82" charset="0"/>
              </a:rPr>
              <a:t/>
            </a:r>
            <a:br>
              <a:rPr lang="ru-RU" sz="2400" b="1" dirty="0" smtClean="0">
                <a:latin typeface="Gabriola" pitchFamily="82" charset="0"/>
              </a:rPr>
            </a:br>
            <a:r>
              <a:rPr lang="ru-RU" sz="2400" b="1" dirty="0" smtClean="0">
                <a:latin typeface="Gabriola" pitchFamily="82" charset="0"/>
              </a:rPr>
              <a:t>"</a:t>
            </a:r>
            <a:r>
              <a:rPr lang="ru-RU" sz="2400" b="1" dirty="0">
                <a:latin typeface="Gabriola" pitchFamily="82" charset="0"/>
              </a:rPr>
              <a:t>О противодействии коррупции" (далее - Федеральный закон N 273-ФЗ) устанавливает основные принципы противодействия коррупции в Российской Федерации, к числу которых отнесено приоритетное применение мер по предупреждению коррупции, а также комплексное использование политических, организационных, информационно-пропагандистских, социально-экономических, правовых, специальных и иных мер.</a:t>
            </a:r>
          </a:p>
          <a:p>
            <a:pPr algn="just"/>
            <a:endParaRPr lang="ru-RU" sz="2400" b="1" dirty="0">
              <a:latin typeface="Gabriola" pitchFamily="82" charset="0"/>
            </a:endParaRPr>
          </a:p>
          <a:p>
            <a:pPr algn="just"/>
            <a:r>
              <a:rPr lang="ru-RU" sz="2400" b="1" dirty="0" smtClean="0">
                <a:latin typeface="Gabriola" pitchFamily="82" charset="0"/>
              </a:rPr>
              <a:t>	</a:t>
            </a:r>
            <a:endParaRPr lang="ru-RU" sz="2400" b="1" dirty="0">
              <a:latin typeface="Gabriola" pitchFamily="8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860822"/>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542" y="167351"/>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188640"/>
            <a:ext cx="6912768" cy="830997"/>
          </a:xfrm>
          <a:prstGeom prst="rect">
            <a:avLst/>
          </a:prstGeom>
          <a:noFill/>
        </p:spPr>
        <p:txBody>
          <a:bodyPr wrap="square" rtlCol="0">
            <a:spAutoFit/>
          </a:bodyPr>
          <a:lstStyle/>
          <a:p>
            <a:pPr algn="ctr"/>
            <a:r>
              <a:rPr lang="ru-RU" sz="2400" b="1" dirty="0" smtClean="0">
                <a:latin typeface="Gabriola" pitchFamily="82" charset="0"/>
              </a:rPr>
              <a:t>8. Организация работы по реализации следующих нормативных правовых актов:</a:t>
            </a:r>
            <a:endParaRPr lang="ru-RU" sz="2400" b="1" dirty="0">
              <a:latin typeface="Gabriola" pitchFamily="82" charset="0"/>
            </a:endParaRPr>
          </a:p>
        </p:txBody>
      </p:sp>
      <p:sp>
        <p:nvSpPr>
          <p:cNvPr id="5" name="TextBox 4"/>
          <p:cNvSpPr txBox="1"/>
          <p:nvPr/>
        </p:nvSpPr>
        <p:spPr>
          <a:xfrm>
            <a:off x="179512" y="1412776"/>
            <a:ext cx="8856984" cy="4888518"/>
          </a:xfrm>
          <a:prstGeom prst="rect">
            <a:avLst/>
          </a:prstGeom>
          <a:noFill/>
        </p:spPr>
        <p:txBody>
          <a:bodyPr wrap="square" rtlCol="0">
            <a:spAutoFit/>
          </a:bodyPr>
          <a:lstStyle/>
          <a:p>
            <a:pPr marL="285750" indent="-285750" algn="just">
              <a:lnSpc>
                <a:spcPts val="2200"/>
              </a:lnSpc>
              <a:buFont typeface="Wingdings" pitchFamily="2" charset="2"/>
              <a:buChar char="ü"/>
            </a:pPr>
            <a:r>
              <a:rPr lang="ru-RU" sz="2400" dirty="0" smtClean="0">
                <a:latin typeface="Gabriola" pitchFamily="82" charset="0"/>
              </a:rPr>
              <a:t>Постановления </a:t>
            </a:r>
            <a:r>
              <a:rPr lang="ru-RU" sz="2400" dirty="0">
                <a:latin typeface="Gabriola" pitchFamily="82" charset="0"/>
              </a:rPr>
              <a:t>Губернатора Хабаровского края от </a:t>
            </a:r>
            <a:r>
              <a:rPr lang="ru-RU" sz="2400" dirty="0" smtClean="0">
                <a:latin typeface="Gabriola" pitchFamily="82" charset="0"/>
              </a:rPr>
              <a:t>19 августа 2010 г. </a:t>
            </a:r>
            <a:r>
              <a:rPr lang="ru-RU" sz="2400" dirty="0">
                <a:latin typeface="Gabriola" pitchFamily="82" charset="0"/>
              </a:rPr>
              <a:t>N </a:t>
            </a:r>
            <a:r>
              <a:rPr lang="ru-RU" sz="2400" dirty="0" smtClean="0">
                <a:latin typeface="Gabriola" pitchFamily="82" charset="0"/>
              </a:rPr>
              <a:t>104                       «О </a:t>
            </a:r>
            <a:r>
              <a:rPr lang="ru-RU" sz="2400" dirty="0">
                <a:latin typeface="Gabriola" pitchFamily="82" charset="0"/>
              </a:rPr>
              <a:t>комиссиях по соблюдению требований к служебному поведению государственных гражданских служащих Хабаровского края и урегулированию конфликта </a:t>
            </a:r>
            <a:r>
              <a:rPr lang="ru-RU" sz="2400" dirty="0" smtClean="0">
                <a:latin typeface="Gabriola" pitchFamily="82" charset="0"/>
              </a:rPr>
              <a:t>интересов» в части:</a:t>
            </a:r>
          </a:p>
          <a:p>
            <a:pPr marL="342900" indent="-342900" algn="just">
              <a:lnSpc>
                <a:spcPts val="2200"/>
              </a:lnSpc>
              <a:buAutoNum type="arabicParenR"/>
            </a:pPr>
            <a:r>
              <a:rPr lang="ru-RU" sz="2400" dirty="0" smtClean="0">
                <a:latin typeface="Gabriola" pitchFamily="82" charset="0"/>
              </a:rPr>
              <a:t>учета и порядка рассмотрения заявлений </a:t>
            </a:r>
            <a:r>
              <a:rPr lang="ru-RU" sz="2400" dirty="0">
                <a:latin typeface="Gabriola" pitchFamily="82" charset="0"/>
              </a:rPr>
              <a:t>о невозможности по объективным причинам представить сведения о доходах, расходах, об имуществе и обязательствах имущественного характера своих супруг (супругов), а также сведения о доходах, расходах, об имуществе и обязательствах имущественного характера своих несовершеннолетних детей; </a:t>
            </a:r>
            <a:endParaRPr lang="ru-RU" sz="2400" dirty="0" smtClean="0">
              <a:latin typeface="Gabriola" pitchFamily="82" charset="0"/>
            </a:endParaRPr>
          </a:p>
          <a:p>
            <a:pPr marL="342900" indent="-342900" algn="just">
              <a:lnSpc>
                <a:spcPts val="2200"/>
              </a:lnSpc>
              <a:buAutoNum type="arabicParenR"/>
            </a:pPr>
            <a:r>
              <a:rPr lang="ru-RU" sz="2400" dirty="0">
                <a:latin typeface="Gabriola" pitchFamily="82" charset="0"/>
              </a:rPr>
              <a:t>р</a:t>
            </a:r>
            <a:r>
              <a:rPr lang="ru-RU" sz="2400" dirty="0" smtClean="0">
                <a:latin typeface="Gabriola" pitchFamily="82" charset="0"/>
              </a:rPr>
              <a:t>ассмотрения  обращения </a:t>
            </a:r>
            <a:r>
              <a:rPr lang="ru-RU" sz="2400" dirty="0">
                <a:latin typeface="Gabriola" pitchFamily="82" charset="0"/>
              </a:rPr>
              <a:t>гражданина, замещавшего в государственном органе края должность государственной службы, включенную в перечень должностей, утвержденный нормативным правовым актом края, о даче согласия на замещение должности в коммерческой или некоммерческой организации либо на выполнение работы на условиях гражданско-правового договора в коммерческой или некоммерческой организации, если отдельные функции по государственному управлению этой организацией входили в его должностные (служебные) обязанности, до истечения двух лет со дня увольнения с государственной службы; </a:t>
            </a:r>
            <a:endParaRPr lang="ru-RU" sz="2400" dirty="0" smtClean="0">
              <a:latin typeface="Gabriola" pitchFamily="82" charset="0"/>
            </a:endParaRPr>
          </a:p>
        </p:txBody>
      </p:sp>
    </p:spTree>
    <p:extLst>
      <p:ext uri="{BB962C8B-B14F-4D97-AF65-F5344CB8AC3E}">
        <p14:creationId xmlns:p14="http://schemas.microsoft.com/office/powerpoint/2010/main" val="160633633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484784"/>
            <a:ext cx="8496944" cy="3760004"/>
          </a:xfrm>
          <a:prstGeom prst="rect">
            <a:avLst/>
          </a:prstGeom>
          <a:noFill/>
        </p:spPr>
        <p:txBody>
          <a:bodyPr wrap="square" rtlCol="0">
            <a:spAutoFit/>
          </a:bodyPr>
          <a:lstStyle/>
          <a:p>
            <a:pPr marL="285750" indent="-285750" algn="just">
              <a:lnSpc>
                <a:spcPts val="2200"/>
              </a:lnSpc>
              <a:buFont typeface="Wingdings" pitchFamily="2" charset="2"/>
              <a:buChar char="ü"/>
            </a:pPr>
            <a:r>
              <a:rPr lang="ru-RU" sz="2400" dirty="0">
                <a:latin typeface="Gabriola" pitchFamily="82" charset="0"/>
              </a:rPr>
              <a:t>Постановления Губернатора Хабаровского края от 18 марта 2016 г.  N 30 </a:t>
            </a:r>
            <a:r>
              <a:rPr lang="ru-RU" sz="2400" dirty="0" smtClean="0">
                <a:latin typeface="Gabriola" pitchFamily="82" charset="0"/>
              </a:rPr>
              <a:t>                          «</a:t>
            </a:r>
            <a:r>
              <a:rPr lang="ru-RU" sz="2400" dirty="0">
                <a:latin typeface="Gabriola" pitchFamily="82" charset="0"/>
              </a:rPr>
              <a:t>О порядке сообщения лицами, замещающими отдельные государственные должности Хабаровского края, и лицами, замещающими должности государственной гражданской службы Хабаровского края в администрации Губернатора и Правительства Хабаровского края, исполнительных органах Хабаровского края, о возникновении личной заинтересованности при исполнении должностных обязанностей, которая приводит или может привести к конфликту интересов, и о внесении изменений в отдельные постановления Губернатора Хабаровского края»;</a:t>
            </a:r>
          </a:p>
          <a:p>
            <a:pPr marL="285750" indent="-285750" algn="just">
              <a:lnSpc>
                <a:spcPts val="2200"/>
              </a:lnSpc>
              <a:buFont typeface="Wingdings" pitchFamily="2" charset="2"/>
              <a:buChar char="ü"/>
            </a:pPr>
            <a:r>
              <a:rPr lang="ru-RU" sz="2400" dirty="0" smtClean="0">
                <a:latin typeface="Gabriola" pitchFamily="82" charset="0"/>
              </a:rPr>
              <a:t>Распоряжение </a:t>
            </a:r>
            <a:r>
              <a:rPr lang="ru-RU" sz="2400" dirty="0">
                <a:latin typeface="Gabriola" pitchFamily="82" charset="0"/>
              </a:rPr>
              <a:t>Губернатора Хабаровского края от </a:t>
            </a:r>
            <a:r>
              <a:rPr lang="ru-RU" sz="2400" dirty="0" smtClean="0">
                <a:latin typeface="Gabriola" pitchFamily="82" charset="0"/>
              </a:rPr>
              <a:t>7 мая 2009 г. N 306-р «О </a:t>
            </a:r>
            <a:r>
              <a:rPr lang="ru-RU" sz="2400" dirty="0">
                <a:latin typeface="Gabriola" pitchFamily="82" charset="0"/>
              </a:rPr>
              <a:t>порядке уведомления представителя нанимателя о фактах обращения в целях склонения государственного гражданского служащего к совершению коррупционных </a:t>
            </a:r>
            <a:r>
              <a:rPr lang="ru-RU" sz="2400" dirty="0" smtClean="0">
                <a:latin typeface="Gabriola" pitchFamily="82" charset="0"/>
              </a:rPr>
              <a:t>правонарушений»;</a:t>
            </a:r>
            <a:endParaRPr lang="ru-RU" sz="2400" dirty="0">
              <a:latin typeface="Gabriola" pitchFamily="82" charset="0"/>
            </a:endParaRPr>
          </a:p>
        </p:txBody>
      </p:sp>
    </p:spTree>
    <p:extLst>
      <p:ext uri="{BB962C8B-B14F-4D97-AF65-F5344CB8AC3E}">
        <p14:creationId xmlns:p14="http://schemas.microsoft.com/office/powerpoint/2010/main" val="1100257780"/>
      </p:ext>
    </p:extLst>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332037" y="116632"/>
            <a:ext cx="7560443" cy="3195747"/>
          </a:xfrm>
          <a:prstGeom prst="rect">
            <a:avLst/>
          </a:prstGeom>
        </p:spPr>
        <p:txBody>
          <a:bodyPr wrap="square">
            <a:spAutoFit/>
          </a:bodyPr>
          <a:lstStyle/>
          <a:p>
            <a:pPr algn="just">
              <a:lnSpc>
                <a:spcPts val="2200"/>
              </a:lnSpc>
            </a:pPr>
            <a:r>
              <a:rPr lang="en-US" sz="2400" b="1" dirty="0">
                <a:latin typeface="Gabriola" pitchFamily="82" charset="0"/>
              </a:rPr>
              <a:t>8</a:t>
            </a:r>
            <a:r>
              <a:rPr lang="ru-RU" sz="2400" b="1" dirty="0" smtClean="0">
                <a:latin typeface="Gabriola" pitchFamily="82" charset="0"/>
              </a:rPr>
              <a:t>. Исполнение Приказа </a:t>
            </a:r>
            <a:r>
              <a:rPr lang="ru-RU" sz="2400" b="1" dirty="0">
                <a:latin typeface="Gabriola" pitchFamily="82" charset="0"/>
              </a:rPr>
              <a:t>Минтруда России от </a:t>
            </a:r>
            <a:r>
              <a:rPr lang="ru-RU" sz="2400" b="1" dirty="0" smtClean="0">
                <a:latin typeface="Gabriola" pitchFamily="82" charset="0"/>
              </a:rPr>
              <a:t>7 октября 2013 г. № 530-н                                "</a:t>
            </a:r>
            <a:r>
              <a:rPr lang="ru-RU" sz="2400" b="1" dirty="0">
                <a:latin typeface="Gabriola" pitchFamily="82" charset="0"/>
              </a:rPr>
              <a:t>О требованиях к размещению и наполнению подразделов, посвященных вопросам противодействия коррупции, официальных сайтов федеральных государственных органов, Центрального банка Российской Федерации, Пенсионного фонда Российской Федерации, Фонда социального страхования Российской Федерации, Федерального фонда обязательного медицинского страхования, государственных корпораций (компаний), иных организаций, созданных на основании федеральных законов, и требованиях к должностям, замещение которых влечет за собой размещение сведений о доходах, расходах, об имуществе и обязательствах имущественного характера</a:t>
            </a:r>
            <a:r>
              <a:rPr lang="ru-RU" sz="2400" b="1" dirty="0" smtClean="0">
                <a:latin typeface="Gabriola" pitchFamily="82" charset="0"/>
              </a:rPr>
              <a:t>"</a:t>
            </a:r>
            <a:endParaRPr lang="ru-RU" sz="2400" b="1" dirty="0">
              <a:latin typeface="Gabriola" pitchFamily="82" charset="0"/>
            </a:endParaRPr>
          </a:p>
        </p:txBody>
      </p:sp>
      <p:sp>
        <p:nvSpPr>
          <p:cNvPr id="4" name="TextBox 3"/>
          <p:cNvSpPr txBox="1"/>
          <p:nvPr/>
        </p:nvSpPr>
        <p:spPr>
          <a:xfrm>
            <a:off x="179512" y="3429000"/>
            <a:ext cx="8856984" cy="3847207"/>
          </a:xfrm>
          <a:prstGeom prst="rect">
            <a:avLst/>
          </a:prstGeom>
          <a:noFill/>
        </p:spPr>
        <p:txBody>
          <a:bodyPr wrap="square" rtlCol="0">
            <a:spAutoFit/>
          </a:bodyPr>
          <a:lstStyle/>
          <a:p>
            <a:pPr algn="just">
              <a:lnSpc>
                <a:spcPts val="2200"/>
              </a:lnSpc>
            </a:pPr>
            <a:r>
              <a:rPr lang="ru-RU" dirty="0"/>
              <a:t> </a:t>
            </a:r>
            <a:r>
              <a:rPr lang="ru-RU" sz="2400" dirty="0">
                <a:latin typeface="Gabriola" pitchFamily="82" charset="0"/>
              </a:rPr>
              <a:t>В разделе "Противодействие коррупции" </a:t>
            </a:r>
            <a:r>
              <a:rPr lang="ru-RU" sz="2400" dirty="0" smtClean="0">
                <a:latin typeface="Gabriola" pitchFamily="82" charset="0"/>
              </a:rPr>
              <a:t>сайтов органов власти края должны содержаться </a:t>
            </a:r>
            <a:r>
              <a:rPr lang="ru-RU" sz="2400" dirty="0">
                <a:latin typeface="Gabriola" pitchFamily="82" charset="0"/>
              </a:rPr>
              <a:t>последовательные ссылки на следующие подразделы</a:t>
            </a:r>
            <a:r>
              <a:rPr lang="ru-RU" sz="2400" dirty="0" smtClean="0">
                <a:latin typeface="Gabriola" pitchFamily="82" charset="0"/>
              </a:rPr>
              <a:t>:</a:t>
            </a:r>
          </a:p>
          <a:p>
            <a:pPr marL="342900" indent="-342900" algn="just">
              <a:lnSpc>
                <a:spcPts val="2200"/>
              </a:lnSpc>
              <a:buFont typeface="Wingdings" pitchFamily="2" charset="2"/>
              <a:buChar char="ü"/>
            </a:pPr>
            <a:r>
              <a:rPr lang="ru-RU" sz="2400" dirty="0" smtClean="0">
                <a:latin typeface="Gabriola" pitchFamily="82" charset="0"/>
              </a:rPr>
              <a:t>«Нормативные </a:t>
            </a:r>
            <a:r>
              <a:rPr lang="ru-RU" sz="2400" dirty="0">
                <a:latin typeface="Gabriola" pitchFamily="82" charset="0"/>
              </a:rPr>
              <a:t>правовые и иные акты в сфере противодействия </a:t>
            </a:r>
            <a:r>
              <a:rPr lang="ru-RU" sz="2400" dirty="0" smtClean="0">
                <a:latin typeface="Gabriola" pitchFamily="82" charset="0"/>
              </a:rPr>
              <a:t>коррупции»;</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«Антикоррупционная экспертиза»;</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«Методические материалы»;</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«Формы </a:t>
            </a:r>
            <a:r>
              <a:rPr lang="ru-RU" sz="2400" dirty="0">
                <a:latin typeface="Gabriola" pitchFamily="82" charset="0"/>
              </a:rPr>
              <a:t>документов, связанных с противодействием коррупции, для </a:t>
            </a:r>
            <a:r>
              <a:rPr lang="ru-RU" sz="2400" dirty="0" smtClean="0">
                <a:latin typeface="Gabriola" pitchFamily="82" charset="0"/>
              </a:rPr>
              <a:t>заполнения»;</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«Сведения </a:t>
            </a:r>
            <a:r>
              <a:rPr lang="ru-RU" sz="2400" dirty="0">
                <a:latin typeface="Gabriola" pitchFamily="82" charset="0"/>
              </a:rPr>
              <a:t>о доходах, расходах, об имуществе и обязательствах имущественного </a:t>
            </a:r>
            <a:r>
              <a:rPr lang="ru-RU" sz="2400" dirty="0" smtClean="0">
                <a:latin typeface="Gabriola" pitchFamily="82" charset="0"/>
              </a:rPr>
              <a:t>характера»;</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«Комиссия </a:t>
            </a:r>
            <a:r>
              <a:rPr lang="ru-RU" sz="2400" dirty="0">
                <a:latin typeface="Gabriola" pitchFamily="82" charset="0"/>
              </a:rPr>
              <a:t>по соблюдению требований к служебному поведению и урегулированию конфликта интересов (аттестационная </a:t>
            </a:r>
            <a:r>
              <a:rPr lang="ru-RU" sz="2400" dirty="0" smtClean="0">
                <a:latin typeface="Gabriola" pitchFamily="82" charset="0"/>
              </a:rPr>
              <a:t>комиссия)»;</a:t>
            </a:r>
            <a:endParaRPr lang="ru-RU" sz="2400" dirty="0">
              <a:latin typeface="Gabriola" pitchFamily="82" charset="0"/>
            </a:endParaRPr>
          </a:p>
          <a:p>
            <a:pPr marL="342900" indent="-342900" algn="just">
              <a:lnSpc>
                <a:spcPts val="2200"/>
              </a:lnSpc>
              <a:buFont typeface="Wingdings" pitchFamily="2" charset="2"/>
              <a:buChar char="ü"/>
            </a:pPr>
            <a:r>
              <a:rPr lang="ru-RU" sz="2400" dirty="0" smtClean="0">
                <a:latin typeface="Gabriola" pitchFamily="82" charset="0"/>
              </a:rPr>
              <a:t>«Обратная </a:t>
            </a:r>
            <a:r>
              <a:rPr lang="ru-RU" sz="2400" dirty="0">
                <a:latin typeface="Gabriola" pitchFamily="82" charset="0"/>
              </a:rPr>
              <a:t>связь для сообщений о фактах </a:t>
            </a:r>
            <a:r>
              <a:rPr lang="ru-RU" sz="2400" dirty="0" smtClean="0">
                <a:latin typeface="Gabriola" pitchFamily="82" charset="0"/>
              </a:rPr>
              <a:t>коррупции».</a:t>
            </a:r>
            <a:endParaRPr lang="ru-RU" sz="2400" dirty="0">
              <a:latin typeface="Gabriola" pitchFamily="82" charset="0"/>
            </a:endParaRPr>
          </a:p>
          <a:p>
            <a:pPr algn="just">
              <a:lnSpc>
                <a:spcPts val="2200"/>
              </a:lnSpc>
            </a:pPr>
            <a:endParaRPr lang="ru-RU" sz="2400" dirty="0" smtClean="0">
              <a:latin typeface="Gabriola" pitchFamily="82" charset="0"/>
            </a:endParaRPr>
          </a:p>
          <a:p>
            <a:pPr marL="342900" indent="-342900" algn="just">
              <a:buFont typeface="Wingdings" pitchFamily="2" charset="2"/>
              <a:buChar char="ü"/>
            </a:pPr>
            <a:endParaRPr lang="ru-RU" sz="2400" dirty="0">
              <a:latin typeface="Gabriola" pitchFamily="82" charset="0"/>
            </a:endParaRPr>
          </a:p>
        </p:txBody>
      </p:sp>
    </p:spTree>
    <p:extLst>
      <p:ext uri="{BB962C8B-B14F-4D97-AF65-F5344CB8AC3E}">
        <p14:creationId xmlns:p14="http://schemas.microsoft.com/office/powerpoint/2010/main" val="4274373640"/>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03648" y="0"/>
            <a:ext cx="7704856" cy="1938992"/>
          </a:xfrm>
          <a:prstGeom prst="rect">
            <a:avLst/>
          </a:prstGeom>
          <a:noFill/>
        </p:spPr>
        <p:txBody>
          <a:bodyPr wrap="square" rtlCol="0">
            <a:spAutoFit/>
          </a:bodyPr>
          <a:lstStyle/>
          <a:p>
            <a:pPr algn="just"/>
            <a:r>
              <a:rPr lang="en-US" sz="2400" b="1" dirty="0">
                <a:latin typeface="Gabriola" pitchFamily="82" charset="0"/>
              </a:rPr>
              <a:t>9</a:t>
            </a:r>
            <a:r>
              <a:rPr lang="ru-RU" sz="2400" b="1" dirty="0" smtClean="0">
                <a:latin typeface="Gabriola" pitchFamily="82" charset="0"/>
              </a:rPr>
              <a:t>. Организация исполнения письма </a:t>
            </a:r>
            <a:r>
              <a:rPr lang="ru-RU" sz="2400" b="1" dirty="0">
                <a:latin typeface="Gabriola" pitchFamily="82" charset="0"/>
              </a:rPr>
              <a:t>Минтруда России от </a:t>
            </a:r>
            <a:r>
              <a:rPr lang="ru-RU" sz="2400" b="1" dirty="0" smtClean="0">
                <a:latin typeface="Gabriola" pitchFamily="82" charset="0"/>
              </a:rPr>
              <a:t>11 мая 2017 г.                 № </a:t>
            </a:r>
            <a:r>
              <a:rPr lang="ru-RU" sz="2400" b="1" dirty="0">
                <a:latin typeface="Gabriola" pitchFamily="82" charset="0"/>
              </a:rPr>
              <a:t>18-4/10/П-2943 </a:t>
            </a:r>
            <a:r>
              <a:rPr lang="ru-RU" sz="2400" b="1" dirty="0" smtClean="0">
                <a:latin typeface="Gabriola" pitchFamily="82" charset="0"/>
              </a:rPr>
              <a:t>«О </a:t>
            </a:r>
            <a:r>
              <a:rPr lang="ru-RU" sz="2400" b="1" dirty="0">
                <a:latin typeface="Gabriola" pitchFamily="82" charset="0"/>
              </a:rPr>
              <a:t>направлении Методических рекомендаций по вопросам соблюдения ограничений, налагаемых на гражданина, замещавшего должность государственной или муниципальной службы, при заключении им трудового или гражданско-правового договора с </a:t>
            </a:r>
            <a:r>
              <a:rPr lang="ru-RU" sz="2400" b="1" dirty="0" smtClean="0">
                <a:latin typeface="Gabriola" pitchFamily="82" charset="0"/>
              </a:rPr>
              <a:t>организацией» в части:</a:t>
            </a:r>
            <a:endParaRPr lang="ru-RU" sz="2400" b="1" dirty="0">
              <a:latin typeface="Gabriola" pitchFamily="82" charset="0"/>
            </a:endParaRPr>
          </a:p>
        </p:txBody>
      </p:sp>
      <p:sp>
        <p:nvSpPr>
          <p:cNvPr id="4" name="TextBox 3"/>
          <p:cNvSpPr txBox="1"/>
          <p:nvPr/>
        </p:nvSpPr>
        <p:spPr>
          <a:xfrm>
            <a:off x="506325" y="2132856"/>
            <a:ext cx="8352928" cy="6904454"/>
          </a:xfrm>
          <a:prstGeom prst="rect">
            <a:avLst/>
          </a:prstGeom>
          <a:noFill/>
        </p:spPr>
        <p:txBody>
          <a:bodyPr wrap="square" rtlCol="0">
            <a:spAutoFit/>
          </a:bodyPr>
          <a:lstStyle/>
          <a:p>
            <a:pPr marL="285750" indent="-285750">
              <a:lnSpc>
                <a:spcPts val="2600"/>
              </a:lnSpc>
              <a:buFont typeface="Wingdings" pitchFamily="2" charset="2"/>
              <a:buChar char="ü"/>
            </a:pPr>
            <a:r>
              <a:rPr lang="ru-RU" sz="2400" dirty="0">
                <a:latin typeface="Gabriola" pitchFamily="82" charset="0"/>
              </a:rPr>
              <a:t>с</a:t>
            </a:r>
            <a:r>
              <a:rPr lang="ru-RU" sz="2400" dirty="0" smtClean="0">
                <a:latin typeface="Gabriola" pitchFamily="82" charset="0"/>
              </a:rPr>
              <a:t>облюдения условий, влекущих </a:t>
            </a:r>
            <a:r>
              <a:rPr lang="ru-RU" sz="2400" dirty="0">
                <a:latin typeface="Gabriola" pitchFamily="82" charset="0"/>
              </a:rPr>
              <a:t>необходимость </a:t>
            </a:r>
            <a:r>
              <a:rPr lang="ru-RU" sz="2400" dirty="0" smtClean="0">
                <a:latin typeface="Gabriola" pitchFamily="82" charset="0"/>
              </a:rPr>
              <a:t>получения гражданином </a:t>
            </a:r>
            <a:r>
              <a:rPr lang="ru-RU" sz="2400" dirty="0">
                <a:latin typeface="Gabriola" pitchFamily="82" charset="0"/>
              </a:rPr>
              <a:t>- бывшим государственным </a:t>
            </a:r>
            <a:r>
              <a:rPr lang="ru-RU" sz="2400" dirty="0" smtClean="0">
                <a:latin typeface="Gabriola" pitchFamily="82" charset="0"/>
              </a:rPr>
              <a:t>служащим </a:t>
            </a:r>
            <a:r>
              <a:rPr lang="ru-RU" sz="2400" dirty="0">
                <a:latin typeface="Gabriola" pitchFamily="82" charset="0"/>
              </a:rPr>
              <a:t>согласия комиссии по соблюдению </a:t>
            </a:r>
            <a:r>
              <a:rPr lang="ru-RU" sz="2400" dirty="0" smtClean="0">
                <a:latin typeface="Gabriola" pitchFamily="82" charset="0"/>
              </a:rPr>
              <a:t>требований к </a:t>
            </a:r>
            <a:r>
              <a:rPr lang="ru-RU" sz="2400" dirty="0">
                <a:latin typeface="Gabriola" pitchFamily="82" charset="0"/>
              </a:rPr>
              <a:t>служебному поведению государственных </a:t>
            </a:r>
            <a:r>
              <a:rPr lang="ru-RU" sz="2400" dirty="0" smtClean="0">
                <a:latin typeface="Gabriola" pitchFamily="82" charset="0"/>
              </a:rPr>
              <a:t>служащих </a:t>
            </a:r>
            <a:r>
              <a:rPr lang="ru-RU" sz="2400" dirty="0">
                <a:latin typeface="Gabriola" pitchFamily="82" charset="0"/>
              </a:rPr>
              <a:t>и урегулированию конфликта </a:t>
            </a:r>
            <a:r>
              <a:rPr lang="ru-RU" sz="2400" dirty="0" smtClean="0">
                <a:latin typeface="Gabriola" pitchFamily="82" charset="0"/>
              </a:rPr>
              <a:t>интересов;</a:t>
            </a:r>
          </a:p>
          <a:p>
            <a:pPr marL="285750" indent="-285750">
              <a:lnSpc>
                <a:spcPts val="2600"/>
              </a:lnSpc>
              <a:buFont typeface="Wingdings" pitchFamily="2" charset="2"/>
              <a:buChar char="ü"/>
            </a:pPr>
            <a:r>
              <a:rPr lang="ru-RU" sz="2400" dirty="0">
                <a:latin typeface="Gabriola" pitchFamily="82" charset="0"/>
              </a:rPr>
              <a:t>р</a:t>
            </a:r>
            <a:r>
              <a:rPr lang="ru-RU" sz="2400" dirty="0" smtClean="0">
                <a:latin typeface="Gabriola" pitchFamily="82" charset="0"/>
              </a:rPr>
              <a:t>еализации порядка </a:t>
            </a:r>
            <a:r>
              <a:rPr lang="ru-RU" sz="2400" dirty="0">
                <a:latin typeface="Gabriola" pitchFamily="82" charset="0"/>
              </a:rPr>
              <a:t>направления гражданином </a:t>
            </a:r>
            <a:r>
              <a:rPr lang="ru-RU" sz="2400" dirty="0" smtClean="0">
                <a:latin typeface="Gabriola" pitchFamily="82" charset="0"/>
              </a:rPr>
              <a:t>– бывшим государственным </a:t>
            </a:r>
            <a:r>
              <a:rPr lang="ru-RU" sz="2400" dirty="0">
                <a:latin typeface="Gabriola" pitchFamily="82" charset="0"/>
              </a:rPr>
              <a:t>служащим обращения о </a:t>
            </a:r>
            <a:r>
              <a:rPr lang="ru-RU" sz="2400" dirty="0" smtClean="0">
                <a:latin typeface="Gabriola" pitchFamily="82" charset="0"/>
              </a:rPr>
              <a:t>даче согласия </a:t>
            </a:r>
            <a:r>
              <a:rPr lang="ru-RU" sz="2400" dirty="0">
                <a:latin typeface="Gabriola" pitchFamily="82" charset="0"/>
              </a:rPr>
              <a:t>на </a:t>
            </a:r>
            <a:r>
              <a:rPr lang="ru-RU" sz="2400" dirty="0" smtClean="0">
                <a:latin typeface="Gabriola" pitchFamily="82" charset="0"/>
              </a:rPr>
              <a:t>трудоустройство;</a:t>
            </a:r>
          </a:p>
          <a:p>
            <a:pPr marL="285750" indent="-285750" algn="just">
              <a:lnSpc>
                <a:spcPts val="2600"/>
              </a:lnSpc>
              <a:buFont typeface="Wingdings" pitchFamily="2" charset="2"/>
              <a:buChar char="ü"/>
            </a:pPr>
            <a:r>
              <a:rPr lang="ru-RU" sz="2400" dirty="0" smtClean="0">
                <a:latin typeface="Gabriola" pitchFamily="82" charset="0"/>
              </a:rPr>
              <a:t>своевременного уведомления при </a:t>
            </a:r>
            <a:r>
              <a:rPr lang="ru-RU" sz="2400" dirty="0">
                <a:latin typeface="Gabriola" pitchFamily="82" charset="0"/>
              </a:rPr>
              <a:t>отсутствии в государственном </a:t>
            </a:r>
            <a:r>
              <a:rPr lang="ru-RU" sz="2400" dirty="0" smtClean="0">
                <a:latin typeface="Gabriola" pitchFamily="82" charset="0"/>
              </a:rPr>
              <a:t>органе </a:t>
            </a:r>
            <a:r>
              <a:rPr lang="ru-RU" sz="2400" dirty="0">
                <a:latin typeface="Gabriola" pitchFamily="82" charset="0"/>
              </a:rPr>
              <a:t>в течение разумного срока (как правило, не позднее 6 месяцев) сведений о дальнейшем трудоустройстве бывшего государственного </a:t>
            </a:r>
            <a:r>
              <a:rPr lang="ru-RU" sz="2400" dirty="0" smtClean="0">
                <a:latin typeface="Gabriola" pitchFamily="82" charset="0"/>
              </a:rPr>
              <a:t>служащего </a:t>
            </a:r>
            <a:r>
              <a:rPr lang="ru-RU" sz="2400" dirty="0">
                <a:latin typeface="Gabriola" pitchFamily="82" charset="0"/>
              </a:rPr>
              <a:t>рекомендуется соответствующую информацию направлять в органы прокуратуры по месту нахождения </a:t>
            </a:r>
            <a:r>
              <a:rPr lang="ru-RU" sz="2400" dirty="0" smtClean="0">
                <a:latin typeface="Gabriola" pitchFamily="82" charset="0"/>
              </a:rPr>
              <a:t>органа</a:t>
            </a:r>
            <a:r>
              <a:rPr lang="ru-RU" sz="2400" dirty="0">
                <a:latin typeface="Gabriola" pitchFamily="82" charset="0"/>
              </a:rPr>
              <a:t>.</a:t>
            </a:r>
            <a:endParaRPr lang="ru-RU" sz="2400" dirty="0" smtClean="0">
              <a:latin typeface="Gabriola" pitchFamily="82" charset="0"/>
            </a:endParaRPr>
          </a:p>
          <a:p>
            <a:pPr marL="285750" indent="-285750" algn="just">
              <a:lnSpc>
                <a:spcPts val="2200"/>
              </a:lnSpc>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smtClean="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sz="2400" dirty="0">
              <a:latin typeface="Gabriola" pitchFamily="82" charset="0"/>
            </a:endParaRPr>
          </a:p>
          <a:p>
            <a:pPr marL="285750" indent="-285750">
              <a:buFont typeface="Wingdings" pitchFamily="2" charset="2"/>
              <a:buChar char="ü"/>
            </a:pPr>
            <a:endParaRPr lang="ru-RU" dirty="0"/>
          </a:p>
        </p:txBody>
      </p:sp>
    </p:spTree>
    <p:extLst>
      <p:ext uri="{BB962C8B-B14F-4D97-AF65-F5344CB8AC3E}">
        <p14:creationId xmlns:p14="http://schemas.microsoft.com/office/powerpoint/2010/main" val="781599015"/>
      </p:ext>
    </p:extLst>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218130" y="3789040"/>
            <a:ext cx="7272808" cy="2702894"/>
          </a:xfrm>
          <a:prstGeom prst="rect">
            <a:avLst/>
          </a:prstGeom>
        </p:spPr>
      </p:pic>
      <p:sp>
        <p:nvSpPr>
          <p:cNvPr id="5" name="TextBox 4"/>
          <p:cNvSpPr txBox="1"/>
          <p:nvPr/>
        </p:nvSpPr>
        <p:spPr>
          <a:xfrm>
            <a:off x="1332037" y="116632"/>
            <a:ext cx="7704459" cy="1569660"/>
          </a:xfrm>
          <a:prstGeom prst="rect">
            <a:avLst/>
          </a:prstGeom>
          <a:noFill/>
        </p:spPr>
        <p:txBody>
          <a:bodyPr wrap="square" rtlCol="0">
            <a:spAutoFit/>
          </a:bodyPr>
          <a:lstStyle/>
          <a:p>
            <a:pPr algn="just"/>
            <a:r>
              <a:rPr lang="ru-RU" sz="2400" b="1" dirty="0" smtClean="0">
                <a:latin typeface="Gabriola" pitchFamily="82" charset="0"/>
              </a:rPr>
              <a:t>1</a:t>
            </a:r>
            <a:r>
              <a:rPr lang="en-US" sz="2400" b="1" dirty="0" smtClean="0">
                <a:latin typeface="Gabriola" pitchFamily="82" charset="0"/>
              </a:rPr>
              <a:t>0</a:t>
            </a:r>
            <a:r>
              <a:rPr lang="ru-RU" sz="2400" b="1" dirty="0" smtClean="0">
                <a:latin typeface="Gabriola" pitchFamily="82" charset="0"/>
              </a:rPr>
              <a:t>. Реализация постановления </a:t>
            </a:r>
            <a:r>
              <a:rPr lang="ru-RU" sz="2400" b="1" dirty="0">
                <a:latin typeface="Gabriola" pitchFamily="82" charset="0"/>
              </a:rPr>
              <a:t>Правительства Хабаровского края </a:t>
            </a:r>
            <a:r>
              <a:rPr lang="ru-RU" sz="2400" b="1" dirty="0" smtClean="0">
                <a:latin typeface="Gabriola" pitchFamily="82" charset="0"/>
              </a:rPr>
              <a:t>                        от 3 декабря 2020 г. № </a:t>
            </a:r>
            <a:r>
              <a:rPr lang="ru-RU" sz="2400" b="1" dirty="0">
                <a:latin typeface="Gabriola" pitchFamily="82" charset="0"/>
              </a:rPr>
              <a:t>521-пр </a:t>
            </a:r>
            <a:r>
              <a:rPr lang="ru-RU" sz="2400" b="1" dirty="0" smtClean="0">
                <a:latin typeface="Gabriola" pitchFamily="82" charset="0"/>
              </a:rPr>
              <a:t>«О </a:t>
            </a:r>
            <a:r>
              <a:rPr lang="ru-RU" sz="2400" b="1" dirty="0">
                <a:latin typeface="Gabriola" pitchFamily="82" charset="0"/>
              </a:rPr>
              <a:t>мерах по противодействию коррупции в государственных учреждениях Хабаровского края, государственных унитарных предприятиях Хабаровского </a:t>
            </a:r>
            <a:r>
              <a:rPr lang="ru-RU" sz="2400" b="1" dirty="0" smtClean="0">
                <a:latin typeface="Gabriola" pitchFamily="82" charset="0"/>
              </a:rPr>
              <a:t>края».</a:t>
            </a:r>
          </a:p>
        </p:txBody>
      </p:sp>
      <p:sp>
        <p:nvSpPr>
          <p:cNvPr id="6" name="TextBox 5"/>
          <p:cNvSpPr txBox="1"/>
          <p:nvPr/>
        </p:nvSpPr>
        <p:spPr>
          <a:xfrm>
            <a:off x="395536" y="1696740"/>
            <a:ext cx="8424936" cy="2308324"/>
          </a:xfrm>
          <a:prstGeom prst="rect">
            <a:avLst/>
          </a:prstGeom>
          <a:noFill/>
        </p:spPr>
        <p:txBody>
          <a:bodyPr wrap="square" rtlCol="0">
            <a:spAutoFit/>
          </a:bodyPr>
          <a:lstStyle/>
          <a:p>
            <a:pPr marL="285750" indent="-285750" algn="just">
              <a:buFont typeface="Wingdings" pitchFamily="2" charset="2"/>
              <a:buChar char="ü"/>
            </a:pPr>
            <a:r>
              <a:rPr lang="ru-RU" sz="2400" dirty="0" smtClean="0">
                <a:latin typeface="Gabriola" pitchFamily="82" charset="0"/>
              </a:rPr>
              <a:t>Определение в органах власти края должностных лиц ответственных за организацию работы по противодействию коррупции в государственных учреждениях Хабаровского края, государственных унитарных предприятиях Хабаровского края, осуществляющих </a:t>
            </a:r>
            <a:r>
              <a:rPr lang="ru-RU" sz="2400" dirty="0">
                <a:latin typeface="Gabriola" pitchFamily="82" charset="0"/>
              </a:rPr>
              <a:t>от имени Хабаровского края функции и полномочия учредителя, полномочия собственника имущества </a:t>
            </a:r>
            <a:r>
              <a:rPr lang="ru-RU" sz="2400" dirty="0" smtClean="0">
                <a:latin typeface="Gabriola" pitchFamily="82" charset="0"/>
              </a:rPr>
              <a:t>организаций.</a:t>
            </a:r>
            <a:endParaRPr lang="ru-RU" sz="2400" dirty="0">
              <a:latin typeface="Gabriola" pitchFamily="82" charset="0"/>
            </a:endParaRPr>
          </a:p>
          <a:p>
            <a:pPr marL="285750" indent="-285750" algn="just">
              <a:buFont typeface="Wingdings" pitchFamily="2" charset="2"/>
              <a:buChar char="ü"/>
            </a:pPr>
            <a:endParaRPr lang="ru-RU" sz="2400" dirty="0">
              <a:latin typeface="Gabriola" pitchFamily="82" charset="0"/>
            </a:endParaRPr>
          </a:p>
        </p:txBody>
      </p:sp>
    </p:spTree>
    <p:extLst>
      <p:ext uri="{BB962C8B-B14F-4D97-AF65-F5344CB8AC3E}">
        <p14:creationId xmlns:p14="http://schemas.microsoft.com/office/powerpoint/2010/main" val="4208600562"/>
      </p:ext>
    </p:extLst>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19672" y="404664"/>
            <a:ext cx="7056784" cy="830997"/>
          </a:xfrm>
          <a:prstGeom prst="rect">
            <a:avLst/>
          </a:prstGeom>
          <a:noFill/>
        </p:spPr>
        <p:txBody>
          <a:bodyPr wrap="square" rtlCol="0">
            <a:spAutoFit/>
          </a:bodyPr>
          <a:lstStyle/>
          <a:p>
            <a:pPr algn="just"/>
            <a:r>
              <a:rPr lang="ru-RU" sz="2400" b="1" dirty="0" smtClean="0">
                <a:latin typeface="Gabriola" pitchFamily="82" charset="0"/>
              </a:rPr>
              <a:t>1</a:t>
            </a:r>
            <a:r>
              <a:rPr lang="en-US" sz="2400" b="1" dirty="0" smtClean="0">
                <a:latin typeface="Gabriola" pitchFamily="82" charset="0"/>
              </a:rPr>
              <a:t>1</a:t>
            </a:r>
            <a:r>
              <a:rPr lang="ru-RU" sz="2400" b="1" dirty="0" smtClean="0">
                <a:latin typeface="Gabriola" pitchFamily="82" charset="0"/>
              </a:rPr>
              <a:t>. Антикоррупционная </a:t>
            </a:r>
            <a:r>
              <a:rPr lang="ru-RU" sz="2400" b="1" dirty="0">
                <a:latin typeface="Gabriola" pitchFamily="82" charset="0"/>
              </a:rPr>
              <a:t>экспертиза нормативных правовых актов (проектов нормативных правовых актов</a:t>
            </a:r>
            <a:r>
              <a:rPr lang="ru-RU" sz="2400" b="1" dirty="0" smtClean="0">
                <a:latin typeface="Gabriola" pitchFamily="82" charset="0"/>
              </a:rPr>
              <a:t>).</a:t>
            </a:r>
            <a:endParaRPr lang="ru-RU" sz="2400" b="1" dirty="0">
              <a:latin typeface="Gabriola" pitchFamily="82" charset="0"/>
            </a:endParaRPr>
          </a:p>
        </p:txBody>
      </p:sp>
      <p:pic>
        <p:nvPicPr>
          <p:cNvPr id="1026" name="Picture 2" descr="C:\Users\evprikhodko\Pictures\бизнесмен-держа-много-документы-1119571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21" y="4468734"/>
            <a:ext cx="1630581" cy="2361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4634" y="1259835"/>
            <a:ext cx="8712968" cy="4324261"/>
          </a:xfrm>
          <a:prstGeom prst="rect">
            <a:avLst/>
          </a:prstGeom>
          <a:noFill/>
        </p:spPr>
        <p:txBody>
          <a:bodyPr wrap="square" rtlCol="0">
            <a:spAutoFit/>
          </a:bodyPr>
          <a:lstStyle/>
          <a:p>
            <a:pPr algn="just">
              <a:lnSpc>
                <a:spcPts val="2200"/>
              </a:lnSpc>
            </a:pPr>
            <a:r>
              <a:rPr lang="ru-RU" dirty="0" smtClean="0"/>
              <a:t>	</a:t>
            </a:r>
            <a:r>
              <a:rPr lang="ru-RU" sz="2400" dirty="0" smtClean="0">
                <a:latin typeface="Gabriola" pitchFamily="82" charset="0"/>
              </a:rPr>
              <a:t>В 2022 году выявлено 302 проекта нормативных правовых актов, содержащих 392 </a:t>
            </a:r>
            <a:r>
              <a:rPr lang="ru-RU" sz="2400" dirty="0" err="1" smtClean="0">
                <a:latin typeface="Gabriola" pitchFamily="82" charset="0"/>
              </a:rPr>
              <a:t>коррупциогенных</a:t>
            </a:r>
            <a:r>
              <a:rPr lang="ru-RU" sz="2400" dirty="0" smtClean="0">
                <a:latin typeface="Gabriola" pitchFamily="82" charset="0"/>
              </a:rPr>
              <a:t> фактора, на которые в органы власти края и органы местного самоуправления направлено 302 заключения.</a:t>
            </a:r>
          </a:p>
          <a:p>
            <a:pPr algn="just">
              <a:lnSpc>
                <a:spcPts val="2200"/>
              </a:lnSpc>
            </a:pPr>
            <a:r>
              <a:rPr lang="ru-RU" sz="2400" dirty="0">
                <a:latin typeface="Gabriola" pitchFamily="82" charset="0"/>
              </a:rPr>
              <a:t>	</a:t>
            </a:r>
            <a:r>
              <a:rPr lang="ru-RU" sz="2400" dirty="0" smtClean="0">
                <a:latin typeface="Gabriola" pitchFamily="82" charset="0"/>
              </a:rPr>
              <a:t>Выявлено 604 (514) нормативных правовых акта, содержащих 756 (722) </a:t>
            </a:r>
            <a:r>
              <a:rPr lang="ru-RU" sz="2400" dirty="0" err="1" smtClean="0">
                <a:latin typeface="Gabriola" pitchFamily="82" charset="0"/>
              </a:rPr>
              <a:t>коррупциогенных</a:t>
            </a:r>
            <a:r>
              <a:rPr lang="ru-RU" sz="2400" dirty="0" smtClean="0">
                <a:latin typeface="Gabriola" pitchFamily="82" charset="0"/>
              </a:rPr>
              <a:t> факторов, принесено 604 протеста (509).</a:t>
            </a:r>
          </a:p>
          <a:p>
            <a:pPr algn="just">
              <a:lnSpc>
                <a:spcPts val="2200"/>
              </a:lnSpc>
            </a:pPr>
            <a:r>
              <a:rPr lang="ru-RU" sz="2400" dirty="0" smtClean="0">
                <a:latin typeface="Gabriola" pitchFamily="82" charset="0"/>
              </a:rPr>
              <a:t>	Рост выявленных незаконных актов произошел в связи с поспешным принятием одним и тем же органом власти блока нормативных правовых актов в сфере предоставления финансовой помощи пострадавшим в результате чрезвычайной ситуации, без заключения прокуратуры края в проектной стадии.</a:t>
            </a:r>
          </a:p>
          <a:p>
            <a:pPr algn="just">
              <a:lnSpc>
                <a:spcPts val="2200"/>
              </a:lnSpc>
            </a:pPr>
            <a:r>
              <a:rPr lang="ru-RU" sz="2400" dirty="0">
                <a:latin typeface="Gabriola" pitchFamily="82" charset="0"/>
              </a:rPr>
              <a:t>	</a:t>
            </a:r>
            <a:r>
              <a:rPr lang="ru-RU" sz="2400" dirty="0" smtClean="0">
                <a:latin typeface="Gabriola" pitchFamily="82" charset="0"/>
              </a:rPr>
              <a:t>Преобладающее количество </a:t>
            </a:r>
            <a:r>
              <a:rPr lang="ru-RU" sz="2400" dirty="0" err="1" smtClean="0">
                <a:latin typeface="Gabriola" pitchFamily="82" charset="0"/>
              </a:rPr>
              <a:t>коррупциогенных</a:t>
            </a:r>
            <a:r>
              <a:rPr lang="ru-RU" sz="2400" dirty="0" smtClean="0">
                <a:latin typeface="Gabriola" pitchFamily="82" charset="0"/>
              </a:rPr>
              <a:t> факторов выявлено в сфере предоставления государственных услуг. Более распространёнными из них являлись </a:t>
            </a:r>
            <a:r>
              <a:rPr lang="ru-RU" sz="2400" dirty="0" err="1" smtClean="0">
                <a:latin typeface="Gabriola" pitchFamily="82" charset="0"/>
              </a:rPr>
              <a:t>коррупциогенные</a:t>
            </a:r>
            <a:r>
              <a:rPr lang="ru-RU" sz="2400" dirty="0" smtClean="0">
                <a:latin typeface="Gabriola" pitchFamily="82" charset="0"/>
              </a:rPr>
              <a:t> факторы, выраженные в злоупотреблении правом заявителя государственными органами (их должностными лицами)- отсутствие четкой регламентации прав граждан.</a:t>
            </a:r>
            <a:endParaRPr lang="ru-RU" sz="2400" dirty="0">
              <a:latin typeface="Gabriola" pitchFamily="82" charset="0"/>
            </a:endParaRPr>
          </a:p>
          <a:p>
            <a:pPr>
              <a:lnSpc>
                <a:spcPts val="2200"/>
              </a:lnSpc>
            </a:pPr>
            <a:r>
              <a:rPr lang="ru-RU" sz="2400" dirty="0" smtClean="0">
                <a:latin typeface="Gabriola" pitchFamily="82" charset="0"/>
              </a:rPr>
              <a:t>	</a:t>
            </a:r>
            <a:endParaRPr lang="ru-RU" sz="2400" dirty="0">
              <a:latin typeface="Gabriola" pitchFamily="82" charset="0"/>
            </a:endParaRPr>
          </a:p>
        </p:txBody>
      </p:sp>
    </p:spTree>
    <p:extLst>
      <p:ext uri="{BB962C8B-B14F-4D97-AF65-F5344CB8AC3E}">
        <p14:creationId xmlns:p14="http://schemas.microsoft.com/office/powerpoint/2010/main" val="2488787232"/>
      </p:ext>
    </p:extLst>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55776" y="2780928"/>
            <a:ext cx="4536504" cy="707886"/>
          </a:xfrm>
          <a:prstGeom prst="rect">
            <a:avLst/>
          </a:prstGeom>
          <a:noFill/>
        </p:spPr>
        <p:txBody>
          <a:bodyPr wrap="square" rtlCol="0">
            <a:spAutoFit/>
          </a:bodyPr>
          <a:lstStyle/>
          <a:p>
            <a:pPr algn="ctr"/>
            <a:r>
              <a:rPr lang="ru-RU" sz="4000" dirty="0" smtClean="0">
                <a:latin typeface="Gabriola" pitchFamily="82" charset="0"/>
              </a:rPr>
              <a:t>Спасибо за внимание !</a:t>
            </a:r>
            <a:endParaRPr lang="ru-RU" sz="4000" dirty="0">
              <a:latin typeface="Gabriola" pitchFamily="82" charset="0"/>
            </a:endParaRPr>
          </a:p>
        </p:txBody>
      </p:sp>
    </p:spTree>
    <p:extLst>
      <p:ext uri="{BB962C8B-B14F-4D97-AF65-F5344CB8AC3E}">
        <p14:creationId xmlns:p14="http://schemas.microsoft.com/office/powerpoint/2010/main" val="254559981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60951" y="781943"/>
            <a:ext cx="7831529" cy="4154984"/>
          </a:xfrm>
          <a:prstGeom prst="rect">
            <a:avLst/>
          </a:prstGeom>
        </p:spPr>
        <p:txBody>
          <a:bodyPr wrap="square">
            <a:spAutoFit/>
          </a:bodyPr>
          <a:lstStyle/>
          <a:p>
            <a:pPr algn="just"/>
            <a:r>
              <a:rPr lang="ru-RU" sz="2400" b="1" dirty="0" smtClean="0">
                <a:latin typeface="Gabriola" pitchFamily="82" charset="0"/>
              </a:rPr>
              <a:t>	Понятие </a:t>
            </a:r>
            <a:r>
              <a:rPr lang="ru-RU" sz="2400" b="1" dirty="0">
                <a:latin typeface="Gabriola" pitchFamily="82" charset="0"/>
              </a:rPr>
              <a:t>коррупции определено </a:t>
            </a:r>
            <a:r>
              <a:rPr lang="ru-RU" sz="2400" b="1" dirty="0" smtClean="0">
                <a:latin typeface="Gabriola" pitchFamily="82" charset="0"/>
              </a:rPr>
              <a:t>Федеральным законом                            № 273-ФЗ, </a:t>
            </a:r>
            <a:r>
              <a:rPr lang="ru-RU" sz="2400" b="1" dirty="0">
                <a:latin typeface="Gabriola" pitchFamily="82" charset="0"/>
              </a:rPr>
              <a:t>в соответствии с которым она представляет собой злоупотребление служебным положением, дачу взятки, получение взятки, злоупотребление полномочиями,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a:t>
            </a:r>
            <a:r>
              <a:rPr lang="ru-RU" sz="2400" b="1" dirty="0" smtClean="0">
                <a:latin typeface="Gabriola" pitchFamily="82" charset="0"/>
              </a:rPr>
              <a:t/>
            </a:r>
            <a:br>
              <a:rPr lang="ru-RU" sz="2400" b="1" dirty="0" smtClean="0">
                <a:latin typeface="Gabriola" pitchFamily="82" charset="0"/>
              </a:rPr>
            </a:br>
            <a:r>
              <a:rPr lang="ru-RU" sz="2400" b="1" dirty="0" smtClean="0">
                <a:latin typeface="Gabriola" pitchFamily="82" charset="0"/>
              </a:rPr>
              <a:t>в </a:t>
            </a:r>
            <a:r>
              <a:rPr lang="ru-RU" sz="2400" b="1" dirty="0">
                <a:latin typeface="Gabriola" pitchFamily="82" charset="0"/>
              </a:rPr>
              <a:t>виде денег, ценностей, иного имущества или услуг имущественного характера, иных имущественных прав для себя или для третьих лиц либо незаконное предоставление такой выгоды указанному лицу другими физическими лицами, а также совершение указанных деяний от имени или </a:t>
            </a:r>
            <a:r>
              <a:rPr lang="ru-RU" sz="2400" b="1" dirty="0" smtClean="0">
                <a:latin typeface="Gabriola" pitchFamily="82" charset="0"/>
              </a:rPr>
              <a:t/>
            </a:r>
            <a:br>
              <a:rPr lang="ru-RU" sz="2400" b="1" dirty="0" smtClean="0">
                <a:latin typeface="Gabriola" pitchFamily="82" charset="0"/>
              </a:rPr>
            </a:br>
            <a:r>
              <a:rPr lang="ru-RU" sz="2400" b="1" dirty="0" smtClean="0">
                <a:latin typeface="Gabriola" pitchFamily="82" charset="0"/>
              </a:rPr>
              <a:t>в </a:t>
            </a:r>
            <a:r>
              <a:rPr lang="ru-RU" sz="2400" b="1" dirty="0">
                <a:latin typeface="Gabriola" pitchFamily="82" charset="0"/>
              </a:rPr>
              <a:t>интересах юридического лица.</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5536" y="4936927"/>
            <a:ext cx="8496944" cy="1732960"/>
          </a:xfrm>
          <a:prstGeom prst="rect">
            <a:avLst/>
          </a:prstGeom>
        </p:spPr>
      </p:pic>
    </p:spTree>
    <p:extLst>
      <p:ext uri="{BB962C8B-B14F-4D97-AF65-F5344CB8AC3E}">
        <p14:creationId xmlns:p14="http://schemas.microsoft.com/office/powerpoint/2010/main" val="3205974047"/>
      </p:ext>
    </p:extLst>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183320"/>
            <a:ext cx="1574304" cy="1574304"/>
          </a:xfrm>
          <a:prstGeom prst="rect">
            <a:avLst/>
          </a:prstGeom>
        </p:spPr>
      </p:pic>
      <p:sp>
        <p:nvSpPr>
          <p:cNvPr id="6" name="Прямоугольник 5"/>
          <p:cNvSpPr/>
          <p:nvPr/>
        </p:nvSpPr>
        <p:spPr>
          <a:xfrm>
            <a:off x="755576" y="849853"/>
            <a:ext cx="7668344" cy="4524315"/>
          </a:xfrm>
          <a:prstGeom prst="rect">
            <a:avLst/>
          </a:prstGeom>
        </p:spPr>
        <p:txBody>
          <a:bodyPr wrap="square">
            <a:spAutoFit/>
          </a:bodyPr>
          <a:lstStyle/>
          <a:p>
            <a:pPr algn="just"/>
            <a:r>
              <a:rPr lang="en-US" sz="2400" b="1" dirty="0" smtClean="0">
                <a:latin typeface="Gabriola" pitchFamily="82" charset="0"/>
              </a:rPr>
              <a:t>	</a:t>
            </a:r>
            <a:r>
              <a:rPr lang="ru-RU" sz="2400" b="1" dirty="0" smtClean="0">
                <a:latin typeface="Gabriola" pitchFamily="82" charset="0"/>
              </a:rPr>
              <a:t>Федеральным </a:t>
            </a:r>
            <a:r>
              <a:rPr lang="ru-RU" sz="2400" b="1" dirty="0">
                <a:latin typeface="Gabriola" pitchFamily="82" charset="0"/>
              </a:rPr>
              <a:t>законом № 273-ФЗ также определено понятие противодействия коррупции как деятельности федеральных органов государственной власти, органов государственной власти субъектов Российской Федерации, органов местного самоуправления, институтов гражданского общества, организаций и физических лиц в пределах их полномочий:</a:t>
            </a:r>
          </a:p>
          <a:p>
            <a:pPr marL="342900" indent="-342900" algn="just">
              <a:buFont typeface="Wingdings" pitchFamily="2" charset="2"/>
              <a:buChar char="ü"/>
            </a:pPr>
            <a:r>
              <a:rPr lang="ru-RU" sz="2400" b="1" dirty="0" smtClean="0">
                <a:latin typeface="Gabriola" pitchFamily="82" charset="0"/>
              </a:rPr>
              <a:t>по </a:t>
            </a:r>
            <a:r>
              <a:rPr lang="ru-RU" sz="2400" b="1" dirty="0">
                <a:latin typeface="Gabriola" pitchFamily="82" charset="0"/>
              </a:rPr>
              <a:t>предупреждению коррупции, в том числе по выявлению и последующему устранению причин </a:t>
            </a:r>
            <a:r>
              <a:rPr lang="ru-RU" sz="2400" b="1" dirty="0" smtClean="0">
                <a:latin typeface="Gabriola" pitchFamily="82" charset="0"/>
              </a:rPr>
              <a:t>коррупции;</a:t>
            </a:r>
            <a:endParaRPr lang="ru-RU" sz="2400" b="1" dirty="0">
              <a:latin typeface="Gabriola" pitchFamily="82" charset="0"/>
            </a:endParaRPr>
          </a:p>
          <a:p>
            <a:pPr marL="342900" indent="-342900" algn="just">
              <a:buFont typeface="Wingdings" pitchFamily="2" charset="2"/>
              <a:buChar char="ü"/>
            </a:pPr>
            <a:r>
              <a:rPr lang="ru-RU" sz="2400" b="1" dirty="0" smtClean="0">
                <a:latin typeface="Gabriola" pitchFamily="82" charset="0"/>
              </a:rPr>
              <a:t>по </a:t>
            </a:r>
            <a:r>
              <a:rPr lang="ru-RU" sz="2400" b="1" dirty="0">
                <a:latin typeface="Gabriola" pitchFamily="82" charset="0"/>
              </a:rPr>
              <a:t>выявлению, предупреждению, пресечению, раскрытию и расследованию коррупционных </a:t>
            </a:r>
            <a:r>
              <a:rPr lang="ru-RU" sz="2400" b="1" dirty="0" smtClean="0">
                <a:latin typeface="Gabriola" pitchFamily="82" charset="0"/>
              </a:rPr>
              <a:t>правонарушений;</a:t>
            </a:r>
          </a:p>
          <a:p>
            <a:pPr marL="342900" indent="-342900" algn="just">
              <a:buFont typeface="Wingdings" pitchFamily="2" charset="2"/>
              <a:buChar char="ü"/>
            </a:pPr>
            <a:r>
              <a:rPr lang="ru-RU" sz="2400" b="1" dirty="0" smtClean="0">
                <a:latin typeface="Gabriola" pitchFamily="82" charset="0"/>
              </a:rPr>
              <a:t>по </a:t>
            </a:r>
            <a:r>
              <a:rPr lang="ru-RU" sz="2400" b="1" dirty="0">
                <a:latin typeface="Gabriola" pitchFamily="82" charset="0"/>
              </a:rPr>
              <a:t>минимизации и (или) ликвидации последствий коррупционных правонарушений.</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13" y="116632"/>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20974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502296" cy="1502296"/>
          </a:xfrm>
          <a:prstGeom prst="rect">
            <a:avLst/>
          </a:prstGeom>
        </p:spPr>
      </p:pic>
      <p:pic>
        <p:nvPicPr>
          <p:cNvPr id="2" name="Рисунок 1"/>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51520" y="260648"/>
            <a:ext cx="1800201" cy="1917214"/>
          </a:xfrm>
          <a:prstGeom prst="rect">
            <a:avLst/>
          </a:prstGeom>
        </p:spPr>
      </p:pic>
      <p:sp>
        <p:nvSpPr>
          <p:cNvPr id="4" name="TextBox 3"/>
          <p:cNvSpPr txBox="1"/>
          <p:nvPr/>
        </p:nvSpPr>
        <p:spPr>
          <a:xfrm>
            <a:off x="2123728" y="188640"/>
            <a:ext cx="6552727" cy="2308324"/>
          </a:xfrm>
          <a:prstGeom prst="rect">
            <a:avLst/>
          </a:prstGeom>
          <a:noFill/>
        </p:spPr>
        <p:txBody>
          <a:bodyPr wrap="square" rtlCol="0">
            <a:spAutoFit/>
          </a:bodyPr>
          <a:lstStyle/>
          <a:p>
            <a:pPr algn="just"/>
            <a:r>
              <a:rPr lang="ru-RU" sz="2400" b="1" dirty="0">
                <a:latin typeface="Gabriola" pitchFamily="82" charset="0"/>
              </a:rPr>
              <a:t> </a:t>
            </a:r>
            <a:r>
              <a:rPr lang="ru-RU" sz="2400" b="1" dirty="0" smtClean="0">
                <a:latin typeface="Gabriola" pitchFamily="82" charset="0"/>
              </a:rPr>
              <a:t>      По </a:t>
            </a:r>
            <a:r>
              <a:rPr lang="ru-RU" sz="2400" b="1" dirty="0">
                <a:latin typeface="Gabriola" pitchFamily="82" charset="0"/>
              </a:rPr>
              <a:t>данным прокуратуры Хабаровского </a:t>
            </a:r>
            <a:r>
              <a:rPr lang="ru-RU" sz="2400" b="1" dirty="0" smtClean="0">
                <a:latin typeface="Gabriola" pitchFamily="82" charset="0"/>
              </a:rPr>
              <a:t>края</a:t>
            </a:r>
            <a:r>
              <a:rPr lang="ru-RU" sz="2400" b="1" dirty="0">
                <a:latin typeface="Gabriola" pitchFamily="82" charset="0"/>
              </a:rPr>
              <a:t> </a:t>
            </a:r>
            <a:r>
              <a:rPr lang="ru-RU" sz="2400" b="1" dirty="0" smtClean="0">
                <a:latin typeface="Gabriola" pitchFamily="82" charset="0"/>
              </a:rPr>
              <a:t>в </a:t>
            </a:r>
            <a:r>
              <a:rPr lang="ru-RU" sz="2400" b="1" dirty="0">
                <a:latin typeface="Gabriola" pitchFamily="82" charset="0"/>
              </a:rPr>
              <a:t>2022 г. количество регистрируемых преступлений </a:t>
            </a:r>
            <a:r>
              <a:rPr lang="ru-RU" sz="2400" b="1" dirty="0" smtClean="0">
                <a:latin typeface="Gabriola" pitchFamily="82" charset="0"/>
              </a:rPr>
              <a:t>коррупционной </a:t>
            </a:r>
            <a:r>
              <a:rPr lang="ru-RU" sz="2400" b="1" dirty="0">
                <a:latin typeface="Gabriola" pitchFamily="82" charset="0"/>
              </a:rPr>
              <a:t>направленности, по сравнению с аналогичным </a:t>
            </a:r>
            <a:r>
              <a:rPr lang="ru-RU" sz="2400" b="1" dirty="0" smtClean="0">
                <a:latin typeface="Gabriola" pitchFamily="82" charset="0"/>
              </a:rPr>
              <a:t>периодом </a:t>
            </a:r>
            <a:r>
              <a:rPr lang="ru-RU" sz="2400" b="1" dirty="0">
                <a:latin typeface="Gabriola" pitchFamily="82" charset="0"/>
              </a:rPr>
              <a:t>2021 г., снизилось на 14,2% (с 204 до 175). </a:t>
            </a:r>
            <a:endParaRPr lang="ru-RU" sz="2400" b="1" dirty="0" smtClean="0">
              <a:latin typeface="Gabriola" pitchFamily="82" charset="0"/>
            </a:endParaRPr>
          </a:p>
          <a:p>
            <a:pPr algn="just"/>
            <a:r>
              <a:rPr lang="ru-RU" sz="2400" b="1" dirty="0" smtClean="0">
                <a:latin typeface="Gabriola" pitchFamily="82" charset="0"/>
              </a:rPr>
              <a:t>       В </a:t>
            </a:r>
            <a:r>
              <a:rPr lang="ru-RU" sz="2400" b="1" dirty="0">
                <a:latin typeface="Gabriola" pitchFamily="82" charset="0"/>
              </a:rPr>
              <a:t>целом по стране число правонарушений данной категории </a:t>
            </a:r>
            <a:r>
              <a:rPr lang="ru-RU" sz="2400" b="1" dirty="0" smtClean="0">
                <a:latin typeface="Gabriola" pitchFamily="82" charset="0"/>
              </a:rPr>
              <a:t>увеличилось </a:t>
            </a:r>
            <a:r>
              <a:rPr lang="ru-RU" sz="2400" b="1" dirty="0">
                <a:latin typeface="Gabriola" pitchFamily="82" charset="0"/>
              </a:rPr>
              <a:t>на 0,6%. </a:t>
            </a:r>
            <a:endParaRPr lang="ru-RU" sz="2400" b="1" dirty="0" smtClean="0">
              <a:latin typeface="Gabriola" pitchFamily="82" charset="0"/>
            </a:endParaRPr>
          </a:p>
        </p:txBody>
      </p:sp>
      <p:sp>
        <p:nvSpPr>
          <p:cNvPr id="5" name="TextBox 4"/>
          <p:cNvSpPr txBox="1"/>
          <p:nvPr/>
        </p:nvSpPr>
        <p:spPr>
          <a:xfrm>
            <a:off x="251520" y="2420888"/>
            <a:ext cx="8568952" cy="1938992"/>
          </a:xfrm>
          <a:prstGeom prst="rect">
            <a:avLst/>
          </a:prstGeom>
          <a:noFill/>
        </p:spPr>
        <p:txBody>
          <a:bodyPr wrap="square" rtlCol="0">
            <a:spAutoFit/>
          </a:bodyPr>
          <a:lstStyle/>
          <a:p>
            <a:pPr algn="just"/>
            <a:r>
              <a:rPr lang="ru-RU" sz="2400" b="1" dirty="0" smtClean="0">
                <a:latin typeface="Gabriola" pitchFamily="82" charset="0"/>
              </a:rPr>
              <a:t>	</a:t>
            </a:r>
            <a:r>
              <a:rPr lang="ru-RU" sz="2400" dirty="0" smtClean="0">
                <a:latin typeface="Gabriola" pitchFamily="82" charset="0"/>
              </a:rPr>
              <a:t>В </a:t>
            </a:r>
            <a:r>
              <a:rPr lang="ru-RU" sz="2400" dirty="0">
                <a:latin typeface="Gabriola" pitchFamily="82" charset="0"/>
              </a:rPr>
              <a:t>структуре возбужденных уголовных дел преобладают преступления, связанные со взяточничеством, которые в общем объеме дел коррупционной направленности составляют 58%. Их количество увеличилось на 1,7% (с 117 до 119 фактов), в том числе: получение взятки - на 36,8%, дача взятки - на 28,1%, посредничество - в 4,5 раза, мелкое взяточничество - на 50%. </a:t>
            </a:r>
          </a:p>
        </p:txBody>
      </p:sp>
      <p:sp>
        <p:nvSpPr>
          <p:cNvPr id="7" name="TextBox 6"/>
          <p:cNvSpPr txBox="1"/>
          <p:nvPr/>
        </p:nvSpPr>
        <p:spPr>
          <a:xfrm>
            <a:off x="267494" y="4303146"/>
            <a:ext cx="7272808" cy="2308324"/>
          </a:xfrm>
          <a:prstGeom prst="rect">
            <a:avLst/>
          </a:prstGeom>
          <a:noFill/>
        </p:spPr>
        <p:txBody>
          <a:bodyPr wrap="square" rtlCol="0">
            <a:spAutoFit/>
          </a:bodyPr>
          <a:lstStyle/>
          <a:p>
            <a:r>
              <a:rPr lang="ru-RU" sz="2400" b="1" dirty="0" smtClean="0">
                <a:latin typeface="Gabriola" pitchFamily="82" charset="0"/>
              </a:rPr>
              <a:t>	</a:t>
            </a:r>
            <a:r>
              <a:rPr lang="ru-RU" sz="2400" dirty="0" smtClean="0">
                <a:solidFill>
                  <a:srgbClr val="FF0000"/>
                </a:solidFill>
                <a:latin typeface="Gabriola" pitchFamily="82" charset="0"/>
              </a:rPr>
              <a:t>Наиболее </a:t>
            </a:r>
            <a:r>
              <a:rPr lang="ru-RU" sz="2400" dirty="0">
                <a:solidFill>
                  <a:srgbClr val="FF0000"/>
                </a:solidFill>
                <a:latin typeface="Gabriola" pitchFamily="82" charset="0"/>
              </a:rPr>
              <a:t>подверженными коррупции сферами и отраслями остаются: </a:t>
            </a:r>
            <a:r>
              <a:rPr lang="ru-RU" sz="2400" dirty="0">
                <a:latin typeface="Gabriola" pitchFamily="82" charset="0"/>
              </a:rPr>
              <a:t>государственные и муниципальные закупки; деятельность органов власти и управления; выполнение за счет бюджетных средств мероприятий, предусмотренных государственными и муниципальными программами; медицинская сфера услуг и образование.</a:t>
            </a:r>
          </a:p>
        </p:txBody>
      </p:sp>
    </p:spTree>
    <p:extLst>
      <p:ext uri="{BB962C8B-B14F-4D97-AF65-F5344CB8AC3E}">
        <p14:creationId xmlns:p14="http://schemas.microsoft.com/office/powerpoint/2010/main" val="1428102520"/>
      </p:ext>
    </p:extLst>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301208"/>
            <a:ext cx="1430288" cy="1430288"/>
          </a:xfrm>
          <a:prstGeom prst="rect">
            <a:avLst/>
          </a:prstGeom>
        </p:spPr>
      </p:pic>
      <p:pic>
        <p:nvPicPr>
          <p:cNvPr id="6" name="Рисунок 5"/>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Effect>
                      <a14:sharpenSoften amount="500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179512" y="116632"/>
            <a:ext cx="2133604" cy="1542291"/>
          </a:xfrm>
          <a:prstGeom prst="rect">
            <a:avLst/>
          </a:prstGeom>
          <a:noFill/>
          <a:ln>
            <a:gradFill>
              <a:gsLst>
                <a:gs pos="51000">
                  <a:schemeClr val="accent1">
                    <a:tint val="66000"/>
                    <a:satMod val="160000"/>
                  </a:schemeClr>
                </a:gs>
                <a:gs pos="50000">
                  <a:schemeClr val="accent1">
                    <a:tint val="44500"/>
                    <a:satMod val="160000"/>
                  </a:schemeClr>
                </a:gs>
                <a:gs pos="40000">
                  <a:schemeClr val="accent1">
                    <a:tint val="23500"/>
                    <a:satMod val="160000"/>
                  </a:schemeClr>
                </a:gs>
              </a:gsLst>
              <a:lin ang="5400000" scaled="0"/>
            </a:gradFill>
          </a:ln>
        </p:spPr>
      </p:pic>
      <p:sp>
        <p:nvSpPr>
          <p:cNvPr id="7" name="TextBox 6"/>
          <p:cNvSpPr txBox="1"/>
          <p:nvPr/>
        </p:nvSpPr>
        <p:spPr>
          <a:xfrm>
            <a:off x="467544" y="2086982"/>
            <a:ext cx="8064896" cy="3693319"/>
          </a:xfrm>
          <a:prstGeom prst="rect">
            <a:avLst/>
          </a:prstGeom>
          <a:noFill/>
        </p:spPr>
        <p:txBody>
          <a:bodyPr wrap="square" rtlCol="0">
            <a:spAutoFit/>
          </a:bodyPr>
          <a:lstStyle/>
          <a:p>
            <a:endParaRPr lang="ru-RU" dirty="0"/>
          </a:p>
          <a:p>
            <a:pPr algn="just"/>
            <a:r>
              <a:rPr lang="ru-RU" sz="2400" b="1" dirty="0" smtClean="0">
                <a:latin typeface="Gabriola" pitchFamily="82" charset="0"/>
              </a:rPr>
              <a:t>	</a:t>
            </a:r>
            <a:r>
              <a:rPr lang="ru-RU" sz="2400" dirty="0" smtClean="0">
                <a:latin typeface="Gabriola" pitchFamily="82" charset="0"/>
              </a:rPr>
              <a:t>Наибольшее </a:t>
            </a:r>
            <a:r>
              <a:rPr lang="ru-RU" sz="2400" dirty="0">
                <a:latin typeface="Gabriola" pitchFamily="82" charset="0"/>
              </a:rPr>
              <a:t>количество приговоров постановлено по уголовным делам, связанным с дачей и получением взятки, мошенничеством, присвоением и растратой.</a:t>
            </a:r>
          </a:p>
          <a:p>
            <a:pPr algn="just"/>
            <a:r>
              <a:rPr lang="ru-RU" sz="2400" dirty="0" smtClean="0">
                <a:latin typeface="Gabriola" pitchFamily="82" charset="0"/>
              </a:rPr>
              <a:t>	Чаще </a:t>
            </a:r>
            <a:r>
              <a:rPr lang="ru-RU" sz="2400" dirty="0">
                <a:latin typeface="Gabriola" pitchFamily="82" charset="0"/>
              </a:rPr>
              <a:t>всего к ответственности за преступления коррупционной направленности привлекались должностные лица коммерческих организаций - 11 фактов (рост - на 10%), должностные лица правоохранительных органов - 9 (снижение - на 10%), </a:t>
            </a:r>
            <a:r>
              <a:rPr lang="ru-RU" sz="2400" dirty="0">
                <a:solidFill>
                  <a:srgbClr val="FF0000"/>
                </a:solidFill>
                <a:latin typeface="Gabriola" pitchFamily="82" charset="0"/>
              </a:rPr>
              <a:t>руководители и бухгалтеры унитарных предприятий - 7 (снижение - 46,1%), </a:t>
            </a:r>
            <a:r>
              <a:rPr lang="ru-RU" sz="2400" dirty="0">
                <a:latin typeface="Gabriola" pitchFamily="82" charset="0"/>
              </a:rPr>
              <a:t>государственные и муниципальные служащие - 4 </a:t>
            </a:r>
            <a:r>
              <a:rPr lang="ru-RU" sz="2400" dirty="0" smtClean="0">
                <a:latin typeface="Gabriola" pitchFamily="82" charset="0"/>
              </a:rPr>
              <a:t/>
            </a:r>
            <a:br>
              <a:rPr lang="ru-RU" sz="2400" dirty="0" smtClean="0">
                <a:latin typeface="Gabriola" pitchFamily="82" charset="0"/>
              </a:rPr>
            </a:br>
            <a:r>
              <a:rPr lang="ru-RU" sz="2400" dirty="0" smtClean="0">
                <a:latin typeface="Gabriola" pitchFamily="82" charset="0"/>
              </a:rPr>
              <a:t>(</a:t>
            </a:r>
            <a:r>
              <a:rPr lang="ru-RU" sz="2400" dirty="0">
                <a:latin typeface="Gabriola" pitchFamily="82" charset="0"/>
              </a:rPr>
              <a:t>в 2021 г. - аналогичный показатель).</a:t>
            </a:r>
          </a:p>
        </p:txBody>
      </p:sp>
      <p:sp>
        <p:nvSpPr>
          <p:cNvPr id="8" name="TextBox 7"/>
          <p:cNvSpPr txBox="1"/>
          <p:nvPr/>
        </p:nvSpPr>
        <p:spPr>
          <a:xfrm>
            <a:off x="2483769" y="116632"/>
            <a:ext cx="6142646" cy="2308324"/>
          </a:xfrm>
          <a:prstGeom prst="rect">
            <a:avLst/>
          </a:prstGeom>
          <a:noFill/>
        </p:spPr>
        <p:txBody>
          <a:bodyPr wrap="square" rtlCol="0">
            <a:spAutoFit/>
          </a:bodyPr>
          <a:lstStyle/>
          <a:p>
            <a:pPr algn="just"/>
            <a:r>
              <a:rPr lang="ru-RU" sz="2400" b="1" dirty="0" smtClean="0">
                <a:latin typeface="Gabriola" pitchFamily="82" charset="0"/>
              </a:rPr>
              <a:t>	В </a:t>
            </a:r>
            <a:r>
              <a:rPr lang="ru-RU" sz="2400" b="1" dirty="0">
                <a:latin typeface="Gabriola" pitchFamily="82" charset="0"/>
              </a:rPr>
              <a:t>2022 г. судами Хабаровского края рассмотрено 128 уголовных дел о преступлениях коррупционной направленности (рост - на 18,5%) в отношении 141 лица (рост - на 43,7%). Осуждено 82 лица (рост - на 11,5%), что составило 64% от общего числа лиц, в отношении которых приняты судебные решения.</a:t>
            </a:r>
          </a:p>
        </p:txBody>
      </p:sp>
    </p:spTree>
    <p:extLst>
      <p:ext uri="{BB962C8B-B14F-4D97-AF65-F5344CB8AC3E}">
        <p14:creationId xmlns:p14="http://schemas.microsoft.com/office/powerpoint/2010/main" val="861622581"/>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229200"/>
            <a:ext cx="1502296" cy="1502296"/>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312019"/>
            <a:ext cx="8064896" cy="4524315"/>
          </a:xfrm>
          <a:prstGeom prst="rect">
            <a:avLst/>
          </a:prstGeom>
          <a:noFill/>
        </p:spPr>
        <p:txBody>
          <a:bodyPr wrap="square" rtlCol="0">
            <a:spAutoFit/>
          </a:bodyPr>
          <a:lstStyle/>
          <a:p>
            <a:pPr marL="342900" indent="-342900" algn="just">
              <a:buFontTx/>
              <a:buChar char="-"/>
            </a:pPr>
            <a:r>
              <a:rPr lang="ru-RU" sz="2400" dirty="0" smtClean="0">
                <a:latin typeface="Gabriola" pitchFamily="82" charset="0"/>
              </a:rPr>
              <a:t>бывший </a:t>
            </a:r>
            <a:r>
              <a:rPr lang="ru-RU" sz="2400" dirty="0">
                <a:latin typeface="Gabriola" pitchFamily="82" charset="0"/>
              </a:rPr>
              <a:t>начальник КГКУ "</a:t>
            </a:r>
            <a:r>
              <a:rPr lang="ru-RU" sz="2400" dirty="0" err="1">
                <a:latin typeface="Gabriola" pitchFamily="82" charset="0"/>
              </a:rPr>
              <a:t>Хабаровскуправтодор</a:t>
            </a:r>
            <a:r>
              <a:rPr lang="ru-RU" sz="2400" dirty="0">
                <a:latin typeface="Gabriola" pitchFamily="82" charset="0"/>
              </a:rPr>
              <a:t>" признан виновным в даче взятки в особо крупном размере должностному лицу </a:t>
            </a:r>
            <a:r>
              <a:rPr lang="ru-RU" sz="2400" dirty="0" smtClean="0">
                <a:latin typeface="Gabriola" pitchFamily="82" charset="0"/>
              </a:rPr>
              <a:t>профильного министерства (за трудоустройство) через </a:t>
            </a:r>
            <a:r>
              <a:rPr lang="ru-RU" sz="2400" dirty="0">
                <a:latin typeface="Gabriola" pitchFamily="82" charset="0"/>
              </a:rPr>
              <a:t>посредника по предварительному сговору (ч. 5 ст. 291 УК РФ). Судом назначено наказание в виде 9 лет лишения свободы с отбыванием в колонии строгого режима</a:t>
            </a:r>
            <a:r>
              <a:rPr lang="ru-RU" sz="2400" dirty="0" smtClean="0">
                <a:latin typeface="Gabriola" pitchFamily="82" charset="0"/>
              </a:rPr>
              <a:t>;</a:t>
            </a:r>
            <a:endParaRPr lang="ru-RU" sz="2400" dirty="0">
              <a:latin typeface="Gabriola" pitchFamily="82" charset="0"/>
            </a:endParaRPr>
          </a:p>
          <a:p>
            <a:pPr marL="342900" indent="-342900" algn="just">
              <a:buFontTx/>
              <a:buChar char="-"/>
            </a:pPr>
            <a:r>
              <a:rPr lang="ru-RU" sz="2400" dirty="0" smtClean="0">
                <a:solidFill>
                  <a:srgbClr val="FF0000"/>
                </a:solidFill>
                <a:latin typeface="Gabriola" pitchFamily="82" charset="0"/>
              </a:rPr>
              <a:t>экс-глава </a:t>
            </a:r>
            <a:r>
              <a:rPr lang="ru-RU" sz="2400" dirty="0">
                <a:solidFill>
                  <a:srgbClr val="FF0000"/>
                </a:solidFill>
                <a:latin typeface="Gabriola" pitchFamily="82" charset="0"/>
              </a:rPr>
              <a:t>муниципального предприятия</a:t>
            </a:r>
            <a:r>
              <a:rPr lang="ru-RU" sz="2400" dirty="0">
                <a:latin typeface="Gabriola" pitchFamily="82" charset="0"/>
              </a:rPr>
              <a:t> и главный бухгалтер </a:t>
            </a:r>
            <a:r>
              <a:rPr lang="ru-RU" sz="2400" dirty="0" smtClean="0">
                <a:latin typeface="Gabriola" pitchFamily="82" charset="0"/>
              </a:rPr>
              <a:t>                      МУП </a:t>
            </a:r>
            <a:r>
              <a:rPr lang="ru-RU" sz="2400" dirty="0">
                <a:latin typeface="Gabriola" pitchFamily="82" charset="0"/>
              </a:rPr>
              <a:t>"Водоканал" г</a:t>
            </a:r>
            <a:r>
              <a:rPr lang="ru-RU" sz="2400" dirty="0" smtClean="0">
                <a:latin typeface="Gabriola" pitchFamily="82" charset="0"/>
              </a:rPr>
              <a:t>. Хабаровска </a:t>
            </a:r>
            <a:r>
              <a:rPr lang="ru-RU" sz="2400" dirty="0">
                <a:latin typeface="Gabriola" pitchFamily="82" charset="0"/>
              </a:rPr>
              <a:t>признаны </a:t>
            </a:r>
            <a:r>
              <a:rPr lang="ru-RU" sz="2400" dirty="0" smtClean="0">
                <a:latin typeface="Gabriola" pitchFamily="82" charset="0"/>
              </a:rPr>
              <a:t>виновным</a:t>
            </a:r>
            <a:r>
              <a:rPr lang="ru-RU" sz="2400" dirty="0">
                <a:latin typeface="Gabriola" pitchFamily="82" charset="0"/>
              </a:rPr>
              <a:t>и</a:t>
            </a:r>
            <a:r>
              <a:rPr lang="ru-RU" sz="2400" dirty="0" smtClean="0">
                <a:latin typeface="Gabriola" pitchFamily="82" charset="0"/>
              </a:rPr>
              <a:t> </a:t>
            </a:r>
            <a:r>
              <a:rPr lang="ru-RU" sz="2400" dirty="0">
                <a:latin typeface="Gabriola" pitchFamily="82" charset="0"/>
              </a:rPr>
              <a:t>в растратах при исполнении муниципального контракта на строительство объекта "Водозаборные сооружения Тунгусского месторождения в г</a:t>
            </a:r>
            <a:r>
              <a:rPr lang="ru-RU" sz="2400" dirty="0" smtClean="0">
                <a:latin typeface="Gabriola" pitchFamily="82" charset="0"/>
              </a:rPr>
              <a:t>. Хабаровске</a:t>
            </a:r>
            <a:r>
              <a:rPr lang="ru-RU" sz="2400" dirty="0">
                <a:latin typeface="Gabriola" pitchFamily="82" charset="0"/>
              </a:rPr>
              <a:t>". </a:t>
            </a:r>
            <a:r>
              <a:rPr lang="ru-RU" sz="2400" dirty="0" smtClean="0">
                <a:latin typeface="Gabriola" pitchFamily="82" charset="0"/>
              </a:rPr>
              <a:t>Причинённый </a:t>
            </a:r>
            <a:r>
              <a:rPr lang="ru-RU" sz="2400" dirty="0">
                <a:latin typeface="Gabriola" pitchFamily="82" charset="0"/>
              </a:rPr>
              <a:t>ущерб </a:t>
            </a:r>
            <a:r>
              <a:rPr lang="ru-RU" sz="2400" dirty="0" smtClean="0">
                <a:latin typeface="Gabriola" pitchFamily="82" charset="0"/>
              </a:rPr>
              <a:t>составил 46 </a:t>
            </a:r>
            <a:r>
              <a:rPr lang="ru-RU" sz="2400" dirty="0">
                <a:latin typeface="Gabriola" pitchFamily="82" charset="0"/>
              </a:rPr>
              <a:t>млн руб. Судом назначено наказание в виде 3 лет лишения свободы с отбыванием </a:t>
            </a:r>
            <a:r>
              <a:rPr lang="ru-RU" sz="2400" dirty="0" smtClean="0">
                <a:latin typeface="Gabriola" pitchFamily="82" charset="0"/>
              </a:rPr>
              <a:t>в колонии общего                        </a:t>
            </a:r>
            <a:r>
              <a:rPr lang="ru-RU" sz="2400" dirty="0">
                <a:latin typeface="Gabriola" pitchFamily="82" charset="0"/>
              </a:rPr>
              <a:t>режима и 2,5 годам условно </a:t>
            </a:r>
            <a:r>
              <a:rPr lang="ru-RU" sz="2400" dirty="0" smtClean="0">
                <a:latin typeface="Gabriola" pitchFamily="82" charset="0"/>
              </a:rPr>
              <a:t>соответственно.</a:t>
            </a:r>
            <a:endParaRPr lang="ru-RU" sz="2400" dirty="0">
              <a:latin typeface="Gabriola" pitchFamily="82" charset="0"/>
            </a:endParaRPr>
          </a:p>
        </p:txBody>
      </p:sp>
      <p:sp>
        <p:nvSpPr>
          <p:cNvPr id="5" name="TextBox 4"/>
          <p:cNvSpPr txBox="1"/>
          <p:nvPr/>
        </p:nvSpPr>
        <p:spPr>
          <a:xfrm>
            <a:off x="1547664" y="188640"/>
            <a:ext cx="6840760" cy="1200329"/>
          </a:xfrm>
          <a:prstGeom prst="rect">
            <a:avLst/>
          </a:prstGeom>
          <a:noFill/>
        </p:spPr>
        <p:txBody>
          <a:bodyPr wrap="square" rtlCol="0">
            <a:spAutoFit/>
          </a:bodyPr>
          <a:lstStyle/>
          <a:p>
            <a:pPr algn="ctr"/>
            <a:r>
              <a:rPr lang="ru-RU" sz="2400" b="1" dirty="0">
                <a:latin typeface="Gabriola" pitchFamily="82" charset="0"/>
              </a:rPr>
              <a:t>В отчетном периоде среди населения вызвали резонанс публикации о преступлениях коррупционного характера, совершенные высокопоставленными лицами региона:</a:t>
            </a:r>
          </a:p>
        </p:txBody>
      </p:sp>
    </p:spTree>
    <p:extLst>
      <p:ext uri="{BB962C8B-B14F-4D97-AF65-F5344CB8AC3E}">
        <p14:creationId xmlns:p14="http://schemas.microsoft.com/office/powerpoint/2010/main" val="2409654570"/>
      </p:ext>
    </p:extLst>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5085183"/>
            <a:ext cx="1615799" cy="1615799"/>
          </a:xfrm>
          <a:prstGeom prst="rect">
            <a:avLst/>
          </a:prstGeom>
        </p:spPr>
      </p:pic>
      <p:sp>
        <p:nvSpPr>
          <p:cNvPr id="2" name="TextBox 1"/>
          <p:cNvSpPr txBox="1"/>
          <p:nvPr/>
        </p:nvSpPr>
        <p:spPr>
          <a:xfrm>
            <a:off x="179512" y="1340768"/>
            <a:ext cx="8352928" cy="3416320"/>
          </a:xfrm>
          <a:prstGeom prst="rect">
            <a:avLst/>
          </a:prstGeom>
          <a:noFill/>
        </p:spPr>
        <p:txBody>
          <a:bodyPr wrap="square" rtlCol="0">
            <a:spAutoFit/>
          </a:bodyPr>
          <a:lstStyle/>
          <a:p>
            <a:pPr algn="just"/>
            <a:r>
              <a:rPr lang="ru-RU" sz="2400" b="1" dirty="0" smtClean="0">
                <a:latin typeface="Gabriola" pitchFamily="82" charset="0"/>
              </a:rPr>
              <a:t>	Меры </a:t>
            </a:r>
            <a:r>
              <a:rPr lang="ru-RU" sz="2400" b="1" dirty="0">
                <a:latin typeface="Gabriola" pitchFamily="82" charset="0"/>
              </a:rPr>
              <a:t>по предупреждению коррупции в отношении лиц, обладающих </a:t>
            </a:r>
            <a:endParaRPr lang="ru-RU" sz="2400" b="1" dirty="0" smtClean="0">
              <a:latin typeface="Gabriola" pitchFamily="82" charset="0"/>
            </a:endParaRPr>
          </a:p>
          <a:p>
            <a:pPr algn="just"/>
            <a:r>
              <a:rPr lang="ru-RU" sz="2400" b="1" dirty="0" smtClean="0">
                <a:latin typeface="Gabriola" pitchFamily="82" charset="0"/>
              </a:rPr>
              <a:t>публично-властными </a:t>
            </a:r>
            <a:r>
              <a:rPr lang="ru-RU" sz="2400" b="1" dirty="0">
                <a:latin typeface="Gabriola" pitchFamily="82" charset="0"/>
              </a:rPr>
              <a:t>полномочиями, реализуются посредством </a:t>
            </a:r>
            <a:r>
              <a:rPr lang="ru-RU" sz="2400" b="1" dirty="0" smtClean="0">
                <a:latin typeface="Gabriola" pitchFamily="82" charset="0"/>
              </a:rPr>
              <a:t>антикоррупционных </a:t>
            </a:r>
            <a:r>
              <a:rPr lang="ru-RU" sz="2400" b="1" dirty="0">
                <a:latin typeface="Gabriola" pitchFamily="82" charset="0"/>
              </a:rPr>
              <a:t>институтов, обеспечивающих:</a:t>
            </a:r>
          </a:p>
          <a:p>
            <a:pPr algn="just"/>
            <a:r>
              <a:rPr lang="ru-RU" sz="2400" dirty="0" smtClean="0">
                <a:latin typeface="Gabriola" pitchFamily="82" charset="0"/>
              </a:rPr>
              <a:t>- получение </a:t>
            </a:r>
            <a:r>
              <a:rPr lang="ru-RU" sz="2400" dirty="0">
                <a:latin typeface="Gabriola" pitchFamily="82" charset="0"/>
              </a:rPr>
              <a:t>и </a:t>
            </a:r>
            <a:r>
              <a:rPr lang="ru-RU" sz="2400" dirty="0" smtClean="0">
                <a:latin typeface="Gabriola" pitchFamily="82" charset="0"/>
              </a:rPr>
              <a:t>проверку </a:t>
            </a:r>
            <a:r>
              <a:rPr lang="ru-RU" sz="2400" dirty="0">
                <a:latin typeface="Gabriola" pitchFamily="82" charset="0"/>
              </a:rPr>
              <a:t>сведений о доходах, расходах, </a:t>
            </a:r>
            <a:r>
              <a:rPr lang="ru-RU" sz="2400" dirty="0" smtClean="0">
                <a:latin typeface="Gabriola" pitchFamily="82" charset="0"/>
              </a:rPr>
              <a:t>об </a:t>
            </a:r>
            <a:r>
              <a:rPr lang="ru-RU" sz="2400" dirty="0">
                <a:latin typeface="Gabriola" pitchFamily="82" charset="0"/>
              </a:rPr>
              <a:t>имуществе и обязательствах имущественного </a:t>
            </a:r>
            <a:r>
              <a:rPr lang="ru-RU" sz="2400" dirty="0" smtClean="0">
                <a:latin typeface="Gabriola" pitchFamily="82" charset="0"/>
              </a:rPr>
              <a:t>характера </a:t>
            </a:r>
            <a:r>
              <a:rPr lang="ru-RU" sz="2400" dirty="0">
                <a:latin typeface="Gabriola" pitchFamily="82" charset="0"/>
              </a:rPr>
              <a:t>(далее - сведения о доходах);</a:t>
            </a:r>
          </a:p>
          <a:p>
            <a:pPr algn="just"/>
            <a:r>
              <a:rPr lang="ru-RU" sz="2400" dirty="0">
                <a:latin typeface="Gabriola" pitchFamily="82" charset="0"/>
              </a:rPr>
              <a:t>- предотвращение и урегулирование конфликта интересов;</a:t>
            </a:r>
          </a:p>
          <a:p>
            <a:pPr algn="just"/>
            <a:r>
              <a:rPr lang="ru-RU" sz="2400" dirty="0" smtClean="0">
                <a:latin typeface="Gabriola" pitchFamily="82" charset="0"/>
              </a:rPr>
              <a:t>- контроль </a:t>
            </a:r>
            <a:r>
              <a:rPr lang="ru-RU" sz="2400" dirty="0">
                <a:latin typeface="Gabriola" pitchFamily="82" charset="0"/>
              </a:rPr>
              <a:t>за соблюдением ограничений и </a:t>
            </a:r>
            <a:r>
              <a:rPr lang="ru-RU" sz="2400" dirty="0" smtClean="0">
                <a:latin typeface="Gabriola" pitchFamily="82" charset="0"/>
              </a:rPr>
              <a:t>запретов, исполнением </a:t>
            </a:r>
            <a:r>
              <a:rPr lang="ru-RU" sz="2400" dirty="0">
                <a:latin typeface="Gabriola" pitchFamily="82" charset="0"/>
              </a:rPr>
              <a:t>обязанностей, установленных </a:t>
            </a:r>
            <a:r>
              <a:rPr lang="ru-RU" sz="2400" dirty="0" smtClean="0">
                <a:latin typeface="Gabriola" pitchFamily="82" charset="0"/>
              </a:rPr>
              <a:t>законодательством Российской </a:t>
            </a:r>
            <a:r>
              <a:rPr lang="ru-RU" sz="2400" dirty="0">
                <a:latin typeface="Gabriola" pitchFamily="82" charset="0"/>
              </a:rPr>
              <a:t>Федерации в области противодействия коррупции.</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34" y="145381"/>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48034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11525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19672" y="158986"/>
            <a:ext cx="7190928" cy="1477328"/>
          </a:xfrm>
          <a:prstGeom prst="rect">
            <a:avLst/>
          </a:prstGeom>
          <a:noFill/>
        </p:spPr>
        <p:txBody>
          <a:bodyPr wrap="square" rtlCol="0">
            <a:spAutoFit/>
          </a:bodyPr>
          <a:lstStyle/>
          <a:p>
            <a:pPr algn="ctr"/>
            <a:r>
              <a:rPr lang="ru-RU" sz="2400" b="1" dirty="0" smtClean="0">
                <a:latin typeface="Gabriola" pitchFamily="82" charset="0"/>
              </a:rPr>
              <a:t>ПЕРЕЧЕНЬ МЕРОПИЯТИЙ </a:t>
            </a:r>
          </a:p>
          <a:p>
            <a:pPr algn="ctr"/>
            <a:r>
              <a:rPr lang="ru-RU" sz="2400" b="1" dirty="0" smtClean="0">
                <a:latin typeface="Gabriola" pitchFamily="82" charset="0"/>
              </a:rPr>
              <a:t>по профилактике коррупционных и иных правонарушений в исполнительных  органах края:  </a:t>
            </a:r>
          </a:p>
          <a:p>
            <a:pPr algn="ctr"/>
            <a:endParaRPr lang="ru-RU" dirty="0"/>
          </a:p>
        </p:txBody>
      </p:sp>
      <p:sp>
        <p:nvSpPr>
          <p:cNvPr id="4" name="TextBox 3"/>
          <p:cNvSpPr txBox="1"/>
          <p:nvPr/>
        </p:nvSpPr>
        <p:spPr>
          <a:xfrm>
            <a:off x="395536" y="1268760"/>
            <a:ext cx="8394461" cy="3693319"/>
          </a:xfrm>
          <a:prstGeom prst="rect">
            <a:avLst/>
          </a:prstGeom>
          <a:noFill/>
        </p:spPr>
        <p:txBody>
          <a:bodyPr wrap="square" rtlCol="0">
            <a:spAutoFit/>
          </a:bodyPr>
          <a:lstStyle/>
          <a:p>
            <a:pPr marL="342900" indent="-342900" algn="just">
              <a:buFont typeface="+mj-lt"/>
              <a:buAutoNum type="arabicPeriod"/>
            </a:pPr>
            <a:r>
              <a:rPr lang="ru-RU" sz="2400" b="1" dirty="0">
                <a:latin typeface="Gabriola" pitchFamily="82" charset="0"/>
              </a:rPr>
              <a:t>В соответствии с требованиями </a:t>
            </a:r>
            <a:r>
              <a:rPr lang="ru-RU" sz="2400" b="1" dirty="0" smtClean="0">
                <a:latin typeface="Gabriola" pitchFamily="82" charset="0"/>
              </a:rPr>
              <a:t>Федерального закона </a:t>
            </a:r>
            <a:r>
              <a:rPr lang="ru-RU" sz="2400" b="1" dirty="0">
                <a:latin typeface="Gabriola" pitchFamily="82" charset="0"/>
              </a:rPr>
              <a:t>№ </a:t>
            </a:r>
            <a:r>
              <a:rPr lang="ru-RU" sz="2400" b="1" dirty="0" smtClean="0">
                <a:latin typeface="Gabriola" pitchFamily="82" charset="0"/>
              </a:rPr>
              <a:t>273-ФЗ </a:t>
            </a:r>
            <a:r>
              <a:rPr lang="ru-RU" sz="2400" b="1" dirty="0">
                <a:latin typeface="Gabriola" pitchFamily="82" charset="0"/>
              </a:rPr>
              <a:t>в </a:t>
            </a:r>
            <a:r>
              <a:rPr lang="ru-RU" sz="2400" b="1" dirty="0" smtClean="0">
                <a:latin typeface="Gabriola" pitchFamily="82" charset="0"/>
              </a:rPr>
              <a:t>исполнительном органе края должно </a:t>
            </a:r>
            <a:r>
              <a:rPr lang="ru-RU" sz="2400" b="1" dirty="0">
                <a:latin typeface="Gabriola" pitchFamily="82" charset="0"/>
              </a:rPr>
              <a:t>быть определено должностное лицо или структурное подразделение органа власти, ответственное за организацию работы по противодействию </a:t>
            </a:r>
            <a:r>
              <a:rPr lang="ru-RU" sz="2400" b="1" dirty="0" smtClean="0">
                <a:latin typeface="Gabriola" pitchFamily="82" charset="0"/>
              </a:rPr>
              <a:t>коррупции:</a:t>
            </a:r>
          </a:p>
          <a:p>
            <a:pPr marL="285750" indent="-285750" algn="just">
              <a:buFont typeface="Wingdings" pitchFamily="2" charset="2"/>
              <a:buChar char="ü"/>
            </a:pPr>
            <a:r>
              <a:rPr lang="ru-RU" sz="2400" dirty="0" smtClean="0">
                <a:latin typeface="Gabriola" pitchFamily="82" charset="0"/>
              </a:rPr>
              <a:t>принимается нормативный акт </a:t>
            </a:r>
            <a:r>
              <a:rPr lang="ru-RU" sz="2400" dirty="0">
                <a:latin typeface="Gabriola" pitchFamily="82" charset="0"/>
              </a:rPr>
              <a:t>об </a:t>
            </a:r>
            <a:r>
              <a:rPr lang="ru-RU" sz="2400" dirty="0" smtClean="0">
                <a:latin typeface="Gabriola" pitchFamily="82" charset="0"/>
              </a:rPr>
              <a:t>определении структурного подразделения,  </a:t>
            </a:r>
            <a:r>
              <a:rPr lang="ru-RU" sz="2400" dirty="0">
                <a:latin typeface="Gabriola" pitchFamily="82" charset="0"/>
              </a:rPr>
              <a:t>(назначении) должностного лица в </a:t>
            </a:r>
            <a:r>
              <a:rPr lang="ru-RU" sz="2400" dirty="0" smtClean="0">
                <a:latin typeface="Gabriola" pitchFamily="82" charset="0"/>
              </a:rPr>
              <a:t>исполнительном органе края, обязанность прописывается в должностном регламенте (предусматривается взаимозаменяемость сотрудников), </a:t>
            </a:r>
            <a:r>
              <a:rPr lang="ru-RU" sz="2400" dirty="0" smtClean="0">
                <a:solidFill>
                  <a:srgbClr val="FF0000"/>
                </a:solidFill>
                <a:latin typeface="Gabriola" pitchFamily="82" charset="0"/>
              </a:rPr>
              <a:t>а </a:t>
            </a:r>
            <a:r>
              <a:rPr lang="ru-RU" sz="2400" dirty="0">
                <a:solidFill>
                  <a:srgbClr val="FF0000"/>
                </a:solidFill>
                <a:latin typeface="Gabriola" pitchFamily="82" charset="0"/>
              </a:rPr>
              <a:t>также в подведомственных учреждениях (при </a:t>
            </a:r>
            <a:r>
              <a:rPr lang="ru-RU" sz="2400" dirty="0" smtClean="0">
                <a:solidFill>
                  <a:srgbClr val="FF0000"/>
                </a:solidFill>
                <a:latin typeface="Gabriola" pitchFamily="82" charset="0"/>
              </a:rPr>
              <a:t>наличии).</a:t>
            </a:r>
          </a:p>
          <a:p>
            <a:pPr marL="285750" indent="-285750" algn="just">
              <a:buFont typeface="Wingdings" pitchFamily="2" charset="2"/>
              <a:buChar char="ü"/>
            </a:pPr>
            <a:endParaRPr lang="ru-RU" dirty="0"/>
          </a:p>
        </p:txBody>
      </p:sp>
      <p:pic>
        <p:nvPicPr>
          <p:cNvPr id="3" name="Рисунок 2"/>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3568" y="4725144"/>
            <a:ext cx="8127032" cy="1954932"/>
          </a:xfrm>
          <a:prstGeom prst="rect">
            <a:avLst/>
          </a:prstGeom>
        </p:spPr>
      </p:pic>
    </p:spTree>
    <p:extLst>
      <p:ext uri="{BB962C8B-B14F-4D97-AF65-F5344CB8AC3E}">
        <p14:creationId xmlns:p14="http://schemas.microsoft.com/office/powerpoint/2010/main" val="2761762045"/>
      </p:ext>
    </p:extLst>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4047</TotalTime>
  <Words>1564</Words>
  <Application>Microsoft Office PowerPoint</Application>
  <PresentationFormat>Экран (4:3)</PresentationFormat>
  <Paragraphs>88</Paragraphs>
  <Slides>26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Temp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Приходько Елена Владимировна</dc:creator>
  <cp:lastModifiedBy>Приходько Елена Владимировна</cp:lastModifiedBy>
  <cp:revision>117</cp:revision>
  <dcterms:created xsi:type="dcterms:W3CDTF">2023-02-01T02:46:43Z</dcterms:created>
  <dcterms:modified xsi:type="dcterms:W3CDTF">2023-02-17T05:58:10Z</dcterms:modified>
</cp:coreProperties>
</file>