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63" r:id="rId6"/>
    <p:sldId id="264" r:id="rId7"/>
    <p:sldId id="265" r:id="rId8"/>
    <p:sldId id="259" r:id="rId9"/>
    <p:sldId id="260" r:id="rId10"/>
    <p:sldId id="266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6C56-BEB2-43C5-B48A-80FC63F46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42E0A-86E2-4EAE-88CB-7895A1A77E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7D408-0CDD-4200-B220-1F1AA8B75A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D9F6-97F9-4279-8CC2-5F62FFFF5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5B0DA-1AB8-48FF-BD87-6C417FC11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7F367-1C30-4392-AC12-8E1053E24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D497-10F9-46F3-B71D-9A09A87D9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BBBB0-0EEF-4CE1-AC7A-CC0FA1C588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2E3F9-B5F8-4315-B443-50BD1C14C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EBF2-0E9D-490F-B298-398E6EEF9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AFF73C-D7AC-4C0C-AD5D-3D4516955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919C559-8ED3-4DD0-BDC4-387AAA42C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pull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Безимени-м с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32385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3887788" cy="122396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6736"/>
              </a:avLst>
            </a:prstTxWarp>
          </a:bodyPr>
          <a:lstStyle/>
          <a:p>
            <a:endParaRPr lang="ru-RU" sz="3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2268538" y="4292600"/>
            <a:ext cx="4751387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023"/>
              </a:avLst>
            </a:prstTxWarp>
          </a:bodyPr>
          <a:lstStyle/>
          <a:p>
            <a:endParaRPr lang="ru-RU" sz="600" kern="10" spc="720">
              <a:ln w="9525">
                <a:noFill/>
                <a:round/>
                <a:headEnd/>
                <a:tailEnd/>
              </a:ln>
              <a:gradFill rotWithShape="1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latin typeface="Arial"/>
              <a:cs typeface="Arial"/>
            </a:endParaRPr>
          </a:p>
        </p:txBody>
      </p:sp>
      <p:pic>
        <p:nvPicPr>
          <p:cNvPr id="2" name="Picture 10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2700338" y="404813"/>
            <a:ext cx="4895850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/>
              <a:t>Краевое государственное казенное общеобразовательное учреждение, </a:t>
            </a:r>
          </a:p>
          <a:p>
            <a:r>
              <a:rPr lang="ru-RU" sz="1400"/>
              <a:t>реализующее адаптированные основные образовательные программы</a:t>
            </a:r>
          </a:p>
          <a:p>
            <a:r>
              <a:rPr lang="ru-RU" sz="1400"/>
              <a:t> "Школа № 3</a:t>
            </a:r>
            <a:endParaRPr lang="ru-RU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267745" y="1988840"/>
            <a:ext cx="5328592" cy="163121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Социализация детей с нарушениями интеллекта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в условиях специального (коррекционного)</a:t>
            </a:r>
          </a:p>
          <a:p>
            <a:pPr>
              <a:defRPr/>
            </a:pPr>
            <a:r>
              <a:rPr lang="ru-RU" sz="2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образовательного учреждения  8 вида </a:t>
            </a:r>
            <a:endParaRPr lang="ru-RU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058" name="TextBox 9"/>
          <p:cNvSpPr txBox="1">
            <a:spLocks noChangeArrowheads="1"/>
          </p:cNvSpPr>
          <p:nvPr/>
        </p:nvSpPr>
        <p:spPr bwMode="auto">
          <a:xfrm>
            <a:off x="2843213" y="4508500"/>
            <a:ext cx="48974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1600"/>
              <a:t>Подготовила: воспитатель КГКОУ школа №3          </a:t>
            </a:r>
            <a:r>
              <a:rPr lang="ru-RU" sz="1600" i="1"/>
              <a:t>Прокопьева Евгения Алексеевна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76375" y="836613"/>
            <a:ext cx="6048375" cy="7112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C00000"/>
                </a:solidFill>
              </a:rPr>
              <a:t>Внеурочная деятельность</a:t>
            </a:r>
            <a:br>
              <a:rPr lang="ru-RU" sz="3200" b="1" smtClean="0">
                <a:solidFill>
                  <a:srgbClr val="C00000"/>
                </a:solidFill>
              </a:rPr>
            </a:br>
            <a:r>
              <a:rPr lang="ru-RU" sz="3200" b="1" smtClean="0">
                <a:solidFill>
                  <a:srgbClr val="C00000"/>
                </a:solidFill>
              </a:rPr>
              <a:t> 3-11 классов: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1979613" y="1268413"/>
            <a:ext cx="6048375" cy="4857750"/>
          </a:xfrm>
        </p:spPr>
        <p:txBody>
          <a:bodyPr/>
          <a:lstStyle/>
          <a:p>
            <a:pPr eaLnBrk="1" hangingPunct="1"/>
            <a:r>
              <a:rPr lang="ru-RU" sz="2000" b="1" smtClean="0"/>
              <a:t>Настольный теннис, бадминтон, баскетбол, футбол</a:t>
            </a:r>
            <a:r>
              <a:rPr lang="ru-RU" sz="2000" smtClean="0"/>
              <a:t> – Лунева Е.А.</a:t>
            </a:r>
          </a:p>
          <a:p>
            <a:pPr eaLnBrk="1" hangingPunct="1"/>
            <a:r>
              <a:rPr lang="ru-RU" sz="2000" b="1" smtClean="0"/>
              <a:t>ЛФК-</a:t>
            </a:r>
            <a:r>
              <a:rPr lang="ru-RU" sz="2000" smtClean="0"/>
              <a:t> Липко Н.П.</a:t>
            </a:r>
          </a:p>
          <a:p>
            <a:pPr eaLnBrk="1" hangingPunct="1"/>
            <a:r>
              <a:rPr lang="ru-RU" sz="2000" b="1" smtClean="0"/>
              <a:t>Танцевальная студия «Созвездие»</a:t>
            </a:r>
            <a:r>
              <a:rPr lang="ru-RU" sz="2000" smtClean="0"/>
              <a:t> - Марсадолова Н.А.</a:t>
            </a:r>
          </a:p>
          <a:p>
            <a:pPr eaLnBrk="1" hangingPunct="1"/>
            <a:r>
              <a:rPr lang="ru-RU" sz="2000" b="1" smtClean="0"/>
              <a:t>Вокальная группа «Созвучие»</a:t>
            </a:r>
            <a:r>
              <a:rPr lang="ru-RU" sz="2000" smtClean="0"/>
              <a:t> - Осинцева А.В.</a:t>
            </a:r>
          </a:p>
          <a:p>
            <a:pPr eaLnBrk="1" hangingPunct="1"/>
            <a:r>
              <a:rPr lang="ru-RU" sz="2000" b="1" smtClean="0"/>
              <a:t>Шахматы</a:t>
            </a:r>
            <a:r>
              <a:rPr lang="ru-RU" sz="2000" smtClean="0"/>
              <a:t> – Безгин С.В.</a:t>
            </a:r>
          </a:p>
          <a:p>
            <a:pPr eaLnBrk="1" hangingPunct="1"/>
            <a:r>
              <a:rPr lang="ru-RU" sz="2000" b="1" smtClean="0"/>
              <a:t>«Умельцы»</a:t>
            </a:r>
            <a:r>
              <a:rPr lang="ru-RU" sz="2000" smtClean="0"/>
              <a:t> - Филиппов К.В.</a:t>
            </a:r>
          </a:p>
          <a:p>
            <a:pPr eaLnBrk="1" hangingPunct="1"/>
            <a:r>
              <a:rPr lang="ru-RU" sz="2000" b="1" smtClean="0"/>
              <a:t>«Рукодельница»</a:t>
            </a:r>
            <a:r>
              <a:rPr lang="ru-RU" sz="2000" smtClean="0"/>
              <a:t> - Изотина Е.А.</a:t>
            </a:r>
          </a:p>
          <a:p>
            <a:pPr eaLnBrk="1" hangingPunct="1"/>
            <a:r>
              <a:rPr lang="ru-RU" sz="2000" b="1" smtClean="0"/>
              <a:t>«Кисточка»</a:t>
            </a:r>
            <a:r>
              <a:rPr lang="ru-RU" sz="2000" smtClean="0"/>
              <a:t> - Шустова Д.Г.</a:t>
            </a:r>
          </a:p>
          <a:p>
            <a:pPr eaLnBrk="1" hangingPunct="1"/>
            <a:r>
              <a:rPr lang="ru-RU" sz="2000" b="1" smtClean="0"/>
              <a:t>Факультатив «Информатика»</a:t>
            </a:r>
            <a:r>
              <a:rPr lang="ru-RU" sz="2000" smtClean="0"/>
              <a:t> - Никулин И.Ю.</a:t>
            </a:r>
          </a:p>
          <a:p>
            <a:pPr eaLnBrk="1" hangingPunct="1"/>
            <a:r>
              <a:rPr lang="ru-RU" sz="2000" b="1" smtClean="0"/>
              <a:t>Бассейн</a:t>
            </a:r>
            <a:r>
              <a:rPr lang="ru-RU" sz="2000" smtClean="0"/>
              <a:t> – Лунева Е.А.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Социализация</a:t>
            </a:r>
            <a:endParaRPr lang="ru-RU" dirty="0" smtClean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1835150" y="1196975"/>
            <a:ext cx="5761038" cy="4929188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ru-RU" sz="2000" smtClean="0"/>
              <a:t>     это двусторонний процесс, включающий в себя, с одной стороны, усвоение индивидом социального опыта путем вхождения в социальную среду, систему социальных связей; с другой стороны (часто недостаточно подчеркиваемой в исследованиях), процесс активного воспроизводства индивидом системы социальных связей за счет его активной деятельности, активного включения в социальную среду. </a:t>
            </a:r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908050"/>
            <a:ext cx="5761038" cy="1358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социализации учащихся с УО начальной школы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781300"/>
            <a:ext cx="5905500" cy="3128963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долгое привыкание к режиму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школьная дезадаптация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неусидчивость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двигательные беспокойство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endParaRPr lang="ru-RU" sz="28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100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5761038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социализации учащихся с УО средней школы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060575"/>
            <a:ext cx="5329237" cy="432117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несоблюдение правил принятых в обществе</a:t>
            </a:r>
          </a:p>
          <a:p>
            <a:pPr eaLnBrk="1" hangingPunct="1">
              <a:defRPr/>
            </a:pPr>
            <a:r>
              <a:rPr lang="ru-RU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 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личностные особенности характера</a:t>
            </a:r>
          </a:p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Не возможность контролировать свои эмоции)    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сложности в социально-бытовой сфере</a:t>
            </a:r>
          </a:p>
          <a:p>
            <a:pPr eaLnBrk="1" hangingPunct="1"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124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5761038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Социализация детей в условиях КГКОУ школы №3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1557338"/>
            <a:ext cx="6119813" cy="4175125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</a:t>
            </a: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ru-RU" sz="2800" dirty="0" smtClean="0"/>
              <a:t>   В настоящее время школа продолжает специализироваться на обучении детей </a:t>
            </a:r>
          </a:p>
          <a:p>
            <a:pPr eaLnBrk="1" hangingPunct="1">
              <a:defRPr/>
            </a:pPr>
            <a:r>
              <a:rPr lang="ru-RU" sz="2800" b="1" i="1" dirty="0" smtClean="0"/>
              <a:t>с легкой (F.70), </a:t>
            </a:r>
          </a:p>
          <a:p>
            <a:pPr eaLnBrk="1" hangingPunct="1">
              <a:defRPr/>
            </a:pPr>
            <a:r>
              <a:rPr lang="ru-RU" sz="2800" b="1" i="1" dirty="0" smtClean="0"/>
              <a:t> выраженной (F.71)  </a:t>
            </a:r>
          </a:p>
          <a:p>
            <a:pPr eaLnBrk="1" hangingPunct="1">
              <a:defRPr/>
            </a:pPr>
            <a:r>
              <a:rPr lang="ru-RU" sz="2800" b="1" i="1" dirty="0" smtClean="0"/>
              <a:t>тяжелой (F.72) умственной отсталостью (обучение на дому).</a:t>
            </a:r>
            <a:endParaRPr lang="ru-RU" sz="2800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148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692150"/>
            <a:ext cx="5761038" cy="129698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К базовым условиям успешной социализации ребёнка с ограниченными возможностями здоровья  относят следующие: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endParaRPr lang="ru-RU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513" y="2060575"/>
            <a:ext cx="5329237" cy="4321175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dirty="0" smtClean="0"/>
              <a:t>состояние психического и физического здоровья детей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dirty="0" smtClean="0"/>
              <a:t> наличие эмоционально-комфортной атмосферы в группе (классе)</a:t>
            </a:r>
          </a:p>
          <a:p>
            <a:pPr eaLnBrk="1" hangingPunct="1">
              <a:buFontTx/>
              <a:buBlip>
                <a:blip r:embed="rId2"/>
              </a:buBlip>
              <a:defRPr/>
            </a:pPr>
            <a:r>
              <a:rPr lang="ru-RU" sz="2400" dirty="0" smtClean="0"/>
              <a:t> создание благоприятных условий для протекания процесса социализации ребёнка, в частности для обеспечения психологического комфорта в коллективе;</a:t>
            </a:r>
          </a:p>
          <a:p>
            <a:pPr eaLnBrk="1" hangingPunct="1">
              <a:buFontTx/>
              <a:buNone/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2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765175"/>
            <a:ext cx="5545137" cy="5616575"/>
          </a:xfrm>
        </p:spPr>
        <p:txBody>
          <a:bodyPr/>
          <a:lstStyle/>
          <a:p>
            <a:pPr algn="just" eaLnBrk="1" hangingPunct="1">
              <a:buFontTx/>
              <a:buNone/>
              <a:defRPr/>
            </a:pPr>
            <a:endParaRPr lang="ru-RU" sz="2000" dirty="0" smtClean="0"/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2000" dirty="0" smtClean="0"/>
              <a:t> </a:t>
            </a:r>
            <a:r>
              <a:rPr lang="ru-RU" sz="2400" dirty="0" smtClean="0"/>
              <a:t>обеспечения тесного взаимодействия педагогов и родителей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2400" dirty="0" smtClean="0"/>
              <a:t> </a:t>
            </a:r>
            <a:r>
              <a:rPr lang="ru-RU" sz="2400" dirty="0" err="1" smtClean="0"/>
              <a:t>медико-психолого-педагогический</a:t>
            </a:r>
            <a:r>
              <a:rPr lang="ru-RU" sz="2400" dirty="0" smtClean="0"/>
              <a:t> мониторинг показателей здоровья, воспитания и развития детей с ограниченными возможностями здоровья</a:t>
            </a:r>
          </a:p>
          <a:p>
            <a:pPr algn="just" eaLnBrk="1" hangingPunct="1">
              <a:buFontTx/>
              <a:buBlip>
                <a:blip r:embed="rId2"/>
              </a:buBlip>
              <a:defRPr/>
            </a:pPr>
            <a:r>
              <a:rPr lang="ru-RU" sz="2400" dirty="0" smtClean="0"/>
              <a:t> построение отношение партнерского сотрудничества и готовности работать в социально-ориентированном процессе.</a:t>
            </a:r>
            <a:r>
              <a:rPr 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</a:t>
            </a: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endParaRPr lang="ru-RU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5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5" descr="Безимени-2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620713"/>
            <a:ext cx="583247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    </a:t>
            </a:r>
          </a:p>
          <a:p>
            <a:pPr algn="ctr" eaLnBrk="1" hangingPunct="1">
              <a:buFontTx/>
              <a:buNone/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Работа по социализации учащихся не ограничивается рамками уроков, а продолжается во внеурочной деятельности: на классных часах, факультативных занятиях и внеклассных мероприятиях. В нашей школе этому виду деятельности отводится значительная часть.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9" name="Picture 4" descr="Безимени-2тм">
            <a:hlinkClick r:id="" action="ppaction://hlinkshowjump?jump=previousslide"/>
          </p:cNvPr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08850" y="260350"/>
            <a:ext cx="792163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5" descr="Безимени-2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72450" y="260350"/>
            <a:ext cx="792163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1837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</a:rPr>
              <a:t>Внеурочная деятельность </a:t>
            </a:r>
            <a:br>
              <a:rPr lang="ru-RU" sz="3600" b="1" smtClean="0">
                <a:solidFill>
                  <a:srgbClr val="C00000"/>
                </a:solidFill>
              </a:rPr>
            </a:br>
            <a:r>
              <a:rPr lang="ru-RU" sz="3600" b="1" smtClean="0">
                <a:solidFill>
                  <a:srgbClr val="C00000"/>
                </a:solidFill>
              </a:rPr>
              <a:t>1-2х классов:</a:t>
            </a: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1908175" y="1600200"/>
            <a:ext cx="5903913" cy="4525963"/>
          </a:xfrm>
        </p:spPr>
        <p:txBody>
          <a:bodyPr/>
          <a:lstStyle/>
          <a:p>
            <a:pPr eaLnBrk="1" hangingPunct="1"/>
            <a:r>
              <a:rPr lang="ru-RU" sz="2000" b="1" smtClean="0"/>
              <a:t>«Я в мире спорта»</a:t>
            </a:r>
            <a:r>
              <a:rPr lang="ru-RU" sz="2000" smtClean="0"/>
              <a:t> Ерастова Н.В.</a:t>
            </a:r>
          </a:p>
          <a:p>
            <a:pPr eaLnBrk="1" hangingPunct="1"/>
            <a:r>
              <a:rPr lang="ru-RU" sz="2000" b="1" smtClean="0"/>
              <a:t>«Школа безопасности»</a:t>
            </a:r>
            <a:r>
              <a:rPr lang="ru-RU" sz="2000" smtClean="0"/>
              <a:t> Кашканова Л.З.</a:t>
            </a:r>
          </a:p>
          <a:p>
            <a:pPr eaLnBrk="1" hangingPunct="1"/>
            <a:r>
              <a:rPr lang="ru-RU" sz="2000" b="1" smtClean="0"/>
              <a:t>«Моя Родина -  Россия»</a:t>
            </a:r>
            <a:r>
              <a:rPr lang="ru-RU" sz="2000" smtClean="0"/>
              <a:t> Храмцова Г.Г.</a:t>
            </a:r>
          </a:p>
          <a:p>
            <a:pPr eaLnBrk="1" hangingPunct="1"/>
            <a:r>
              <a:rPr lang="ru-RU" sz="2000" b="1" smtClean="0"/>
              <a:t>«Юный эколог»</a:t>
            </a:r>
            <a:r>
              <a:rPr lang="ru-RU" sz="2000" smtClean="0"/>
              <a:t> Савченко Н.Г</a:t>
            </a:r>
          </a:p>
          <a:p>
            <a:pPr eaLnBrk="1" hangingPunct="1"/>
            <a:r>
              <a:rPr lang="ru-RU" sz="2000" b="1" smtClean="0"/>
              <a:t>«Ниточка»</a:t>
            </a:r>
            <a:r>
              <a:rPr lang="ru-RU" sz="2000" smtClean="0"/>
              <a:t> Карлова М.А.</a:t>
            </a:r>
          </a:p>
          <a:p>
            <a:pPr eaLnBrk="1" hangingPunct="1"/>
            <a:r>
              <a:rPr lang="ru-RU" sz="2000" b="1" smtClean="0"/>
              <a:t>«Родничок»</a:t>
            </a:r>
            <a:r>
              <a:rPr lang="ru-RU" sz="2000" smtClean="0"/>
              <a:t> Ляшовская М.В</a:t>
            </a:r>
          </a:p>
          <a:p>
            <a:pPr eaLnBrk="1" hangingPunct="1"/>
            <a:r>
              <a:rPr lang="ru-RU" sz="2000" b="1" smtClean="0"/>
              <a:t>ЛФК </a:t>
            </a:r>
            <a:r>
              <a:rPr lang="ru-RU" sz="2000" smtClean="0"/>
              <a:t>Липко Н.П</a:t>
            </a:r>
          </a:p>
          <a:p>
            <a:pPr eaLnBrk="1" hangingPunct="1"/>
            <a:r>
              <a:rPr lang="ru-RU" sz="2000" b="1" smtClean="0"/>
              <a:t>Ритмика </a:t>
            </a:r>
            <a:r>
              <a:rPr lang="ru-RU" sz="2000" smtClean="0"/>
              <a:t>Марсадолова Н.А.</a:t>
            </a:r>
          </a:p>
          <a:p>
            <a:pPr eaLnBrk="1" hangingPunct="1"/>
            <a:r>
              <a:rPr lang="ru-RU" sz="2000" b="1" smtClean="0"/>
              <a:t>Логопедия </a:t>
            </a:r>
            <a:r>
              <a:rPr lang="ru-RU" sz="2000" smtClean="0"/>
              <a:t>Безъязыкова Н.С.Бабенко И.А.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ransition advClick="0">
    <p:pull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d652f73e42b75b7c89bea25cc70d8c47911f"/>
</p:tagLst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437</Words>
  <Application>Microsoft Office PowerPoint</Application>
  <PresentationFormat>Экран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Оформление по умолчанию</vt:lpstr>
      <vt:lpstr>Слайд 1</vt:lpstr>
      <vt:lpstr>Социализация</vt:lpstr>
      <vt:lpstr>Трудности социализации учащихся с УО начальной школы</vt:lpstr>
      <vt:lpstr>Трудности социализации учащихся с УО средней школы</vt:lpstr>
      <vt:lpstr>Социализация детей в условиях КГКОУ школы №3 </vt:lpstr>
      <vt:lpstr>К базовым условиям успешной социализации ребёнка с ограниченными возможностями здоровья  относят следующие: </vt:lpstr>
      <vt:lpstr>Слайд 7</vt:lpstr>
      <vt:lpstr>Слайд 8</vt:lpstr>
      <vt:lpstr>Внеурочная деятельность  1-2х классов: </vt:lpstr>
      <vt:lpstr>Внеурочная деятельность  3-11 классов: 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123</cp:lastModifiedBy>
  <cp:revision>16</cp:revision>
  <dcterms:created xsi:type="dcterms:W3CDTF">2011-07-01T08:53:23Z</dcterms:created>
  <dcterms:modified xsi:type="dcterms:W3CDTF">2016-02-21T23:05:25Z</dcterms:modified>
</cp:coreProperties>
</file>