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306" r:id="rId3"/>
    <p:sldId id="301" r:id="rId4"/>
    <p:sldId id="302" r:id="rId5"/>
    <p:sldId id="307" r:id="rId6"/>
    <p:sldId id="303" r:id="rId7"/>
    <p:sldId id="311" r:id="rId8"/>
    <p:sldId id="308" r:id="rId9"/>
    <p:sldId id="313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0000"/>
    <a:srgbClr val="006600"/>
    <a:srgbClr val="990033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2377" autoAdjust="0"/>
  </p:normalViewPr>
  <p:slideViewPr>
    <p:cSldViewPr>
      <p:cViewPr varScale="1">
        <p:scale>
          <a:sx n="47" d="100"/>
          <a:sy n="47" d="100"/>
        </p:scale>
        <p:origin x="117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14C96F-7330-425E-9AAB-DD093A1E965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7F6-6C94-46D2-A5C4-A2322FB9F62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DE51C4-A2A2-486B-AB8E-7BA8313731D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E70627-3104-451B-9708-34E22CDB1B3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A257EE-A09B-4B41-8D13-CEFAC835583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8D13-DB82-47ED-BAC9-0CDEBB94AD7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DDD575-C6B3-4682-8E0D-BE44410BB0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D06BCF-2DAD-49F6-9018-4EFA4AB1812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DCA4ED-A315-44D7-954B-7AFC6235023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D16613-CE55-48ED-A56F-9E344A8B9A1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B82A80-1F42-43E1-B78C-0121F8C6E9F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BC13AD-D7DF-4D39-BB3F-D634100A148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2857496"/>
            <a:ext cx="8358246" cy="9315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Планируемые направления инновационной деятельности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119061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Краевое государственное казенное специальное (коррекционное) образовательное учреждение для обучающихся, воспитанников с ограниченными возможностями здоровья «Специальная (коррекционная) общеобразовательная школа VIII вида № 3»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63579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latin typeface="Times New Roman" pitchFamily="18" charset="0"/>
              </a:rPr>
              <a:t>КОМСОМОЛЬСК-НА-АМУРЕ 2015 г.</a:t>
            </a:r>
            <a:endParaRPr lang="en-US" altLang="ru-RU" b="1" dirty="0" smtClean="0"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9237" y="4221088"/>
            <a:ext cx="29895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latin typeface="Times New Roman" pitchFamily="18" charset="0"/>
              </a:rPr>
              <a:t>Подготовил:</a:t>
            </a:r>
          </a:p>
          <a:p>
            <a:r>
              <a:rPr lang="ru-RU" altLang="ru-RU" b="1" dirty="0">
                <a:latin typeface="Times New Roman" pitchFamily="18" charset="0"/>
              </a:rPr>
              <a:t>р</a:t>
            </a:r>
            <a:r>
              <a:rPr lang="ru-RU" altLang="ru-RU" b="1" dirty="0" smtClean="0">
                <a:latin typeface="Times New Roman" pitchFamily="18" charset="0"/>
              </a:rPr>
              <a:t>уководитель методической службы ОУ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Никулин И.Ю.</a:t>
            </a:r>
            <a:endParaRPr lang="en-US" altLang="ru-RU" b="1" dirty="0" smtClean="0">
              <a:latin typeface="Times New Roman" pitchFamily="18" charset="0"/>
            </a:endParaRPr>
          </a:p>
        </p:txBody>
      </p:sp>
      <p:pic>
        <p:nvPicPr>
          <p:cNvPr id="10" name="Рисунок 9" descr="Рисунок1.jpg"/>
          <p:cNvPicPr>
            <a:picLocks noChangeAspect="1"/>
          </p:cNvPicPr>
          <p:nvPr/>
        </p:nvPicPr>
        <p:blipFill>
          <a:blip r:embed="rId2" cstate="print"/>
          <a:srcRect l="2343" t="8381" r="6772" b="6994"/>
          <a:stretch>
            <a:fillRect/>
          </a:stretch>
        </p:blipFill>
        <p:spPr>
          <a:xfrm>
            <a:off x="3428992" y="1428736"/>
            <a:ext cx="2316037" cy="121444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688" y="1628800"/>
            <a:ext cx="8715468" cy="4845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spc="-50" dirty="0" smtClean="0"/>
              <a:t>Мероприятия по диссеминации инновационного опыта КИП</a:t>
            </a:r>
          </a:p>
          <a:p>
            <a:pPr marL="0" indent="0">
              <a:buNone/>
            </a:pPr>
            <a:r>
              <a:rPr lang="ru-RU" sz="2400" spc="-50" dirty="0" smtClean="0"/>
              <a:t>Расширение раздела, посвященного инновационной деятельности на сайте ОУ:</a:t>
            </a:r>
          </a:p>
          <a:p>
            <a:r>
              <a:rPr lang="ru-RU" sz="2400" spc="-50" dirty="0" smtClean="0"/>
              <a:t>Размещение аналитических отчетов, описания системы инновационной деятельности (концепций, моделей), методических разработок (УМК, технологических карт, экзаменационных материалов), текстов статей и выступлений</a:t>
            </a:r>
          </a:p>
          <a:p>
            <a:r>
              <a:rPr lang="ru-RU" sz="2400" spc="-50" dirty="0" smtClean="0"/>
              <a:t>Создание виртуальной площадки для общественного обсуждения инновации (блог, форум)</a:t>
            </a:r>
          </a:p>
          <a:p>
            <a:pPr marL="0" indent="0">
              <a:buNone/>
            </a:pPr>
            <a:r>
              <a:rPr lang="ru-RU" sz="2400" spc="-50" dirty="0" err="1" smtClean="0"/>
              <a:t>Вебинары</a:t>
            </a:r>
            <a:r>
              <a:rPr lang="ru-RU" sz="2400" spc="-50" dirty="0" smtClean="0"/>
              <a:t>, онлайн-конференции</a:t>
            </a:r>
            <a:endParaRPr lang="ru-RU" sz="2400" spc="-1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Деятельность в </a:t>
            </a:r>
            <a:r>
              <a:rPr lang="ru-RU" b="1" dirty="0" smtClean="0"/>
              <a:t>качестве базовой школы краевой стажировочной площадки </a:t>
            </a:r>
            <a:r>
              <a:rPr lang="ru-RU" dirty="0" smtClean="0"/>
              <a:t>по направлению «Распространение на всей территории РФ современных моделей успешной социализации детей в условиях экспериментального перехода на ФГОС НОО обучающихся с ОВЗ».</a:t>
            </a:r>
          </a:p>
          <a:p>
            <a:pPr>
              <a:buNone/>
            </a:pPr>
            <a:r>
              <a:rPr lang="ru-RU" dirty="0" smtClean="0"/>
              <a:t>Задача: приведение инновационной деятельности учреждения в соответствие с требованиями ФГОС НОО для детей с ОВЗ на территории Хабаровского края.</a:t>
            </a:r>
          </a:p>
          <a:p>
            <a:pPr>
              <a:buNone/>
            </a:pPr>
            <a:r>
              <a:rPr lang="ru-RU" dirty="0" smtClean="0"/>
              <a:t>Ожидаемые продукты:</a:t>
            </a:r>
          </a:p>
          <a:p>
            <a:r>
              <a:rPr lang="ru-RU" dirty="0" smtClean="0"/>
              <a:t> Кодификатор жизненных компетенций учащихся начальных классов в области трудовых умений и навыков, необходимых для успешной социализации и профессиональной подготовки выпускников.</a:t>
            </a:r>
          </a:p>
          <a:p>
            <a:r>
              <a:rPr lang="ru-RU" dirty="0" smtClean="0"/>
              <a:t>УМК, рабочие программы, скорректированные с учетом рекомендаций, предлагаемых проектом АООП.</a:t>
            </a:r>
          </a:p>
          <a:p>
            <a:r>
              <a:rPr lang="ru-RU" dirty="0" smtClean="0"/>
              <a:t>Описание изменений в управлении и взаимодействии структурных подразделений учреждения, которые потребуется внести для реализации стандарта.</a:t>
            </a:r>
          </a:p>
          <a:p>
            <a:r>
              <a:rPr lang="ru-RU" dirty="0" smtClean="0"/>
              <a:t>Повышение квалификации и профессиональная переподготовка кадрового состава учреждения для обеспечения готовности коллектива к внедрению ФГОС ОВЗ.</a:t>
            </a:r>
          </a:p>
          <a:p>
            <a:r>
              <a:rPr lang="ru-RU" dirty="0" smtClean="0"/>
              <a:t>Расширение спектра образовательных услуг и медико-психолого-педагогического сопровождения для детей с умеренной и тяжелой формой интеллектуальных нарушений, сложной структурой дефекта.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/>
              <a:t>Заявка на статус </a:t>
            </a:r>
            <a:r>
              <a:rPr lang="ru-RU" b="1" dirty="0" smtClean="0"/>
              <a:t>Федеральной инновационной площадки</a:t>
            </a:r>
          </a:p>
          <a:p>
            <a:pPr>
              <a:buNone/>
            </a:pPr>
            <a:r>
              <a:rPr lang="ru-RU" dirty="0" smtClean="0"/>
              <a:t>Тема проекта </a:t>
            </a:r>
          </a:p>
          <a:p>
            <a:pPr>
              <a:buNone/>
            </a:pPr>
            <a:r>
              <a:rPr lang="ru-RU" dirty="0" smtClean="0"/>
              <a:t>«Профессиональное становление и социализация обучающихся с ОВЗ путем создания непрерывного развивающего пространства «детский сад- школа- производство» с элементами дуального образования».</a:t>
            </a:r>
          </a:p>
          <a:p>
            <a:pPr>
              <a:buNone/>
            </a:pPr>
            <a:r>
              <a:rPr lang="ru-RU" dirty="0" smtClean="0"/>
              <a:t>Цель проекта: </a:t>
            </a:r>
          </a:p>
          <a:p>
            <a:pPr>
              <a:buNone/>
            </a:pPr>
            <a:r>
              <a:rPr lang="ru-RU" dirty="0" smtClean="0"/>
              <a:t>	решить проблему создания особых условий для развития детей с нарушением интеллекта, реализации их потенциальных возможностей, овладения достойной профессией и всесторонней социальной адаптации.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699404" cy="50703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b="1" dirty="0" smtClean="0"/>
              <a:t>Нормативная основа проекта</a:t>
            </a:r>
          </a:p>
          <a:p>
            <a:pPr marL="0" indent="0">
              <a:buNone/>
            </a:pPr>
            <a:r>
              <a:rPr lang="ru-RU" sz="4200" dirty="0" smtClean="0"/>
              <a:t>Развитие системы непрерывного образования, выделение пропедевтического периода в образовании лиц с ОВЗ и </a:t>
            </a:r>
            <a:r>
              <a:rPr lang="ru-RU" sz="4200" dirty="0"/>
              <a:t>обеспечение </a:t>
            </a:r>
            <a:r>
              <a:rPr lang="ru-RU" sz="4200" dirty="0" smtClean="0"/>
              <a:t>преемственности между дошкольными и школьными этапами, профессиональное образование, обеспечивающее квалифицированную подготовку и социализацию.</a:t>
            </a:r>
          </a:p>
          <a:p>
            <a:pPr marL="0" indent="0">
              <a:buNone/>
            </a:pPr>
            <a:r>
              <a:rPr lang="ru-RU" sz="4200" dirty="0" smtClean="0"/>
              <a:t>Концепция </a:t>
            </a:r>
            <a:r>
              <a:rPr lang="ru-RU" sz="4200" dirty="0"/>
              <a:t>долгосрочного социально-экономического развития Российской Федерации на период до 2020 года, утвержденной Распоряжением Правительства Российской Федерации от 17 ноября 2008г. № </a:t>
            </a:r>
            <a:r>
              <a:rPr lang="ru-RU" sz="4200" dirty="0" smtClean="0"/>
              <a:t>1662-р</a:t>
            </a:r>
          </a:p>
          <a:p>
            <a:pPr marL="0" indent="0">
              <a:buNone/>
            </a:pPr>
            <a:r>
              <a:rPr lang="ru-RU" sz="4200" dirty="0" smtClean="0"/>
              <a:t>Государственная программа РФ «Развитие образования на 2013-2020 </a:t>
            </a:r>
            <a:r>
              <a:rPr lang="ru-RU" sz="4200" dirty="0"/>
              <a:t>гг</a:t>
            </a:r>
            <a:r>
              <a:rPr lang="ru-RU" sz="4200" dirty="0" smtClean="0"/>
              <a:t>.», утверждена распоряжением Правительства РФ </a:t>
            </a:r>
            <a:r>
              <a:rPr lang="ru-RU" sz="4200" dirty="0"/>
              <a:t>№ </a:t>
            </a:r>
            <a:r>
              <a:rPr lang="ru-RU" sz="4200" dirty="0" smtClean="0"/>
              <a:t>792-р от 15.05.13 </a:t>
            </a:r>
            <a:r>
              <a:rPr lang="ru-RU" sz="4200" dirty="0"/>
              <a:t>г. </a:t>
            </a: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Федеральный </a:t>
            </a:r>
            <a:r>
              <a:rPr lang="ru-RU" sz="4200" dirty="0"/>
              <a:t>государственный образовательный стандарт обучающихся с умственной отсталостью (интеллектуальными нарушениями), принят приказом Мин </a:t>
            </a:r>
            <a:r>
              <a:rPr lang="ru-RU" sz="4200" dirty="0" err="1"/>
              <a:t>Обр</a:t>
            </a:r>
            <a:r>
              <a:rPr lang="ru-RU" sz="4200" dirty="0"/>
              <a:t> Науки РФ № 1599 от 19.12.14. </a:t>
            </a: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Федеральный </a:t>
            </a:r>
            <a:r>
              <a:rPr lang="ru-RU" sz="4200" dirty="0"/>
              <a:t>Закон «Об образовании в РФ» от 29.12.2012 №273 (ред. от 31.12.2014)</a:t>
            </a:r>
            <a:endParaRPr lang="ru-RU" sz="4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42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103094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Ключевые направления деятельности </a:t>
            </a:r>
            <a:endParaRPr lang="ru-RU" b="1" dirty="0" smtClean="0"/>
          </a:p>
          <a:p>
            <a:r>
              <a:rPr lang="ru-RU" dirty="0" smtClean="0"/>
              <a:t>Создание пролонгированной поливариантной образовательной среды - развивающего пространства «детский сад- школа- производство»</a:t>
            </a:r>
          </a:p>
          <a:p>
            <a:r>
              <a:rPr lang="ru-RU" dirty="0" smtClean="0"/>
              <a:t>Формирование профессиональных жизненных компетенций обучающихся с ограниченными возможностями здоровья, согласно их способностям и интересам, с учетом требований СФГОС. </a:t>
            </a:r>
          </a:p>
          <a:p>
            <a:r>
              <a:rPr lang="ru-RU" dirty="0" smtClean="0"/>
              <a:t>Организация партнерства образовательных организаций и предприятий на этапах «детский сад- школа- производство</a:t>
            </a:r>
          </a:p>
          <a:p>
            <a:r>
              <a:rPr lang="ru-RU" dirty="0" smtClean="0"/>
              <a:t>Внедрение элементов дуального обучения при максимальном приближении профессиональной подготовки к рабочему месту предприятия - потенциального работодателя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постоянно действующей стажировочной площадки для обеспечения трансляции нормативных, организационных и образовательных инноваций, повышения квалификации управленческих кадров и педагогических работников.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Краткое описание ожидаемых продуктов проекта</a:t>
            </a:r>
          </a:p>
          <a:p>
            <a:r>
              <a:rPr lang="ru-RU" sz="2000" dirty="0"/>
              <a:t>Модель, программа и план построения инновационной деятельности учреждения по внедрению непрерывного образования детей с ОВЗ с элементами дуального обучения</a:t>
            </a:r>
          </a:p>
          <a:p>
            <a:r>
              <a:rPr lang="ru-RU" sz="2000" dirty="0"/>
              <a:t>Пакет локальных актов, регулирующих преемственное взаимодействие с ДОУ и внедрение элементов дуального обучения в образовательный процесс детей с ОВЗ.</a:t>
            </a:r>
          </a:p>
          <a:p>
            <a:r>
              <a:rPr lang="ru-RU" sz="2000" dirty="0"/>
              <a:t>Адаптированная основная образовательная программа всех ступеней обучения. </a:t>
            </a:r>
          </a:p>
          <a:p>
            <a:r>
              <a:rPr lang="ru-RU" sz="2000" dirty="0" smtClean="0"/>
              <a:t>Перспективный </a:t>
            </a:r>
            <a:r>
              <a:rPr lang="ru-RU" sz="2000" dirty="0"/>
              <a:t>план повышения профессиональной компетенции педагогического коллектива </a:t>
            </a:r>
            <a:endParaRPr lang="en-US" sz="2000" dirty="0" smtClean="0"/>
          </a:p>
          <a:p>
            <a:r>
              <a:rPr lang="ru-RU" sz="2000" dirty="0" smtClean="0"/>
              <a:t>План </a:t>
            </a:r>
            <a:r>
              <a:rPr lang="ru-RU" sz="2000" dirty="0"/>
              <a:t>мероприятий по модернизации материально-технической базы учреждения</a:t>
            </a:r>
          </a:p>
          <a:p>
            <a:r>
              <a:rPr lang="ru-RU" sz="2000" dirty="0" smtClean="0"/>
              <a:t>Базовая </a:t>
            </a:r>
            <a:r>
              <a:rPr lang="ru-RU" sz="2000" dirty="0" err="1"/>
              <a:t>стажировочная</a:t>
            </a:r>
            <a:r>
              <a:rPr lang="ru-RU" sz="2000" dirty="0"/>
              <a:t> площадка </a:t>
            </a:r>
          </a:p>
          <a:p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522032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Основные риски проекта и пути их </a:t>
            </a:r>
            <a:r>
              <a:rPr lang="ru-RU" dirty="0" smtClean="0"/>
              <a:t>минимизации:</a:t>
            </a:r>
            <a:endParaRPr lang="ru-RU" dirty="0"/>
          </a:p>
          <a:p>
            <a:r>
              <a:rPr lang="ru-RU" dirty="0"/>
              <a:t>слабая мотивация работодателей на участие в дуальном образовании</a:t>
            </a:r>
          </a:p>
          <a:p>
            <a:pPr marL="274320" lvl="1" indent="0">
              <a:buNone/>
            </a:pPr>
            <a:r>
              <a:rPr lang="ru-RU" i="1" dirty="0">
                <a:solidFill>
                  <a:schemeClr val="tx1"/>
                </a:solidFill>
              </a:rPr>
              <a:t>обеспечить альтернативные методы стимулирования предприятий, повышение их заинтересованности</a:t>
            </a:r>
          </a:p>
          <a:p>
            <a:pPr marL="274320" lvl="1" indent="0">
              <a:buNone/>
            </a:pPr>
            <a:r>
              <a:rPr lang="ru-RU" i="1" dirty="0">
                <a:solidFill>
                  <a:schemeClr val="tx1"/>
                </a:solidFill>
              </a:rPr>
              <a:t>проведение совместных мероприятий, круглых столов по обсуждению проблем, поиск совместных решений</a:t>
            </a:r>
          </a:p>
          <a:p>
            <a:r>
              <a:rPr lang="ru-RU" dirty="0"/>
              <a:t>ограниченность деятельности рамками СФГОС</a:t>
            </a:r>
          </a:p>
          <a:p>
            <a:pPr marL="274320" lvl="1" indent="0">
              <a:buNone/>
            </a:pPr>
            <a:r>
              <a:rPr lang="ru-RU" i="1" dirty="0">
                <a:solidFill>
                  <a:schemeClr val="tx1"/>
                </a:solidFill>
              </a:rPr>
              <a:t>получение статуса федеральной инновационной площадки, обеспечивающей расширение сферы деятельности образовательной организации</a:t>
            </a:r>
          </a:p>
          <a:p>
            <a:r>
              <a:rPr lang="ru-RU" dirty="0"/>
              <a:t>слабая информированность потребителей образовательных услуг о принципах и преимуществах непрерывного дуального обучения</a:t>
            </a:r>
          </a:p>
          <a:p>
            <a:pPr marL="274320" lvl="1" indent="0">
              <a:buNone/>
            </a:pPr>
            <a:r>
              <a:rPr lang="ru-RU" i="1" dirty="0">
                <a:solidFill>
                  <a:schemeClr val="tx1"/>
                </a:solidFill>
              </a:rPr>
              <a:t>информирование потребителей образовательных услуг об особенностях непрерывного дуального обучения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rIns="36000" rtlCol="0">
            <a:spAutoFit/>
          </a:bodyPr>
          <a:lstStyle/>
          <a:p>
            <a:r>
              <a:rPr lang="ru-RU" spc="70" dirty="0" smtClean="0"/>
              <a:t>КГКСКОУ СКОШ 8 вида №3. КИП «Профессиональная подготовка обучающихся как условие успешной адаптации выпускников СКОШ 8 вида»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608246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65708" y="1913812"/>
            <a:ext cx="3812583" cy="246281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8900" y="1916832"/>
            <a:ext cx="221081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214282" y="1928802"/>
            <a:ext cx="2285984" cy="1571636"/>
            <a:chOff x="3891" y="1166"/>
            <a:chExt cx="3772" cy="2057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3891" y="1166"/>
              <a:ext cx="3772" cy="20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3891" y="2211"/>
              <a:ext cx="3772" cy="1012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flipV="1">
              <a:off x="3891" y="1191"/>
              <a:ext cx="3772" cy="1012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3891" y="1166"/>
              <a:ext cx="1886" cy="20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86" y="1037"/>
                </a:cxn>
                <a:cxn ang="0">
                  <a:pos x="0" y="2057"/>
                </a:cxn>
                <a:cxn ang="0">
                  <a:pos x="0" y="0"/>
                </a:cxn>
              </a:cxnLst>
              <a:rect l="0" t="0" r="r" b="b"/>
              <a:pathLst>
                <a:path w="1886" h="2057">
                  <a:moveTo>
                    <a:pt x="0" y="0"/>
                  </a:moveTo>
                  <a:lnTo>
                    <a:pt x="1886" y="1037"/>
                  </a:lnTo>
                  <a:lnTo>
                    <a:pt x="0" y="20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31950292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908</TotalTime>
  <Words>767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Wingdings</vt:lpstr>
      <vt:lpstr>Wingdings 2</vt:lpstr>
      <vt:lpstr>Официальная</vt:lpstr>
      <vt:lpstr>Краевое государственное казенное специальное (коррекционное) образовательное учреждение для обучающихся, воспитанников с ограниченными возможностями здоровья «Специальная (коррекционная) общеобразовательная школа VIII вида № 3»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darkleopard@yandex.ru</cp:lastModifiedBy>
  <cp:revision>62</cp:revision>
  <dcterms:created xsi:type="dcterms:W3CDTF">2008-10-01T18:02:39Z</dcterms:created>
  <dcterms:modified xsi:type="dcterms:W3CDTF">2015-06-24T23:53:17Z</dcterms:modified>
</cp:coreProperties>
</file>