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6" r:id="rId3"/>
    <p:sldId id="278" r:id="rId4"/>
    <p:sldId id="262" r:id="rId5"/>
    <p:sldId id="269" r:id="rId6"/>
    <p:sldId id="304" r:id="rId7"/>
    <p:sldId id="273" r:id="rId8"/>
    <p:sldId id="305" r:id="rId9"/>
    <p:sldId id="280" r:id="rId10"/>
    <p:sldId id="291" r:id="rId11"/>
    <p:sldId id="299" r:id="rId12"/>
    <p:sldId id="306" r:id="rId13"/>
    <p:sldId id="30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0000"/>
    <a:srgbClr val="006600"/>
    <a:srgbClr val="990033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1" autoAdjust="0"/>
    <p:restoredTop sz="92377" autoAdjust="0"/>
  </p:normalViewPr>
  <p:slideViewPr>
    <p:cSldViewPr>
      <p:cViewPr varScale="1">
        <p:scale>
          <a:sx n="79" d="100"/>
          <a:sy n="79" d="100"/>
        </p:scale>
        <p:origin x="108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14C96F-7330-425E-9AAB-DD093A1E965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7F6-6C94-46D2-A5C4-A2322FB9F6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DE51C4-A2A2-486B-AB8E-7BA8313731D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E70627-3104-451B-9708-34E22CDB1B3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A257EE-A09B-4B41-8D13-CEFAC835583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8D13-DB82-47ED-BAC9-0CDEBB94AD7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DDD575-C6B3-4682-8E0D-BE44410BB0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D06BCF-2DAD-49F6-9018-4EFA4AB181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DCA4ED-A315-44D7-954B-7AFC6235023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D16613-CE55-48ED-A56F-9E344A8B9A1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B82A80-1F42-43E1-B78C-0121F8C6E9F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C13AD-D7DF-4D39-BB3F-D634100A148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2857496"/>
            <a:ext cx="8358246" cy="2500330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Отчет по итогам деятельности КРАЕВОЙ инновационнОЙ площадкИ</a:t>
            </a:r>
          </a:p>
          <a:p>
            <a:r>
              <a:rPr lang="ru-RU" sz="2200" cap="none" spc="70" dirty="0" smtClean="0">
                <a:solidFill>
                  <a:schemeClr val="tx1"/>
                </a:solidFill>
              </a:rPr>
              <a:t>по направлению «Профессиональная подготовка обучающихся как условие успешной адаптации выпускников СКОШ 8 вида» </a:t>
            </a:r>
          </a:p>
          <a:p>
            <a:r>
              <a:rPr lang="ru-RU" sz="2200" cap="none" spc="70" dirty="0" smtClean="0">
                <a:solidFill>
                  <a:schemeClr val="tx1"/>
                </a:solidFill>
              </a:rPr>
              <a:t>(распоряжение № 258 от 21.02.2014 </a:t>
            </a:r>
          </a:p>
          <a:p>
            <a:r>
              <a:rPr lang="ru-RU" sz="2200" cap="none" spc="70" dirty="0" smtClean="0">
                <a:solidFill>
                  <a:schemeClr val="tx1"/>
                </a:solidFill>
              </a:rPr>
              <a:t>на период до 31.08.15) </a:t>
            </a:r>
            <a:endParaRPr lang="ru-RU" sz="2200" cap="none" spc="7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19061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Краевое государственное казенное специальное (коррекционное)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 VIII вида № 3»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63579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latin typeface="Times New Roman" pitchFamily="18" charset="0"/>
              </a:rPr>
              <a:t>КОМСОМОЛЬСК-НА-АМУРЕ 2015 г.</a:t>
            </a:r>
            <a:endParaRPr lang="en-US" altLang="ru-RU" b="1" dirty="0" smtClean="0"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5072074"/>
            <a:ext cx="1643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Times New Roman" pitchFamily="18" charset="0"/>
              </a:rPr>
              <a:t>Подготовил: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Директор ОУ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Малых И.И.</a:t>
            </a:r>
            <a:endParaRPr lang="en-US" altLang="ru-RU" b="1" dirty="0" smtClean="0">
              <a:latin typeface="Times New Roman" pitchFamily="18" charset="0"/>
            </a:endParaRPr>
          </a:p>
        </p:txBody>
      </p:sp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2" cstate="print"/>
          <a:srcRect l="2343" t="8381" r="6772" b="6994"/>
          <a:stretch>
            <a:fillRect/>
          </a:stretch>
        </p:blipFill>
        <p:spPr>
          <a:xfrm>
            <a:off x="3428992" y="1428736"/>
            <a:ext cx="2316037" cy="121444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2000240"/>
          <a:ext cx="8715436" cy="1875221"/>
        </p:xfrm>
        <a:graphic>
          <a:graphicData uri="http://schemas.openxmlformats.org/drawingml/2006/table">
            <a:tbl>
              <a:tblPr/>
              <a:tblGrid>
                <a:gridCol w="1071570"/>
                <a:gridCol w="2143140"/>
                <a:gridCol w="1571636"/>
                <a:gridCol w="1643074"/>
                <a:gridCol w="2286016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 b="1" dirty="0">
                          <a:latin typeface="+mn-lt"/>
                          <a:ea typeface="Calibri"/>
                          <a:cs typeface="Times New Roman"/>
                        </a:rPr>
                        <a:t>Годы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Продолжили обучение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+mn-lt"/>
                          <a:ea typeface="Calibri"/>
                          <a:cs typeface="Times New Roman"/>
                        </a:rPr>
                        <a:t>Инвалиды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5320" algn="l"/>
                        </a:tabLst>
                      </a:pPr>
                      <a:r>
                        <a:rPr lang="ru-RU" sz="1900" b="1" dirty="0">
                          <a:latin typeface="+mn-lt"/>
                          <a:ea typeface="Calibri"/>
                          <a:cs typeface="Times New Roman"/>
                        </a:rPr>
                        <a:t>Трудоустройство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latin typeface="+mn-lt"/>
                          <a:ea typeface="Calibri"/>
                          <a:cs typeface="Times New Roman"/>
                        </a:rPr>
                        <a:t>в СКОШ </a:t>
                      </a:r>
                      <a:r>
                        <a:rPr lang="ru-RU" sz="1900" b="0" dirty="0">
                          <a:latin typeface="+mn-lt"/>
                          <a:ea typeface="Calibri"/>
                          <a:cs typeface="Times New Roman"/>
                        </a:rPr>
                        <a:t>8 вида 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900" b="0" dirty="0" smtClean="0">
                          <a:latin typeface="+mn-lt"/>
                          <a:ea typeface="Calibri"/>
                          <a:cs typeface="Times New Roman"/>
                        </a:rPr>
                        <a:t>ПОУ </a:t>
                      </a:r>
                      <a:r>
                        <a:rPr lang="ru-RU" sz="1900" b="0" dirty="0">
                          <a:latin typeface="+mn-lt"/>
                          <a:ea typeface="Calibri"/>
                          <a:cs typeface="Times New Roman"/>
                        </a:rPr>
                        <a:t>№ 18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2011-12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2012-13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2013-14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2014-15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4147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900" dirty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736"/>
            <a:ext cx="6572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ru-RU" sz="2000" b="1" dirty="0" smtClean="0">
                <a:latin typeface="+mn-lt"/>
                <a:ea typeface="Calibri"/>
                <a:cs typeface="Times New Roman"/>
              </a:rPr>
              <a:t>Продукты инновационной деятельности</a:t>
            </a:r>
            <a:endParaRPr lang="ru-RU" sz="2000" dirty="0" smtClean="0">
              <a:latin typeface="+mn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57158" y="4071942"/>
            <a:ext cx="8503920" cy="2571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Сетевое взаимодействие по трансляции инновационного опыта: КГКСКОУ СКОШ 8 вида №1 г. Комсомольска-на-Амуре, филиал СКШИ №10 с. Лермонтовка, КГКСКОУ СКШИ №12 п. Вяземский. </a:t>
            </a: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Выступления на краевом семинаре-совещании (ноябрь 2013), семинарах и конференциях (ноябрь 2014, февраль </a:t>
            </a:r>
            <a:r>
              <a:rPr lang="ru-RU" sz="2000" dirty="0" smtClean="0">
                <a:latin typeface="+mn-lt"/>
              </a:rPr>
              <a:t>2015), тематическом пед. совете (март </a:t>
            </a:r>
            <a:r>
              <a:rPr lang="ru-RU" sz="2000" smtClean="0">
                <a:latin typeface="+mn-lt"/>
              </a:rPr>
              <a:t>2015)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929718" cy="5116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spc="-50" dirty="0" smtClean="0"/>
              <a:t>Продукты инновационной деятельности</a:t>
            </a:r>
          </a:p>
          <a:p>
            <a:pPr>
              <a:buNone/>
            </a:pPr>
            <a:endParaRPr lang="ru-RU" sz="2000" spc="-50" dirty="0" smtClean="0"/>
          </a:p>
          <a:p>
            <a:pPr>
              <a:buNone/>
            </a:pPr>
            <a:r>
              <a:rPr lang="ru-RU" sz="2000" spc="-50" dirty="0" smtClean="0"/>
              <a:t>Распространение инновационного опыта - публикации</a:t>
            </a:r>
          </a:p>
          <a:p>
            <a:r>
              <a:rPr lang="ru-RU" sz="2000" spc="-50" dirty="0" smtClean="0"/>
              <a:t>«Программа «Досуг» - возможность социальной адаптации детей», Гридина С.В. (Статья в информационно-методический журнал «Дополнительное образование детей в Хабаровском крае» №1(16) 2014 г.)</a:t>
            </a:r>
          </a:p>
          <a:p>
            <a:r>
              <a:rPr lang="ru-RU" sz="2000" spc="-50" dirty="0" smtClean="0"/>
              <a:t>«Основные аспекты коррекционно-развивающей работы в подготовительном классе коррекционной школы 8 вида», Гончарова Ю.И. (Статья в журнал Молодой ученый № 19(78) за ноябрь 2014 г. )</a:t>
            </a:r>
          </a:p>
          <a:p>
            <a:r>
              <a:rPr lang="ru-RU" sz="2000" spc="-50" dirty="0" smtClean="0"/>
              <a:t>Система работы с графическими диктантами на логопедических занятиях как предупреждение и коррекция оптической дисграфии у умственно отсталых учащихся». Бабенко И.А., Качка О.А. IV (Статья на на Международный научно-методический семинар «Поддержка профессионального становления педагогов-дефектологов» Волгоградской ФГБОУ ВПО ВГСПУ ноябрь 2014 г., г. Волгоград.)</a:t>
            </a:r>
          </a:p>
          <a:p>
            <a:endParaRPr lang="ru-RU" sz="1550" spc="-1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Публикации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688" y="1357298"/>
            <a:ext cx="8858312" cy="5116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spc="-50" dirty="0" smtClean="0"/>
              <a:t>Распространение инновационного опыта - публикации</a:t>
            </a:r>
          </a:p>
          <a:p>
            <a:pPr>
              <a:buNone/>
            </a:pPr>
            <a:endParaRPr lang="ru-RU" sz="2000" spc="-50" dirty="0" smtClean="0"/>
          </a:p>
          <a:p>
            <a:r>
              <a:rPr lang="ru-RU" sz="2000" spc="-50" dirty="0" smtClean="0"/>
              <a:t>«Особенности психологической готовности к школе умственно отсталых детей, лишенных родительского попечительства» Малых И.И., Серебренникова Ю.В. (Статья в сборник № 8 Общероссийской конференции «Социализация детей с ОВЗ: опыт, проблемы, инновации» г. Тамбов, ноябрь 2014 г.)</a:t>
            </a:r>
          </a:p>
          <a:p>
            <a:r>
              <a:rPr lang="ru-RU" sz="2000" spc="-50" dirty="0" smtClean="0"/>
              <a:t>«Опыт работы с семьей в организации работы по профессиональной ориентации (на примере КГС(К)ОУ СКОШ № 3 VIII вида г. Комсомольска-на-Амуре)» Малых И.И., Серебренникова Ю.В.;  «Роль семьи в профессиональной ориентации учащихся с нарушением интеллекта» Никулин И. Ю. (Статьи в сборник Всероссийской научно-практической конференции «Профориентация: вопросы теории и практики» г. Хабаровск, 2015 г.)</a:t>
            </a:r>
          </a:p>
          <a:p>
            <a:endParaRPr lang="ru-RU" sz="1550" spc="-1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42844" y="3933056"/>
            <a:ext cx="8432832" cy="2924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	2014 г. – школа включена во Всероссийский Реестр «Книга Почета» на основании предложения Министерства образования и науки Хабаровского края </a:t>
            </a:r>
          </a:p>
          <a:p>
            <a:pPr>
              <a:buNone/>
            </a:pPr>
            <a:r>
              <a:rPr lang="ru-RU" sz="2200" dirty="0" smtClean="0"/>
              <a:t>	2015 г. - учреждение стало лауреатом Всероссийского конкурса «Лучшее коррекционное образовательное учреждение – 2015», проводимого Центром непрерывного образования и инноваций г. Санкт-Петербурга</a:t>
            </a:r>
            <a:endParaRPr lang="ru-RU" sz="2200" dirty="0"/>
          </a:p>
        </p:txBody>
      </p:sp>
      <p:pic>
        <p:nvPicPr>
          <p:cNvPr id="50178" name="Picture 2" descr="C:\Users\123\Desktop\p2_knigapocheta1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5114"/>
            <a:ext cx="1878749" cy="2643206"/>
          </a:xfrm>
          <a:prstGeom prst="rect">
            <a:avLst/>
          </a:prstGeom>
          <a:noFill/>
        </p:spPr>
      </p:pic>
      <p:pic>
        <p:nvPicPr>
          <p:cNvPr id="50180" name="Picture 4" descr="http://36.po-znanie.ru/sites/default/files/IMG_8243.JPG"/>
          <p:cNvPicPr>
            <a:picLocks noChangeAspect="1" noChangeArrowheads="1"/>
          </p:cNvPicPr>
          <p:nvPr/>
        </p:nvPicPr>
        <p:blipFill>
          <a:blip r:embed="rId3" cstate="print"/>
          <a:srcRect l="11250" r="13749"/>
          <a:stretch>
            <a:fillRect/>
          </a:stretch>
        </p:blipFill>
        <p:spPr bwMode="auto">
          <a:xfrm>
            <a:off x="2843808" y="1283036"/>
            <a:ext cx="2135108" cy="1900233"/>
          </a:xfrm>
          <a:prstGeom prst="rect">
            <a:avLst/>
          </a:prstGeom>
          <a:noFill/>
        </p:spPr>
      </p:pic>
      <p:pic>
        <p:nvPicPr>
          <p:cNvPr id="50181" name="Picture 5" descr="C:\Users\123\Desktop\IMG_8238.JPG"/>
          <p:cNvPicPr>
            <a:picLocks noChangeAspect="1" noChangeArrowheads="1"/>
          </p:cNvPicPr>
          <p:nvPr/>
        </p:nvPicPr>
        <p:blipFill>
          <a:blip r:embed="rId4" cstate="print"/>
          <a:srcRect l="5563" r="1729" b="5556"/>
          <a:stretch>
            <a:fillRect/>
          </a:stretch>
        </p:blipFill>
        <p:spPr bwMode="auto">
          <a:xfrm>
            <a:off x="5076056" y="1268760"/>
            <a:ext cx="3786214" cy="25746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42377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1752" y="428604"/>
            <a:ext cx="850392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sz="2800" dirty="0" smtClean="0">
                <a:latin typeface="Times New Roman" pitchFamily="18" charset="0"/>
              </a:rPr>
              <a:t>	</a:t>
            </a:r>
          </a:p>
          <a:p>
            <a:pPr>
              <a:buNone/>
            </a:pPr>
            <a:endParaRPr lang="ru-RU" altLang="ru-RU" sz="28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sz="2800" b="1" dirty="0" smtClean="0">
                <a:latin typeface="Times New Roman" pitchFamily="18" charset="0"/>
              </a:rPr>
              <a:t>Основная иновационная идея: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обеспечение преемственности всех образовательных ступеней и расширенная профессиональная трудовая подготовка детей с ОВЗ по ряду востребованных профессий.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Образовательные ступени</a:t>
            </a:r>
          </a:p>
          <a:p>
            <a:pPr fontAlgn="t"/>
            <a:r>
              <a:rPr lang="ru-RU" dirty="0" smtClean="0"/>
              <a:t>Предшкольная подготовка </a:t>
            </a:r>
          </a:p>
          <a:p>
            <a:pPr fontAlgn="t"/>
            <a:r>
              <a:rPr lang="ru-RU" dirty="0" smtClean="0"/>
              <a:t>Начальная школа </a:t>
            </a:r>
          </a:p>
          <a:p>
            <a:pPr fontAlgn="t"/>
            <a:r>
              <a:rPr lang="ru-RU" dirty="0" smtClean="0"/>
              <a:t>Основная школа </a:t>
            </a:r>
          </a:p>
          <a:p>
            <a:pPr fontAlgn="t"/>
            <a:r>
              <a:rPr lang="ru-RU" dirty="0" smtClean="0"/>
              <a:t>Старшая школа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214554"/>
          <a:ext cx="8715435" cy="4118885"/>
        </p:xfrm>
        <a:graphic>
          <a:graphicData uri="http://schemas.openxmlformats.org/drawingml/2006/table">
            <a:tbl>
              <a:tblPr/>
              <a:tblGrid>
                <a:gridCol w="2786082"/>
                <a:gridCol w="2214578"/>
                <a:gridCol w="3714775"/>
              </a:tblGrid>
              <a:tr h="2609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Ступень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Классы/группы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latin typeface="Times New Roman"/>
                          <a:ea typeface="Calibri"/>
                          <a:cs typeface="Times New Roman"/>
                        </a:rPr>
                        <a:t>Направления профподготовки</a:t>
                      </a:r>
                      <a:r>
                        <a:rPr lang="ru-RU" sz="19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8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Предшкольная подготовка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Подготовительные классы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Times New Roman"/>
                          <a:ea typeface="Calibri"/>
                          <a:cs typeface="Times New Roman"/>
                        </a:rPr>
                        <a:t>Пропедевтико-диагностическая деятельность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5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1-3 классы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Ручной труд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4 классы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Классы наблюдения - начала профессионального </a:t>
                      </a:r>
                      <a:r>
                        <a:rPr lang="ru-RU" sz="1900" dirty="0" smtClean="0">
                          <a:latin typeface="Times New Roman"/>
                          <a:ea typeface="Calibri"/>
                          <a:cs typeface="Times New Roman"/>
                        </a:rPr>
                        <a:t>самоопределения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8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Основная школа 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5-9 классы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Дифференцированное обучение учащихся по видам труда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8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Старшая школа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10-11 класс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Классы профессионально-трудовой подготовки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Внеклассные и внеурочные мероприятия 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1-11 классы 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Система мероприятий по профориентации и социальной адаптации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Кружки ручного труда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4-6 классы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  <p:sp>
        <p:nvSpPr>
          <p:cNvPr id="8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профессиональной подготовки по ступеням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altLang="ru-RU" sz="3400" b="1" dirty="0" smtClean="0">
                <a:latin typeface="Times New Roman" pitchFamily="18" charset="0"/>
                <a:cs typeface="Times New Roman" pitchFamily="18" charset="0"/>
              </a:rPr>
              <a:t>Задачи эксперимента:</a:t>
            </a:r>
          </a:p>
          <a:p>
            <a:r>
              <a:rPr lang="ru-RU" altLang="ru-RU" sz="2900" dirty="0" smtClean="0"/>
              <a:t>Определить организационно-педагогические условия модернизации системы образования детей с ОВЗ.</a:t>
            </a:r>
          </a:p>
          <a:p>
            <a:r>
              <a:rPr lang="ru-RU" altLang="ru-RU" sz="2900" dirty="0" smtClean="0"/>
              <a:t>Оформить инновационную модель учреждения, включая её целевые, содержательные, процессуальные характеристики и проверить её эффективность. </a:t>
            </a:r>
          </a:p>
          <a:p>
            <a:r>
              <a:rPr lang="ru-RU" altLang="ru-RU" sz="2900" dirty="0" smtClean="0"/>
              <a:t>Обосновать, разработать и экспериментально проверить систему инновационной организации и управления учреждением.</a:t>
            </a:r>
          </a:p>
          <a:p>
            <a:r>
              <a:rPr lang="ru-RU" altLang="ru-RU" sz="2900" dirty="0" smtClean="0"/>
              <a:t> Разработать методические пособия для руководителей и специалистов образовательных учреждений </a:t>
            </a:r>
            <a:r>
              <a:rPr lang="en-US" altLang="ru-RU" sz="2900" dirty="0" smtClean="0"/>
              <a:t>VIII</a:t>
            </a:r>
            <a:r>
              <a:rPr lang="ru-RU" altLang="ru-RU" sz="2900" dirty="0" smtClean="0"/>
              <a:t> вида по организации и технологии модернизации системы образования детей с ОВЗ.</a:t>
            </a:r>
          </a:p>
          <a:p>
            <a:r>
              <a:rPr lang="ru-RU" altLang="ru-RU" sz="2900" dirty="0" smtClean="0"/>
              <a:t> Объединиться с образовательными учреждениями края в сетевую структуру взаимодействия.</a:t>
            </a:r>
          </a:p>
          <a:p>
            <a:r>
              <a:rPr lang="ru-RU" altLang="ru-RU" sz="2900" dirty="0" smtClean="0"/>
              <a:t> Определить критерии, показатели и индикаторы уровня включенности, преобразования и результативности деятельности с учетом выявленных рисков и индивидуальных проблем</a:t>
            </a:r>
            <a:endParaRPr lang="ru-RU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86874" cy="4830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+mj-lt"/>
                <a:ea typeface="Calibri"/>
                <a:cs typeface="Times New Roman"/>
              </a:rPr>
              <a:t>Запланированные продукты инновационной деятельности</a:t>
            </a:r>
          </a:p>
          <a:p>
            <a:pPr marL="0" indent="0">
              <a:buNone/>
            </a:pPr>
            <a:endParaRPr lang="ru-RU" sz="2000" b="1" dirty="0" smtClean="0"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ru-RU" altLang="ru-RU" sz="2000" dirty="0" smtClean="0">
                <a:latin typeface="Times New Roman" pitchFamily="18" charset="0"/>
              </a:rPr>
              <a:t>Нормативное, кадровое и материально-техническое обеспечение инновационной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000" dirty="0" smtClean="0">
                <a:latin typeface="Times New Roman" pitchFamily="18" charset="0"/>
              </a:rPr>
              <a:t>Программно-методическое обеспечение по предметам (рабочие программы производственного обучения, технологические карты и пооперационные планы изделий, экзаменационный материал) для 10-11 класса;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000" dirty="0" smtClean="0">
                <a:latin typeface="Times New Roman" pitchFamily="18" charset="0"/>
              </a:rPr>
              <a:t>Рабочие программы и рабочие тетради для учащихся подготовительного класса;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000" dirty="0" smtClean="0">
                <a:latin typeface="Times New Roman" pitchFamily="18" charset="0"/>
              </a:rPr>
              <a:t>Программа сопровождения учащихся классов с углубленной профессионально-трудовой подготовкой;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000" dirty="0" smtClean="0">
                <a:latin typeface="Times New Roman" pitchFamily="18" charset="0"/>
              </a:rPr>
              <a:t>Подведение итогов работы учреждения в рамках данного направления, оценка результатов;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2000" dirty="0" smtClean="0">
                <a:latin typeface="Times New Roman" pitchFamily="18" charset="0"/>
              </a:rPr>
              <a:t>Распространение опыта работы школы.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86874" cy="48309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+mj-lt"/>
                <a:ea typeface="Calibri"/>
                <a:cs typeface="Times New Roman"/>
              </a:rPr>
              <a:t>Полученные продукты инновационной деятельности</a:t>
            </a:r>
          </a:p>
          <a:p>
            <a:pPr marL="0" indent="0">
              <a:buNone/>
            </a:pPr>
            <a:endParaRPr lang="ru-RU" sz="2000" b="1" dirty="0" smtClean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altLang="ru-RU" sz="2000" dirty="0" smtClean="0"/>
              <a:t>Созданы условия для инновационной деятельности:</a:t>
            </a:r>
          </a:p>
          <a:p>
            <a:pPr marL="0" indent="0">
              <a:buNone/>
            </a:pPr>
            <a:r>
              <a:rPr lang="ru-RU" altLang="ru-RU" sz="2000" dirty="0" smtClean="0"/>
              <a:t>разработана и утверждена нормативно-правовая база экпериментальной деятельности, педагогический коллектив прошел переподготовку, мастерские и кабинеты оснащены необходимым оборудованием.</a:t>
            </a:r>
          </a:p>
          <a:p>
            <a:pPr marL="0" indent="0">
              <a:buNone/>
            </a:pPr>
            <a:endParaRPr lang="ru-RU" sz="2000" b="1" dirty="0" smtClean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 smtClean="0"/>
              <a:t>Созданы инновационные УМК для подготовительного класса: комплекты рабочих тетрадей и методические материалы к ним. УМК прошли внешнюю рецензию:</a:t>
            </a:r>
          </a:p>
          <a:p>
            <a:pPr marL="0" indent="0"/>
            <a:r>
              <a:rPr lang="ru-RU" sz="2000" dirty="0" smtClean="0"/>
              <a:t>   Чтение и развитие речи </a:t>
            </a:r>
          </a:p>
          <a:p>
            <a:r>
              <a:rPr lang="ru-RU" sz="2000" dirty="0" smtClean="0"/>
              <a:t>Окружающий мир </a:t>
            </a:r>
          </a:p>
          <a:p>
            <a:r>
              <a:rPr lang="ru-RU" sz="2000" dirty="0" smtClean="0"/>
              <a:t>Чтение и развитие речи, письмо и развитие речи</a:t>
            </a:r>
          </a:p>
          <a:p>
            <a:r>
              <a:rPr lang="ru-RU" sz="2000" dirty="0" smtClean="0"/>
              <a:t>Логопедические занятия по предупреждению оптической дисграфии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786874" cy="4973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ea typeface="Calibri"/>
                <a:cs typeface="Times New Roman"/>
              </a:rPr>
              <a:t>Продукты инновационной деятельности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Начальная школа: </a:t>
            </a:r>
          </a:p>
          <a:p>
            <a:pPr marL="0" indent="0">
              <a:buNone/>
            </a:pPr>
            <a:r>
              <a:rPr lang="ru-RU" sz="2000" dirty="0" smtClean="0"/>
              <a:t>учебный процесс направлен на формирование жизненно-заинтересованного отношения к труду и соответствующих качеств личности:</a:t>
            </a:r>
          </a:p>
          <a:p>
            <a:r>
              <a:rPr lang="ru-RU" sz="1800" dirty="0" smtClean="0"/>
              <a:t>Уроки трудового обучения</a:t>
            </a:r>
          </a:p>
          <a:p>
            <a:r>
              <a:rPr lang="ru-RU" sz="1800" dirty="0" smtClean="0"/>
              <a:t>Межпредметные связи</a:t>
            </a:r>
          </a:p>
          <a:p>
            <a:r>
              <a:rPr lang="ru-RU" sz="1800" dirty="0" smtClean="0"/>
              <a:t>Система внеурочных мероприятий (профориентационные экскурсии) в рамках дополнительного обучения</a:t>
            </a:r>
          </a:p>
          <a:p>
            <a:r>
              <a:rPr lang="ru-RU" sz="1800" dirty="0" smtClean="0"/>
              <a:t>Внеклассные воспитательные мероприятия</a:t>
            </a:r>
          </a:p>
          <a:p>
            <a:r>
              <a:rPr lang="ru-RU" sz="1800" dirty="0" smtClean="0"/>
              <a:t>Мероприятия специалистов ППиМСС</a:t>
            </a:r>
          </a:p>
          <a:p>
            <a:pPr marL="0" indent="0">
              <a:buNone/>
            </a:pPr>
            <a:r>
              <a:rPr lang="ru-RU" sz="2000" dirty="0" smtClean="0"/>
              <a:t>4 классы – классы наблюдения – знакомят учащихся с доступными профилями трудового обучения.</a:t>
            </a:r>
          </a:p>
          <a:p>
            <a:pPr>
              <a:buNone/>
            </a:pPr>
            <a:r>
              <a:rPr lang="ru-RU" sz="2000" dirty="0" smtClean="0"/>
              <a:t>4-6 классы - кружки ручного труда: «Рукодельница» (швейное дело), «Умельцы» (столярное дело), «Кисточка» (штукатурно-малярное)</a:t>
            </a: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786874" cy="50452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 smtClean="0">
                <a:ea typeface="Calibri"/>
                <a:cs typeface="Times New Roman"/>
              </a:rPr>
              <a:t>Продукты инновационной деятельности</a:t>
            </a:r>
            <a:endParaRPr lang="ru-RU" sz="2000" dirty="0" smtClean="0"/>
          </a:p>
          <a:p>
            <a:pPr marL="0" indent="0">
              <a:buNone/>
            </a:pPr>
            <a:r>
              <a:rPr lang="ru-RU" sz="1900" dirty="0" smtClean="0"/>
              <a:t>Основная и старшая школа - разработаны учебные планы: </a:t>
            </a:r>
          </a:p>
          <a:p>
            <a:r>
              <a:rPr lang="ru-RU" sz="1900" dirty="0" smtClean="0"/>
              <a:t>5-9 классы – по профессиональной подготовке «Штукатурно-малярное дело», «Обувное дело», «Швейное дело», «Младший обслуживающий персонал», «Столяр строительный»; </a:t>
            </a:r>
          </a:p>
          <a:p>
            <a:r>
              <a:rPr lang="ru-RU" sz="1900" dirty="0" smtClean="0"/>
              <a:t>10-11 классы - учебные планы по предметам «Основы физики», «Основы химии», «История и культура края», и комплекты программ расширенной профессиональной подготовки по специальностям «Швея», «Штукатур-маляр», «Столяр строительный», включая экзаменационные материалы. 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900" dirty="0" smtClean="0"/>
              <a:t>Разработана модель комплексного ППиМСС «Фарватер»:</a:t>
            </a:r>
          </a:p>
          <a:p>
            <a:pPr marL="0" indent="0">
              <a:buNone/>
            </a:pPr>
            <a:r>
              <a:rPr lang="ru-RU" sz="1900" dirty="0" smtClean="0">
                <a:ea typeface="Calibri"/>
                <a:cs typeface="Times New Roman"/>
              </a:rPr>
              <a:t>психолог, мед. служба, соц. педагог, педагоги и воспитатели учреждения координируют усилия по социализации и профориентации внутри учреждения, в работе с ролдителями и государственными и социальными учреждениями</a:t>
            </a:r>
          </a:p>
          <a:p>
            <a:pPr marL="0" indent="0">
              <a:buNone/>
            </a:pPr>
            <a:endParaRPr lang="ru-RU" sz="20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20" y="1928802"/>
          <a:ext cx="8501123" cy="4357808"/>
        </p:xfrm>
        <a:graphic>
          <a:graphicData uri="http://schemas.openxmlformats.org/drawingml/2006/table">
            <a:tbl>
              <a:tblPr/>
              <a:tblGrid>
                <a:gridCol w="824409"/>
                <a:gridCol w="3604747"/>
                <a:gridCol w="4071967"/>
              </a:tblGrid>
              <a:tr h="6555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№ п</a:t>
                      </a: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п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Профессия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Договор с предприятием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Швея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ЗАО «Комсомолка».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Столяр строительный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ООО «Лесокомбинат»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Обувщик по ремонту обуви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Ателье по ремонту обуви «Каблучок»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Помощник воспитателя детского сада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ДОУ №100, №118, №136, №9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Мастер отделочных строительных работ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ООО «Комплекс-строй», ООО «Союз-строй-сервис-ремонт»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Рабочий по обслуживанию и текущему ремонту здания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ДОУ №100, №118, №136, №9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736"/>
            <a:ext cx="6572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ru-RU" sz="2000" b="1" dirty="0" smtClean="0">
                <a:latin typeface="+mn-lt"/>
                <a:ea typeface="Calibri"/>
                <a:cs typeface="Times New Roman"/>
              </a:rPr>
              <a:t>Продукты инновационной деятельности</a:t>
            </a:r>
            <a:endParaRPr lang="ru-RU" sz="2000" dirty="0" smtClean="0">
              <a:latin typeface="+mn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816</TotalTime>
  <Words>1237</Words>
  <Application>Microsoft Office PowerPoint</Application>
  <PresentationFormat>Экран (4:3)</PresentationFormat>
  <Paragraphs>161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Краевое государственное казенное специальное (коррекционное)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 VIII вида № 3»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Публикации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Учитель</cp:lastModifiedBy>
  <cp:revision>52</cp:revision>
  <dcterms:created xsi:type="dcterms:W3CDTF">2008-10-01T18:02:39Z</dcterms:created>
  <dcterms:modified xsi:type="dcterms:W3CDTF">2015-06-22T22:38:54Z</dcterms:modified>
</cp:coreProperties>
</file>