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9" r:id="rId14"/>
    <p:sldId id="270" r:id="rId15"/>
    <p:sldId id="271" r:id="rId16"/>
    <p:sldId id="272" r:id="rId17"/>
  </p:sldIdLst>
  <p:sldSz cx="10080625" cy="7559675"/>
  <p:notesSz cx="7559675" cy="10691813"/>
  <p:custDataLst>
    <p:tags r:id="rId19"/>
  </p:custDataLst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07" autoAdjust="0"/>
  </p:normalViewPr>
  <p:slideViewPr>
    <p:cSldViewPr>
      <p:cViewPr varScale="1">
        <p:scale>
          <a:sx n="97" d="100"/>
          <a:sy n="97" d="100"/>
        </p:scale>
        <p:origin x="1638" y="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fld id="{263174F7-C3E6-4996-A1BA-3CE3C3188C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8988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fld id="{3EDCFE99-070E-48B5-B9B3-87C3B2560B1A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/>
              <a:t>1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1945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794555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fld id="{23EE40B3-ADA7-4BD1-8CEF-B5A7F5B6257C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/>
              <a:t>2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2048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896882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fld id="{46A149E2-4620-4C3C-8DD4-13103FB525F9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/>
              <a:t>3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2150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217768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fld id="{588A9F31-0BD3-4F76-9B54-E8D5A062D386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/>
              <a:t>4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2253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935249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636C06-0F2E-4EA9-8A02-8C3FD758BE5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0742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B583C2-5356-4704-B38A-66E8726AA94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3599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5F7639-53A7-4A5E-B91C-06F2F13CD55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0504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3320DA-394D-4545-AE1B-FF773A54E89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2976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A6E858-0A0C-40A9-8D5A-EAD8EA5E2F1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8905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531D84-0FC0-43F7-9DF9-A0BB3441B84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7543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71F29B-C125-48AC-A4D2-C040BF6AFE9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6083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FC6489-46AC-4782-BCBC-6CE2910261E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4622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1C2C2C-FB03-4E40-B757-367FFAE1DD8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0861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EBC737-9E0D-4740-A4F3-35655B0DA8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665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FEFE65-47A8-4CF2-9B82-15D1BED88D4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6425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fld id="{B68E964A-D1A2-4CEB-8AB9-39DF9095C7C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"/>
          <p:cNvSpPr txBox="1">
            <a:spLocks noChangeArrowheads="1"/>
          </p:cNvSpPr>
          <p:nvPr/>
        </p:nvSpPr>
        <p:spPr bwMode="auto">
          <a:xfrm>
            <a:off x="1968500" y="1636713"/>
            <a:ext cx="70008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самообразования: «Развитие творческих способностей у учащихся начальных классов коррекционной школы»</a:t>
            </a:r>
            <a:endParaRPr lang="ru-RU" altLang="ru-RU" sz="320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4397375" y="4922838"/>
            <a:ext cx="4714875" cy="1231900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Выполнила: учитель</a:t>
            </a:r>
          </a:p>
          <a:p>
            <a:pPr marL="342900" indent="-342900" algn="ctr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начальных классов </a:t>
            </a:r>
          </a:p>
          <a:p>
            <a:pPr marL="342900" indent="-34290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Солонец А.Н.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4688" y="2779713"/>
            <a:ext cx="30956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8438" y="1279525"/>
            <a:ext cx="2928937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1111250" y="1208088"/>
            <a:ext cx="75723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взглядам Л.С.Выготского, С.Л.Рубинштейна, А.Н.Леонтьева и других видных отечественных психологов, психика человека наиболее активно изменяется и перестраивается в процессе деятельности. </a:t>
            </a:r>
          </a:p>
        </p:txBody>
      </p:sp>
      <p:pic>
        <p:nvPicPr>
          <p:cNvPr id="12291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3313" y="3351213"/>
            <a:ext cx="2589212" cy="258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2938" y="3065463"/>
            <a:ext cx="2406650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1397000" y="1350963"/>
            <a:ext cx="72866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занятиях рисованием, лепкой, аппликацией,  формируются такие свойства личности, как настойчивость, целенаправленность, аккуратность, трудолюбие. </a:t>
            </a:r>
          </a:p>
        </p:txBody>
      </p:sp>
      <p:pic>
        <p:nvPicPr>
          <p:cNvPr id="13315" name="Объект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1563" y="3208338"/>
            <a:ext cx="24765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9063" y="3136900"/>
            <a:ext cx="2501900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1039813" y="1208088"/>
            <a:ext cx="8215312" cy="455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53975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just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изобразительным искусством в специальной коррекционной школе являются эффективным средством познания действительности и одновременно помогают развитию и формированию </a:t>
            </a:r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зрительных восприятий, воображения, пространственных представлений, памяти, чувств и других психических процессов. </a:t>
            </a:r>
            <a:r>
              <a:rPr lang="ru-RU" altLang="ru-RU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способствуют и </a:t>
            </a:r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речи </a:t>
            </a:r>
            <a:r>
              <a:rPr lang="ru-RU" altLang="ru-RU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умственно отсталых школьников, обогащению их словарного запаса. Работая руками ( лепим, рисуем, творим) – учащиеся  развивают мелкую моторику. Стимулируя тонкую моторику и активизируя тем самым соответствующие отделы мозга, параллельно активизируются и соседние зоны, отвечающие за речь.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1182688" y="1350963"/>
            <a:ext cx="7858125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Занимаясь рисованием, лепкой, аппликацией, дети узнают разные материалы (бумага, краски, пластилин, мелки и др.), знакомятся с их свойствами, выразительными возможностями, приобретают навыки работы с ними. Дети усваивают также опыт работы с некоторыми орудиями человеческой деятельности (карандаш, кисть, ножницы). </a:t>
            </a:r>
          </a:p>
        </p:txBody>
      </p:sp>
      <p:pic>
        <p:nvPicPr>
          <p:cNvPr id="15363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0500" y="3779838"/>
            <a:ext cx="2741613" cy="274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Объект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3000" y="3922713"/>
            <a:ext cx="2624138" cy="196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1039813" y="993775"/>
            <a:ext cx="771525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изобразительной деятельности невозможно без формирования таких мыслительных операций, как </a:t>
            </a:r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анализ, синтез, сравнение, обобщение</a:t>
            </a:r>
            <a:r>
              <a:rPr lang="ru-RU" altLang="ru-RU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процессе наблюдений, при обследовании предметов и их частей перед изображением дети учатся выделять </a:t>
            </a:r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 предметов и их частей, величину и расположение частей в предмете, цвет. </a:t>
            </a:r>
            <a:r>
              <a:rPr lang="ru-RU" altLang="ru-RU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 разных по форме предметов требует их сопоставления и установления различий. Вместе с тем дети учатся сравнивать предметы, явления и выделять в них общее, объединять предметы по сходству.</a:t>
            </a:r>
          </a:p>
        </p:txBody>
      </p:sp>
      <p:pic>
        <p:nvPicPr>
          <p:cNvPr id="16387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4813" y="4708525"/>
            <a:ext cx="2395537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968375" y="1350963"/>
            <a:ext cx="81438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just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огромным потенциалом для развития творческих способностей детей с нарушением интеллекта обладают занятия изобразительной деятельностью, так как на этих занятиях происходит их всестороннее развитие</a:t>
            </a:r>
            <a:r>
              <a:rPr lang="ru-RU" altLang="ru-RU" sz="140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altLang="ru-RU"/>
          </a:p>
        </p:txBody>
      </p:sp>
      <p:pic>
        <p:nvPicPr>
          <p:cNvPr id="17411" name="Объект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0438" y="2994025"/>
            <a:ext cx="3087687" cy="308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00" y="3208338"/>
            <a:ext cx="32385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2"/>
          <p:cNvSpPr txBox="1">
            <a:spLocks noChangeArrowheads="1"/>
          </p:cNvSpPr>
          <p:nvPr/>
        </p:nvSpPr>
        <p:spPr bwMode="auto">
          <a:xfrm>
            <a:off x="1039813" y="1208088"/>
            <a:ext cx="81438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</a:rPr>
              <a:t>Цель воспитательной работы школы:</a:t>
            </a:r>
            <a:r>
              <a:rPr lang="ru-RU" altLang="ru-RU" sz="24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Способствовать воспитанию свободной, гуманной, духовной, самостоятельной социализированной личности, обогащённой научными знаниями, готовой к сознательной творческой деятельности, нравственному поведению и профессиональному самоопределению</a:t>
            </a:r>
            <a:endParaRPr lang="ru-RU" altLang="ru-RU" sz="2400">
              <a:solidFill>
                <a:srgbClr val="002060"/>
              </a:solidFill>
            </a:endParaRPr>
          </a:p>
        </p:txBody>
      </p:sp>
      <p:sp>
        <p:nvSpPr>
          <p:cNvPr id="3075" name="Прямоугольник 3"/>
          <p:cNvSpPr>
            <a:spLocks noChangeArrowheads="1"/>
          </p:cNvSpPr>
          <p:nvPr/>
        </p:nvSpPr>
        <p:spPr bwMode="auto">
          <a:xfrm>
            <a:off x="1468438" y="3565525"/>
            <a:ext cx="70008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ts val="800"/>
              </a:spcAft>
            </a:pPr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</a:t>
            </a:r>
            <a:r>
              <a:rPr lang="ru-RU" altLang="ru-RU" sz="24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Развивать творческие способности,                         </a:t>
            </a:r>
          </a:p>
          <a:p>
            <a:pPr>
              <a:spcAft>
                <a:spcPts val="800"/>
              </a:spcAft>
            </a:pPr>
            <a:r>
              <a:rPr lang="ru-RU" altLang="ru-RU" sz="24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художественно-эстетическое восприятие. </a:t>
            </a:r>
            <a:endParaRPr lang="ru-RU" altLang="ru-RU" sz="240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1039813" y="1136650"/>
            <a:ext cx="8215312" cy="442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53975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-формирование знаний учащихся о социальном и природном мире через опыт в доступных видах детской деятельности (рисование, лепка, аппликация).</a:t>
            </a:r>
            <a:endParaRPr lang="ru-RU" altLang="ru-RU" sz="2400">
              <a:solidFill>
                <a:srgbClr val="002060"/>
              </a:solidFill>
            </a:endParaRPr>
          </a:p>
          <a:p>
            <a:r>
              <a:rPr lang="ru-RU" altLang="ru-RU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у детей умений и навыков художественно-творческой деятельности;</a:t>
            </a:r>
            <a:endParaRPr lang="ru-RU" altLang="ru-RU" sz="2400">
              <a:solidFill>
                <a:srgbClr val="002060"/>
              </a:solidFill>
            </a:endParaRPr>
          </a:p>
          <a:p>
            <a:r>
              <a:rPr lang="ru-RU" altLang="ru-RU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познавательной деятельности;</a:t>
            </a:r>
            <a:endParaRPr lang="ru-RU" altLang="ru-RU" sz="2400">
              <a:solidFill>
                <a:srgbClr val="002060"/>
              </a:solidFill>
            </a:endParaRPr>
          </a:p>
          <a:p>
            <a:r>
              <a:rPr lang="ru-RU" altLang="ru-RU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мелкой моторики;</a:t>
            </a:r>
            <a:endParaRPr lang="ru-RU" altLang="ru-RU" sz="2400">
              <a:solidFill>
                <a:srgbClr val="002060"/>
              </a:solidFill>
            </a:endParaRPr>
          </a:p>
          <a:p>
            <a:r>
              <a:rPr lang="ru-RU" altLang="ru-RU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-развитие речи учащихся и обогащение активного словаря;</a:t>
            </a:r>
            <a:endParaRPr lang="ru-RU" altLang="ru-RU" sz="2400">
              <a:solidFill>
                <a:srgbClr val="002060"/>
              </a:solidFill>
            </a:endParaRPr>
          </a:p>
          <a:p>
            <a:r>
              <a:rPr lang="ru-RU" altLang="ru-RU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-воспитание интереса к участию в творческой деятельности.</a:t>
            </a:r>
            <a:endParaRPr lang="ru-RU" altLang="ru-RU" sz="240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1325563" y="1208088"/>
            <a:ext cx="757237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400" b="1">
                <a:solidFill>
                  <a:srgbClr val="002060"/>
                </a:solidFill>
              </a:rPr>
              <a:t>      </a:t>
            </a:r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</a:t>
            </a:r>
            <a:r>
              <a:rPr lang="ru-RU" altLang="ru-RU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 процесс деятельности, создающий качественно новые материальные и духовные ценности или итог создания объективно нового. Творчество направлено на решение любых проблем или удовлетворение потребностей. </a:t>
            </a:r>
          </a:p>
        </p:txBody>
      </p:sp>
      <p:sp>
        <p:nvSpPr>
          <p:cNvPr id="5123" name="Rectangle 1"/>
          <p:cNvSpPr>
            <a:spLocks noChangeArrowheads="1"/>
          </p:cNvSpPr>
          <p:nvPr/>
        </p:nvSpPr>
        <p:spPr bwMode="auto">
          <a:xfrm>
            <a:off x="1254125" y="3136900"/>
            <a:ext cx="7643813" cy="24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53975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 детей </a:t>
            </a:r>
            <a:r>
              <a:rPr lang="ru-RU" altLang="ru-RU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особый вид занятий.В нем не бывает брака, не существует недочетов, оно идеально. Ребенок вкладывает в « работу» всю свою светлую душу и энергию, он отдается этому процессу полностью, и совсем не важно, держит он в руках кисточку или пластилин  первый раз, или уже приобщился к этому творческому процессу.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039813" y="993775"/>
            <a:ext cx="8215312" cy="51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539750">
              <a:lnSpc>
                <a:spcPct val="200000"/>
              </a:lnSpc>
              <a:buClr>
                <a:srgbClr val="000000"/>
              </a:buClr>
              <a:buSzPct val="100000"/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Виды творчества:</a:t>
            </a:r>
          </a:p>
          <a:p>
            <a:pPr indent="539750">
              <a:lnSpc>
                <a:spcPct val="200000"/>
              </a:lnSpc>
              <a:buClr>
                <a:srgbClr val="000000"/>
              </a:buClr>
              <a:buSzPct val="100000"/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художественное (изобразительное и литературное)</a:t>
            </a:r>
          </a:p>
          <a:p>
            <a:pPr indent="539750">
              <a:lnSpc>
                <a:spcPct val="200000"/>
              </a:lnSpc>
              <a:buClr>
                <a:srgbClr val="000000"/>
              </a:buClr>
              <a:buSzPct val="100000"/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-техническое</a:t>
            </a:r>
          </a:p>
          <a:p>
            <a:pPr indent="539750">
              <a:lnSpc>
                <a:spcPct val="200000"/>
              </a:lnSpc>
              <a:buClr>
                <a:srgbClr val="000000"/>
              </a:buClr>
              <a:buSzPct val="100000"/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-музыкальное</a:t>
            </a:r>
          </a:p>
          <a:p>
            <a:pPr indent="53975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indent="53975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indent="53975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indent="53975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indent="53975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indent="53975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4"/>
          <p:cNvSpPr txBox="1">
            <a:spLocks/>
          </p:cNvSpPr>
          <p:nvPr/>
        </p:nvSpPr>
        <p:spPr>
          <a:xfrm>
            <a:off x="1468438" y="1279525"/>
            <a:ext cx="7313612" cy="3111500"/>
          </a:xfrm>
          <a:prstGeom prst="rect">
            <a:avLst/>
          </a:prstGeom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150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Любой вид творчества для ребенка  это не просто развлечение и время препровождение, на самом деле это мощный инструмент интеллектуального развития ребенка. Что является актуальным для детей с ОВЗ.</a:t>
            </a:r>
            <a:endParaRPr lang="ru-RU" altLang="ru-RU" sz="24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1325563" y="1136650"/>
            <a:ext cx="7429500" cy="3643313"/>
          </a:xfrm>
          <a:prstGeom prst="rect">
            <a:avLst/>
          </a:prstGeom>
        </p:spPr>
        <p:txBody>
          <a:bodyPr/>
          <a:lstStyle>
            <a:lvl1pPr marL="34290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15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своей работе я использую следующие виды изобразительной деятельности: 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ЛЕПКА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РИСОВАНИЕ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АППЛИКАЦИЯ</a:t>
            </a:r>
            <a:endParaRPr lang="ru-RU" altLang="ru-RU" sz="20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3200">
              <a:solidFill>
                <a:srgbClr val="000000"/>
              </a:solidFill>
            </a:endParaRPr>
          </a:p>
        </p:txBody>
      </p:sp>
      <p:pic>
        <p:nvPicPr>
          <p:cNvPr id="8195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3313" y="4137025"/>
            <a:ext cx="1928812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4438" y="3565525"/>
            <a:ext cx="1928812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Объект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6250" y="1708150"/>
            <a:ext cx="20002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 rot="10800000" flipV="1">
            <a:off x="1397000" y="1308100"/>
            <a:ext cx="742950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Изобразительная деятельность</a:t>
            </a:r>
            <a:r>
              <a:rPr lang="ru-RU" altLang="ru-RU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это специфическое образное познание действительности. И как всякая познавательная деятельность она имеет большое значение для умственного воспитания детей. Овладение умением изображать невозможно без развития целенаправленного зрительного восприятия — наблюдения. Для того чтобы нарисовать, вылепить какой-либо предмет, предварительно надо хорошо с ним познакомиться, запомнить его форму, величину, конструкцию, цвет, расположение частей.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Объект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250" y="1136650"/>
            <a:ext cx="24288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4438" y="2994025"/>
            <a:ext cx="26797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0500" y="1065213"/>
            <a:ext cx="25717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84e838d9616ee647ebdaeefabdc6ffa1af26830"/>
</p:tagLst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S Gothic" panose="020B0609070205080204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S Gothic" panose="020B0609070205080204" pitchFamily="49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578</Words>
  <Application>Microsoft Office PowerPoint</Application>
  <PresentationFormat>Произвольный</PresentationFormat>
  <Paragraphs>40</Paragraphs>
  <Slides>16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MS Gothic</vt:lpstr>
      <vt:lpstr>Times New Roman</vt:lpstr>
      <vt:lpstr>Arial Unicode MS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Учитель</cp:lastModifiedBy>
  <cp:revision>17</cp:revision>
  <cp:lastPrinted>1601-01-01T00:00:00Z</cp:lastPrinted>
  <dcterms:created xsi:type="dcterms:W3CDTF">2010-10-10T19:34:18Z</dcterms:created>
  <dcterms:modified xsi:type="dcterms:W3CDTF">2017-01-16T03:47:54Z</dcterms:modified>
</cp:coreProperties>
</file>