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F00262-F5B3-4800-A387-56C3E019712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5FFEABB-9EC1-4593-9330-E25B87B51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262-F5B3-4800-A387-56C3E019712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EABB-9EC1-4593-9330-E25B87B51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262-F5B3-4800-A387-56C3E019712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EABB-9EC1-4593-9330-E25B87B51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262-F5B3-4800-A387-56C3E019712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EABB-9EC1-4593-9330-E25B87B51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F00262-F5B3-4800-A387-56C3E019712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EABB-9EC1-4593-9330-E25B87B51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262-F5B3-4800-A387-56C3E019712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EABB-9EC1-4593-9330-E25B87B51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262-F5B3-4800-A387-56C3E019712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EABB-9EC1-4593-9330-E25B87B51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F00262-F5B3-4800-A387-56C3E019712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EABB-9EC1-4593-9330-E25B87B51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0262-F5B3-4800-A387-56C3E019712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EABB-9EC1-4593-9330-E25B87B51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F00262-F5B3-4800-A387-56C3E019712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EABB-9EC1-4593-9330-E25B87B51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F00262-F5B3-4800-A387-56C3E019712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EABB-9EC1-4593-9330-E25B87B51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DF00262-F5B3-4800-A387-56C3E019712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5FFEABB-9EC1-4593-9330-E25B87B51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Заместитель директора по УВР </a:t>
            </a:r>
            <a:r>
              <a:rPr lang="ru-RU" dirty="0" err="1" smtClean="0"/>
              <a:t>Топчий</a:t>
            </a:r>
            <a:r>
              <a:rPr lang="ru-RU" dirty="0" smtClean="0"/>
              <a:t> Нина Даниловна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Внедрение Федерального государственного стандарта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64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к результатам освоения АООП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Стандарт устанавливает требования к личностным и предметным результатам освоения обучающимися с умственной отсталостью двух вариантов АООП</a:t>
            </a:r>
          </a:p>
          <a:p>
            <a:r>
              <a:rPr lang="ru-RU" dirty="0" smtClean="0"/>
              <a:t> Совокупность </a:t>
            </a:r>
            <a:r>
              <a:rPr lang="ru-RU" dirty="0"/>
              <a:t>личностных и предметных результатов составляет содержание жизненных компетенций обучающихся.</a:t>
            </a:r>
          </a:p>
          <a:p>
            <a:r>
              <a:rPr lang="ru-RU" dirty="0"/>
              <a:t>Личностные результаты включают овладение обучающимися социальными (жизненными) компетенциями, необходимыми для решения практико-ориентированных задач и обеспечивающими становление социальных отношений обучающихся в различных средах, </a:t>
            </a:r>
            <a:r>
              <a:rPr lang="ru-RU" dirty="0" err="1"/>
              <a:t>сформированность</a:t>
            </a:r>
            <a:r>
              <a:rPr lang="ru-RU" dirty="0"/>
              <a:t> мотивации к обучению и познанию.</a:t>
            </a:r>
          </a:p>
          <a:p>
            <a:r>
              <a:rPr lang="ru-RU" dirty="0"/>
              <a:t>Предметные результаты связаны с овладением обучающимися содержанием каждой предметной области и характеризуют их достижения в усвоении знаний и умений, возможности их применения в практической деятельности.</a:t>
            </a:r>
          </a:p>
          <a:p>
            <a:r>
              <a:rPr lang="ru-RU" dirty="0" smtClean="0"/>
              <a:t>Достижение </a:t>
            </a:r>
            <a:r>
              <a:rPr lang="ru-RU" dirty="0"/>
              <a:t>личностных результатов обеспечивается содержанием отдельных учебных предметов и внеурочной деятельности, овладением доступными видами деятельности, опытом социального взаимодействия.</a:t>
            </a:r>
          </a:p>
          <a:p>
            <a:r>
              <a:rPr lang="ru-RU" dirty="0" smtClean="0"/>
              <a:t>Предметные </a:t>
            </a:r>
            <a:r>
              <a:rPr lang="ru-RU" dirty="0"/>
              <a:t>результаты связаны с овладением обучающимися содержанием каждой предметной области, характеризуют опыт специфической для предметной области деятельности по получению нового знания, достижения обучающихся в усвоении знаний и умений, возможности их применения в практической деятельности и жизни.</a:t>
            </a:r>
          </a:p>
          <a:p>
            <a:r>
              <a:rPr lang="ru-RU" dirty="0" smtClean="0"/>
              <a:t>Стандарт </a:t>
            </a:r>
            <a:r>
              <a:rPr lang="ru-RU" dirty="0"/>
              <a:t>определяет для каждой предметной области дифференцированные требования к личностным и предметным результатам с учетом особенностей и возможностей развития разных групп обучающихся с умственной отсталостью (интеллектуальными нарушениями).</a:t>
            </a:r>
          </a:p>
          <a:p>
            <a:endParaRPr lang="ru-RU" dirty="0"/>
          </a:p>
        </p:txBody>
      </p:sp>
      <p:pic>
        <p:nvPicPr>
          <p:cNvPr id="3074" name="Picture 2" descr="C:\Users\ИТЦ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21217"/>
            <a:ext cx="1890994" cy="93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1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4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АООП </a:t>
            </a:r>
            <a:r>
              <a:rPr lang="ru-RU" sz="2700" dirty="0"/>
              <a:t>определяет содержание и организацию образовательной деятельности обучающихся с умственной отсталостью </a:t>
            </a:r>
            <a:br>
              <a:rPr lang="ru-RU" sz="2700" dirty="0"/>
            </a:br>
            <a:endParaRPr lang="ru-RU" dirty="0"/>
          </a:p>
        </p:txBody>
      </p:sp>
      <p:pic>
        <p:nvPicPr>
          <p:cNvPr id="4098" name="Picture 2" descr="C:\Users\ИТЦ\Desktop\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871000" cy="51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9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400199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На основе стандарта организация может разработать в соответствии со спецификой своей образовательной деятельности один или несколько вариантов АООП </a:t>
            </a:r>
            <a:r>
              <a:rPr lang="ru-RU" sz="2400" dirty="0" smtClean="0"/>
              <a:t>с </a:t>
            </a:r>
            <a:r>
              <a:rPr lang="ru-RU" sz="2400" dirty="0"/>
              <a:t>учетом особых образовательных потребностей обучающихся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5" y="1628800"/>
            <a:ext cx="4251960" cy="4607408"/>
          </a:xfrm>
        </p:spPr>
        <p:txBody>
          <a:bodyPr>
            <a:normAutofit/>
          </a:bodyPr>
          <a:lstStyle/>
          <a:p>
            <a:r>
              <a:rPr lang="ru-RU" dirty="0"/>
              <a:t>На основе Стандарта создается АООП, которая при необходимости индивидуализируется (СИПР), к которой может быть создано несколько учебных планов, в том числе индивидуальные учебные планы.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15815" y="1700808"/>
            <a:ext cx="4251960" cy="4535400"/>
          </a:xfrm>
        </p:spPr>
        <p:txBody>
          <a:bodyPr>
            <a:normAutofit/>
          </a:bodyPr>
          <a:lstStyle/>
          <a:p>
            <a:r>
              <a:rPr lang="ru-RU" dirty="0"/>
              <a:t>Обучающийся с умственной отсталостью (интеллектуальными нарушениями), интеллектуальное развитие которого не позволяет освоить вариант 1 АООП, получает образование по варианту 2 АООП, на основе которой организация разрабатывает СИПР, </a:t>
            </a:r>
          </a:p>
        </p:txBody>
      </p:sp>
      <p:pic>
        <p:nvPicPr>
          <p:cNvPr id="5122" name="Picture 2" descr="C:\Users\ИТЦ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50666"/>
            <a:ext cx="5112568" cy="209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1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АООП включает обязательную часть и часть, формируемую участниками образовательного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Обязательная часть АООП для обучающихся с легкой умственной отсталостью  составляет не менее 70%, а часть, формируемая участниками образовательных отношений, не более 30% от общего объема АООП.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Обязательная часть АООП для обучающихся с ТМНР составляет не менее 60%, а часть, формируемая участниками образовательных отношений, не более 40% от общего объема АООП.</a:t>
            </a:r>
          </a:p>
          <a:p>
            <a:endParaRPr lang="ru-RU" dirty="0"/>
          </a:p>
        </p:txBody>
      </p:sp>
      <p:pic>
        <p:nvPicPr>
          <p:cNvPr id="6146" name="Picture 2" descr="C:\Users\ИТЦ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21377"/>
            <a:ext cx="6696744" cy="260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5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АООП должна содержать три раздела: целевой, содержательный и организационный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Содержательный раздел АООП включает Программу коррекционной работы</a:t>
            </a:r>
            <a:r>
              <a:rPr lang="ru-RU" dirty="0" smtClean="0"/>
              <a:t>. Организационный раздел определяет общие рамки организации образовательного процесса, а также механизмы реализации АООП.</a:t>
            </a:r>
          </a:p>
          <a:p>
            <a:r>
              <a:rPr lang="ru-RU" dirty="0" smtClean="0"/>
              <a:t>включает:</a:t>
            </a:r>
          </a:p>
          <a:p>
            <a:r>
              <a:rPr lang="ru-RU" dirty="0" smtClean="0"/>
              <a:t>учебный план, </a:t>
            </a:r>
          </a:p>
          <a:p>
            <a:r>
              <a:rPr lang="ru-RU" dirty="0" smtClean="0"/>
              <a:t>систему специальных условий реализации АООП</a:t>
            </a:r>
          </a:p>
          <a:p>
            <a:r>
              <a:rPr lang="ru-RU" dirty="0" smtClean="0"/>
              <a:t>Целевой раздел определяет цели, задачи и планируемые результаты</a:t>
            </a:r>
          </a:p>
          <a:p>
            <a:endParaRPr lang="ru-RU" dirty="0"/>
          </a:p>
        </p:txBody>
      </p:sp>
      <p:pic>
        <p:nvPicPr>
          <p:cNvPr id="7170" name="Picture 2" descr="C:\Users\ИТЦ\Desktop\2183_html_708ac07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2419192" cy="23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074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Пояснительная записка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 предусматривается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Пояснительная записка включает описание структуры и общую характеристику СИПР, разрабатываемой на основе АООП.</a:t>
            </a:r>
          </a:p>
          <a:p>
            <a:r>
              <a:rPr lang="ru-RU" dirty="0"/>
              <a:t>Структура СИПР должна включать:</a:t>
            </a:r>
          </a:p>
          <a:p>
            <a:r>
              <a:rPr lang="ru-RU" dirty="0"/>
              <a:t>1) общие сведения о ребенке;</a:t>
            </a:r>
          </a:p>
          <a:p>
            <a:r>
              <a:rPr lang="ru-RU" dirty="0"/>
              <a:t>2) характеристику, включающую оценку развития обучающегося на момент составления программы и определяющую приоритетные направления воспитания и обучения ребенка;</a:t>
            </a:r>
          </a:p>
          <a:p>
            <a:r>
              <a:rPr lang="ru-RU" dirty="0"/>
              <a:t>3) индивидуальный учебный план;</a:t>
            </a:r>
          </a:p>
          <a:p>
            <a:r>
              <a:rPr lang="ru-RU" dirty="0"/>
              <a:t>4) содержание образования в условиях организации и семьи;</a:t>
            </a:r>
          </a:p>
          <a:p>
            <a:r>
              <a:rPr lang="ru-RU" dirty="0"/>
              <a:t>5) условия реализации потребности в уходе и присмотре;</a:t>
            </a:r>
          </a:p>
          <a:p>
            <a:r>
              <a:rPr lang="ru-RU" dirty="0"/>
              <a:t>6) перечень специалистов, участвующих в разработке и реализации СИПР;</a:t>
            </a:r>
          </a:p>
          <a:p>
            <a:r>
              <a:rPr lang="ru-RU" dirty="0"/>
              <a:t>7) перечень возможных задач, мероприятий и форм сотрудничества организации и семьи обучающегося;</a:t>
            </a:r>
          </a:p>
          <a:p>
            <a:r>
              <a:rPr lang="ru-RU" dirty="0"/>
              <a:t>8) перечень необходимых технических средств и дидактических материалов;</a:t>
            </a:r>
          </a:p>
          <a:p>
            <a:r>
              <a:rPr lang="ru-RU" dirty="0"/>
              <a:t>9) средства мониторинга и оценки динамики обучения.</a:t>
            </a:r>
          </a:p>
          <a:p>
            <a:endParaRPr lang="ru-RU" dirty="0"/>
          </a:p>
        </p:txBody>
      </p:sp>
      <p:pic>
        <p:nvPicPr>
          <p:cNvPr id="8194" name="Picture 2" descr="C:\Users\ИТЦ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8" y="3789040"/>
            <a:ext cx="4170780" cy="19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5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Планируемые результаты освоения АООП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Планируемые результаты освоения АООП представлены личностными и предметными результатами.</a:t>
            </a:r>
          </a:p>
          <a:p>
            <a:r>
              <a:rPr lang="ru-RU" dirty="0"/>
              <a:t>Личностные результаты освоения АООП включают индивидуально-личностные качества, жизненные и социальные компетенции обучающегося и ценностные установки.</a:t>
            </a:r>
          </a:p>
          <a:p>
            <a:r>
              <a:rPr lang="ru-RU" dirty="0"/>
              <a:t>Предметные результаты освоения АООП включают освоенные обучающимися знания и умения, специфичные для каждой предметной области, готовность к их применению</a:t>
            </a:r>
          </a:p>
          <a:p>
            <a:r>
              <a:rPr lang="ru-RU" dirty="0"/>
              <a:t>. Предметные результаты, достигнутые обучающимися не являются основным критерием при принятии решения о переводе обучающегося в следующий класс и рассматриваются как одна из составляющих при оценке итоговых достижений.</a:t>
            </a:r>
          </a:p>
          <a:p>
            <a:r>
              <a:rPr lang="ru-RU" dirty="0"/>
              <a:t>АООП определяет два уровня овладения предметными результатами: минимальный и достаточный.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/>
              <a:t>Личностные и предметные планируемые результаты освоения обучающимися АООП должны рассматриваться в качестве возможных (примерных), соответствующих индивидуальным возможностям и специфическим образовательным потребностям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80344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Учебный план включает обязательные предметные области и коррекционно-развивающую область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Язык </a:t>
            </a:r>
            <a:r>
              <a:rPr lang="ru-RU" dirty="0"/>
              <a:t>и речевая практика</a:t>
            </a:r>
            <a:r>
              <a:rPr lang="ru-RU" dirty="0" smtClean="0"/>
              <a:t>.</a:t>
            </a:r>
          </a:p>
          <a:p>
            <a:r>
              <a:rPr lang="ru-RU" dirty="0"/>
              <a:t>Математика.</a:t>
            </a:r>
          </a:p>
          <a:p>
            <a:r>
              <a:rPr lang="ru-RU" dirty="0"/>
              <a:t>Естествознание</a:t>
            </a:r>
            <a:r>
              <a:rPr lang="ru-RU" dirty="0" smtClean="0"/>
              <a:t>.</a:t>
            </a:r>
          </a:p>
          <a:p>
            <a:r>
              <a:rPr lang="ru-RU" dirty="0"/>
              <a:t>Человек и общество</a:t>
            </a:r>
            <a:r>
              <a:rPr lang="ru-RU" dirty="0" smtClean="0"/>
              <a:t>.</a:t>
            </a:r>
          </a:p>
          <a:p>
            <a:r>
              <a:rPr lang="ru-RU" dirty="0"/>
              <a:t>Искусство</a:t>
            </a:r>
            <a:r>
              <a:rPr lang="ru-RU" dirty="0" smtClean="0"/>
              <a:t>.</a:t>
            </a:r>
          </a:p>
          <a:p>
            <a:r>
              <a:rPr lang="ru-RU" dirty="0"/>
              <a:t> Технология</a:t>
            </a:r>
            <a:r>
              <a:rPr lang="ru-RU" dirty="0" smtClean="0"/>
              <a:t>.</a:t>
            </a:r>
          </a:p>
          <a:p>
            <a:r>
              <a:rPr lang="ru-RU" dirty="0"/>
              <a:t>Физическая культура.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Язык </a:t>
            </a:r>
            <a:r>
              <a:rPr lang="ru-RU" dirty="0"/>
              <a:t>и речевая практика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Математика.</a:t>
            </a:r>
          </a:p>
          <a:p>
            <a:r>
              <a:rPr lang="ru-RU" dirty="0"/>
              <a:t>"Окружающий мир</a:t>
            </a:r>
            <a:r>
              <a:rPr lang="ru-RU" dirty="0" smtClean="0"/>
              <a:t>".</a:t>
            </a:r>
          </a:p>
          <a:p>
            <a:r>
              <a:rPr lang="ru-RU" dirty="0"/>
              <a:t>Искусство.</a:t>
            </a:r>
          </a:p>
          <a:p>
            <a:r>
              <a:rPr lang="ru-RU" dirty="0"/>
              <a:t>Технология</a:t>
            </a:r>
            <a:r>
              <a:rPr lang="ru-RU" dirty="0" smtClean="0"/>
              <a:t>.</a:t>
            </a:r>
          </a:p>
          <a:p>
            <a:r>
              <a:rPr lang="ru-RU" dirty="0"/>
              <a:t>Физическая культура.</a:t>
            </a:r>
            <a:endParaRPr lang="ru-RU" dirty="0" smtClean="0"/>
          </a:p>
        </p:txBody>
      </p:sp>
      <p:pic>
        <p:nvPicPr>
          <p:cNvPr id="9218" name="Picture 2" descr="C:\Users\ИТЦ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312368" cy="27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78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Коррекционно-развивающая область и основные задачи реализации содержания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 коррекционно-развивающей области представлено следующими обязательными коррекционными курсами: </a:t>
            </a:r>
          </a:p>
          <a:p>
            <a:r>
              <a:rPr lang="ru-RU" dirty="0"/>
              <a:t>"Ритмика", </a:t>
            </a:r>
          </a:p>
          <a:p>
            <a:r>
              <a:rPr lang="ru-RU" dirty="0"/>
              <a:t>"Коррекционные занятия (логопедические и </a:t>
            </a:r>
            <a:r>
              <a:rPr lang="ru-RU" dirty="0" err="1"/>
              <a:t>психокоррекционные</a:t>
            </a:r>
            <a:r>
              <a:rPr lang="ru-RU" dirty="0"/>
              <a:t>)".</a:t>
            </a:r>
          </a:p>
          <a:p>
            <a:r>
              <a:rPr lang="ru-RU" dirty="0"/>
              <a:t>Выбор коррекционных курсов и их количественное соотношение самостоятельно определяется организацией на основании рекомендаций ПМПК и ИПР инвалида.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Содержание коррекционно-развивающей области представлено следующими обязательными коррекционными курсами:</a:t>
            </a:r>
          </a:p>
          <a:p>
            <a:r>
              <a:rPr lang="ru-RU" dirty="0"/>
              <a:t> "Сенсорное развитие", </a:t>
            </a:r>
          </a:p>
          <a:p>
            <a:r>
              <a:rPr lang="ru-RU" dirty="0"/>
              <a:t>"Предметно-практические действия",</a:t>
            </a:r>
          </a:p>
          <a:p>
            <a:r>
              <a:rPr lang="ru-RU" dirty="0"/>
              <a:t> "Двигательное развитие", </a:t>
            </a:r>
          </a:p>
          <a:p>
            <a:r>
              <a:rPr lang="ru-RU" dirty="0"/>
              <a:t>"Альтернативная коммуникация",</a:t>
            </a:r>
          </a:p>
          <a:p>
            <a:r>
              <a:rPr lang="ru-RU" dirty="0"/>
              <a:t> "Коррекционно-развивающие занятия".</a:t>
            </a:r>
          </a:p>
          <a:p>
            <a:r>
              <a:rPr lang="ru-RU" dirty="0"/>
              <a:t>Содержание данной области может быть дополнено организацией самостоятельно на основании рекомендаций ПМПК, ИПР.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60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Программа формирования базовых учебных действий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Программа формирования базовых учебных действий должна обеспечивать:</a:t>
            </a:r>
          </a:p>
          <a:p>
            <a:r>
              <a:rPr lang="ru-RU" dirty="0"/>
              <a:t>связь базовых учебных действий с содержанием учебных предметов;</a:t>
            </a:r>
          </a:p>
          <a:p>
            <a:r>
              <a:rPr lang="ru-RU" dirty="0"/>
              <a:t>решение задач формирования личностных, регулятивных, познавательных, коммуникативных базовых учебных действий.</a:t>
            </a:r>
          </a:p>
          <a:p>
            <a:r>
              <a:rPr lang="ru-RU" dirty="0"/>
              <a:t>Результативность овладения базовыми учебными действиями </a:t>
            </a:r>
            <a:r>
              <a:rPr lang="ru-RU" dirty="0" smtClean="0"/>
              <a:t> </a:t>
            </a:r>
            <a:r>
              <a:rPr lang="ru-RU" dirty="0"/>
              <a:t>определяется на завершающем этапе обучения (IX - XII (XIII) класс). Организация самостоятельно разрабатывает процедуру и содержание итоговой комплексной оценки базовых учебных действий.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Программа формирования базовых учебных действий должна содержать:</a:t>
            </a:r>
          </a:p>
          <a:p>
            <a:r>
              <a:rPr lang="ru-RU" dirty="0"/>
              <a:t>задачи подготовки ребенка к нахождению и обучению в среде сверстников, к эмоциональному, коммуникативному взаимодействию с группой обучающихся;</a:t>
            </a:r>
          </a:p>
          <a:p>
            <a:r>
              <a:rPr lang="ru-RU" dirty="0"/>
              <a:t>формирование учебного поведения, умения выполнять задания от начала до конца в течение определенного периода времени, умения самостоятельно переходить от одного действия (операции) к другому в соответствии с расписанием занятий, алгоритмом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280622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ФГОС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dirty="0" smtClean="0"/>
              <a:t>               Федеральный </a:t>
            </a:r>
            <a:r>
              <a:rPr lang="ru-RU" dirty="0"/>
              <a:t>государственный образовательный стандарт образования обучающихся с умственной отсталостью (интеллектуальными нарушениями)  представляет собой совокупность обязательных требований при реализации адаптированных основных общеобразовательных программ в организациях, осуществляющих образовательную деятельность </a:t>
            </a:r>
          </a:p>
          <a:p>
            <a:endParaRPr lang="ru-RU" dirty="0"/>
          </a:p>
        </p:txBody>
      </p:sp>
      <p:pic>
        <p:nvPicPr>
          <p:cNvPr id="1026" name="Picture 2" descr="C:\Users\ИТЦ\Desktop\fgos_ovz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37722"/>
            <a:ext cx="4683148" cy="33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9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 Программа формирования экологической культуры, здорового и безопасного образа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Реализация программы должна осуществляется в единстве урочной (через содержание учебных предметов "Чтение", "Мир природы и человека", "Природоведение", "Биология", "География", "Основы социальной жизни"), внеурочной и внешкольной деятельности.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 программы подробно раскрывается через программы учебных предметов, в частности: "Человек" (гигиена), "Домоводство" (здоровое питание), "Человек и окружающий природный мир", "Физкультура", "Человек и окружающий социальный мир"  а также в ходе коррекционных курсов и во внеурочной деятельности.</a:t>
            </a:r>
          </a:p>
        </p:txBody>
      </p:sp>
      <p:pic>
        <p:nvPicPr>
          <p:cNvPr id="10242" name="Picture 2" descr="C:\Users\ИТЦ\Desktop\13742352499cff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278114" cy="210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91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коррекционной работы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Программа коррекционной работы направлена на обеспечение успешности освоения АООП обучающимися с легкой умственной отсталостью (интеллектуальными нарушениями).</a:t>
            </a:r>
          </a:p>
          <a:p>
            <a:r>
              <a:rPr lang="ru-RU" dirty="0"/>
              <a:t>Программа коррекционной работы должна обеспечивать:</a:t>
            </a:r>
          </a:p>
          <a:p>
            <a:r>
              <a:rPr lang="ru-RU" dirty="0"/>
              <a:t>1) выявление особых образовательных потребностей детей </a:t>
            </a:r>
          </a:p>
          <a:p>
            <a:r>
              <a:rPr lang="ru-RU" dirty="0"/>
              <a:t>2) осуществление индивидуально ориентированной психолого-медико-педагогической помощи детям </a:t>
            </a:r>
          </a:p>
          <a:p>
            <a:r>
              <a:rPr lang="ru-RU" dirty="0"/>
              <a:t>Программа коррекционной работы должна содержать:</a:t>
            </a:r>
          </a:p>
          <a:p>
            <a:r>
              <a:rPr lang="ru-RU" dirty="0"/>
              <a:t>механизм взаимодействия учителей и других специалистов в области сопровождения</a:t>
            </a:r>
          </a:p>
          <a:p>
            <a:r>
              <a:rPr lang="ru-RU" dirty="0"/>
              <a:t>перечень, содержание и план реализации индивидуально ориентированных коррекционных мероприятий, </a:t>
            </a:r>
          </a:p>
          <a:p>
            <a:r>
              <a:rPr lang="ru-RU" dirty="0"/>
              <a:t>систему комплексного психолого-медико-педагогического сопровождения обучающихся </a:t>
            </a:r>
          </a:p>
          <a:p>
            <a:r>
              <a:rPr lang="ru-RU" dirty="0"/>
              <a:t>корректировку коррекционных мероприятий.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 предусматривается.</a:t>
            </a:r>
          </a:p>
        </p:txBody>
      </p:sp>
      <p:pic>
        <p:nvPicPr>
          <p:cNvPr id="11266" name="Picture 2" descr="C:\Users\ИТЦ\Desktop\10101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3"/>
          <a:stretch/>
        </p:blipFill>
        <p:spPr bwMode="auto">
          <a:xfrm>
            <a:off x="4716016" y="2276872"/>
            <a:ext cx="3451143" cy="348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07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Программа внеурочной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Программа внеурочной деятельности предполагает следующие направления:</a:t>
            </a:r>
          </a:p>
          <a:p>
            <a:r>
              <a:rPr lang="ru-RU" dirty="0"/>
              <a:t> спортивно-оздоровительное,</a:t>
            </a:r>
          </a:p>
          <a:p>
            <a:r>
              <a:rPr lang="ru-RU" dirty="0"/>
              <a:t> нравственное,</a:t>
            </a:r>
          </a:p>
          <a:p>
            <a:r>
              <a:rPr lang="ru-RU" dirty="0"/>
              <a:t> социальное, </a:t>
            </a:r>
          </a:p>
          <a:p>
            <a:r>
              <a:rPr lang="ru-RU" dirty="0"/>
              <a:t>общекультурное в таких формах, как индивидуальные и групповые занятия, экскурсии, кружки, секции, соревнования, общественно полезные (трудовые) практики и т.д.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Программа внеурочной деятельности направлена на социально-эмоциональное, спортивно-оздоровительное, творческое, нравственное, познавательное, общекультурное развитие личности средствами физического, нравственного, эстетического, трудового воспитания. Внеурочная деятельность также направлена на расширение контактов обучающихся с обычно развивающимися сверстниками и взаимодействие с разными людьми.</a:t>
            </a:r>
          </a:p>
          <a:p>
            <a:r>
              <a:rPr lang="ru-RU" dirty="0"/>
              <a:t>Программа внеурочной деятельности должна предусматривать организацию и проведение специальных внеурочных мероприятий, направленных на развитие личности обучающихся, таких как: конкурсы, выставки, игры, экскурсии, занятия в кружках по интересам, творческие фестивали и соревнования ("веселые старты", олимпиады), праздники, лагеря, походы, реализация доступных проектов и другое.</a:t>
            </a:r>
          </a:p>
          <a:p>
            <a:r>
              <a:rPr lang="ru-RU" dirty="0"/>
              <a:t>Задачи и мероприятия, реализуемые на внеурочной деятельности, включаются в СИПР.</a:t>
            </a:r>
          </a:p>
        </p:txBody>
      </p:sp>
    </p:spTree>
    <p:extLst>
      <p:ext uri="{BB962C8B-B14F-4D97-AF65-F5344CB8AC3E}">
        <p14:creationId xmlns:p14="http://schemas.microsoft.com/office/powerpoint/2010/main" val="369975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Программа сотрудничества с семьей обучающегося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Отдельно не предусматривается.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Программа сотрудничества с семьей обучающегося должна отражать направленность на обеспечение конструктивного взаимодействия специалистов организации и родителей (законных представителей) обучающегося в интересах особого ребенка и его семьи</a:t>
            </a:r>
          </a:p>
          <a:p>
            <a:r>
              <a:rPr lang="ru-RU" dirty="0"/>
              <a:t>. Программа должна включать консультации, семинары, тренинги, занятия, беседы, собрания, домашнее </a:t>
            </a:r>
            <a:r>
              <a:rPr lang="ru-RU" dirty="0" err="1"/>
              <a:t>визитирование</a:t>
            </a:r>
            <a:r>
              <a:rPr lang="ru-RU" dirty="0"/>
              <a:t> и другие мероприятия, направленные на:</a:t>
            </a:r>
          </a:p>
          <a:p>
            <a:r>
              <a:rPr lang="ru-RU" dirty="0"/>
              <a:t>психологическую поддержку семьи;</a:t>
            </a:r>
          </a:p>
          <a:p>
            <a:r>
              <a:rPr lang="ru-RU" dirty="0"/>
              <a:t>повышение осведомленности родителей об особенностях развития и специфических образовательных потребностях ребенка;</a:t>
            </a:r>
          </a:p>
          <a:p>
            <a:r>
              <a:rPr lang="ru-RU" dirty="0"/>
              <a:t>обеспечение участия семьи в разработке и реализации СИПР;</a:t>
            </a:r>
          </a:p>
          <a:p>
            <a:r>
              <a:rPr lang="ru-RU" dirty="0"/>
              <a:t>организацию регулярного обмена информацией о ребенке, о ходе реализации СИПР и результатах ее освоения;</a:t>
            </a:r>
          </a:p>
          <a:p>
            <a:r>
              <a:rPr lang="ru-RU" dirty="0"/>
              <a:t>организацию участия родителей во внеурочных мероприятиях.</a:t>
            </a:r>
          </a:p>
        </p:txBody>
      </p:sp>
      <p:pic>
        <p:nvPicPr>
          <p:cNvPr id="12290" name="Picture 2" descr="C:\Users\ИТЦ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5557"/>
            <a:ext cx="3672408" cy="39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36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Система оценки достижения планируемых результатов освоения АООП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Система оценки достижения планируемых результатов освоения АООП должна ориентировать образовательный процесс на развитие личности обучающихся, достижение планируемых результатов освоения содержания учебных предметов и формирование базовых учебных действий.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Система оценки достижения планируемых результатов освоения АООП образования обучающимися с </a:t>
            </a:r>
            <a:r>
              <a:rPr lang="ru-RU" dirty="0" smtClean="0"/>
              <a:t>ТМНР </a:t>
            </a:r>
            <a:r>
              <a:rPr lang="ru-RU" dirty="0"/>
              <a:t>тяжелыми и множественными нарушениями развития должна ориентировать образовательный процесс на введение в культуру ребенка, по разным причинам выпадающего из образовательного пространства, достижение возможных результатов освоения содержания СИПР и АООП.</a:t>
            </a:r>
          </a:p>
        </p:txBody>
      </p:sp>
    </p:spTree>
    <p:extLst>
      <p:ext uri="{BB962C8B-B14F-4D97-AF65-F5344CB8AC3E}">
        <p14:creationId xmlns:p14="http://schemas.microsoft.com/office/powerpoint/2010/main" val="314042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к организации учебного места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Учебное место обучающегося организуется в соответствии с санитарными нормами и требованиями.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Учебное место обучающегося создается с учетом его индивидуальных возможностей и особых образовательных потребностей. При организации учебного места учитываются возможности и особенности моторики, восприятия, внимания, памяти обучающегося. Для создания оптимальных условий обучения организуются учебные места для индивидуальной и групповой форм обучения. С этой целью в помещении класса должны быть созданы специальные зоны. Кроме учебных зон необходимо предусмотреть места для отдыха и проведения свободного времени.</a:t>
            </a:r>
          </a:p>
          <a:p>
            <a:r>
              <a:rPr lang="ru-RU" dirty="0"/>
              <a:t>Для достижения ребенком большей самостоятельности в передвижении, коммуникации и облегчения его доступа к образованию необходимо использовать вспомогательные средства и технологии с учетом степени и диапазона имеющихся у него нарушений (опорно-двигательного аппарата, сенсорной сферы, расстройства аутистического спектра и эмоционально-волевой сферы).</a:t>
            </a:r>
          </a:p>
          <a:p>
            <a:endParaRPr lang="ru-RU" dirty="0"/>
          </a:p>
        </p:txBody>
      </p:sp>
      <p:pic>
        <p:nvPicPr>
          <p:cNvPr id="13314" name="Picture 2" descr="C:\Users\ИТЦ\Desktop\4d6fd34db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45339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21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/>
              <a:t>Требования к специальным учебникам, специальным рабочим тетрадям, специальным дидактическим материалам, специальным компьютерным инструментам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Специальный учебный и дидактический материал, отвечающий особым образовательным потребностям обучающихся.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Специальный учебный и дидактический материал, отвечающий особым образовательным потребностям обучающихся.</a:t>
            </a:r>
          </a:p>
          <a:p>
            <a:r>
              <a:rPr lang="ru-RU" dirty="0"/>
              <a:t>Особые образовательные потребности обучающихся требуют специального подбора учебного и дидактического материала, позволяющего эффективно осуществлять процесс обучения по всем предметным областям.</a:t>
            </a:r>
          </a:p>
          <a:p>
            <a:endParaRPr lang="ru-RU" dirty="0"/>
          </a:p>
        </p:txBody>
      </p:sp>
      <p:pic>
        <p:nvPicPr>
          <p:cNvPr id="14338" name="Picture 2" descr="C:\Users\ИТЦ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384376" cy="24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89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/>
          </a:p>
        </p:txBody>
      </p:sp>
      <p:pic>
        <p:nvPicPr>
          <p:cNvPr id="15362" name="Picture 2" descr="C:\Users\ИТЦ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74" y="3789040"/>
            <a:ext cx="7268471" cy="21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78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84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Группы ОВЗ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Предметом регулирования Стандарта являются отношения в сфере образования следующих групп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581128"/>
            <a:ext cx="32403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Обучающихся  умеренной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852936"/>
            <a:ext cx="32403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обучающихся с тяжелой, глубокой умственной отсталостью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47291" y="4393483"/>
            <a:ext cx="32403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обучающихся с тяжелыми и множественными нарушениями развития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866419"/>
            <a:ext cx="32403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обучающихся с умственной отсталостью (интеллектуальными нарушениями)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076056" y="2060848"/>
            <a:ext cx="90010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380312" y="1772816"/>
            <a:ext cx="756084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87824" y="2060848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11560" y="2060848"/>
            <a:ext cx="792088" cy="2332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8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5544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К особым образовательным потребностям, </a:t>
            </a:r>
            <a:r>
              <a:rPr lang="ru-RU" sz="2700" dirty="0" smtClean="0"/>
              <a:t>характерным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dirty="0"/>
              <a:t>для обучающихся с легкой степенью умственной </a:t>
            </a:r>
            <a:r>
              <a:rPr lang="ru-RU" sz="2700" dirty="0" smtClean="0"/>
              <a:t>отсталости </a:t>
            </a:r>
            <a:r>
              <a:rPr lang="ru-RU" sz="2700" dirty="0"/>
              <a:t>относятся:</a:t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раннее </a:t>
            </a:r>
            <a:r>
              <a:rPr lang="ru-RU" dirty="0"/>
              <a:t>получение специальной помощи средствами образования;</a:t>
            </a:r>
          </a:p>
          <a:p>
            <a:r>
              <a:rPr lang="ru-RU" dirty="0"/>
              <a:t>обязательность непрерывности коррекционно-развивающего процесса; </a:t>
            </a:r>
          </a:p>
          <a:p>
            <a:r>
              <a:rPr lang="ru-RU" dirty="0"/>
              <a:t>доступность содержания познавательных задач, реализуемых в процессе образования;</a:t>
            </a:r>
          </a:p>
          <a:p>
            <a:r>
              <a:rPr lang="ru-RU" dirty="0"/>
              <a:t>удлинение сроков получения образования;</a:t>
            </a:r>
          </a:p>
          <a:p>
            <a:r>
              <a:rPr lang="ru-RU" dirty="0"/>
              <a:t>развитие мотивации и интереса к познанию окружающего мира с учетом возрастных и индивидуальных особенностей </a:t>
            </a:r>
          </a:p>
          <a:p>
            <a:r>
              <a:rPr lang="ru-RU" dirty="0"/>
              <a:t>стимуляция познавательной активности, формирование позитивного отношения к окружающему миру.</a:t>
            </a:r>
          </a:p>
          <a:p>
            <a:r>
              <a:rPr lang="ru-RU" dirty="0"/>
              <a:t> выделение пропедевтического периода в образовании, обеспечивающего преемственность между дошкольным и школьным этапами;</a:t>
            </a:r>
          </a:p>
          <a:p>
            <a:r>
              <a:rPr lang="ru-RU" dirty="0"/>
              <a:t>введение учебных предметов, способствующих формированию представлений о природных и социальных компонентах окружающего мира;</a:t>
            </a:r>
          </a:p>
          <a:p>
            <a:r>
              <a:rPr lang="ru-RU" dirty="0"/>
              <a:t>возможность обучения по программам профессиональной подготовки квалифицированных рабочих, служащих;</a:t>
            </a:r>
          </a:p>
          <a:p>
            <a:r>
              <a:rPr lang="ru-RU" dirty="0"/>
              <a:t>психологическое сопровождение,  направленное на установление взаимодействия семьи и </a:t>
            </a:r>
            <a:r>
              <a:rPr lang="ru-RU" dirty="0" smtClean="0"/>
              <a:t>организации.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63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740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Удовлетворение особых образовательных потребностей </a:t>
            </a:r>
            <a:r>
              <a:rPr lang="ru-RU" sz="2000" dirty="0" smtClean="0"/>
              <a:t>обучающихся</a:t>
            </a:r>
            <a:br>
              <a:rPr lang="ru-RU" sz="2000" dirty="0" smtClean="0"/>
            </a:br>
            <a:r>
              <a:rPr lang="ru-RU" sz="2000" dirty="0" smtClean="0"/>
              <a:t> с ТМНР, </a:t>
            </a:r>
            <a:r>
              <a:rPr lang="ru-RU" sz="2000" dirty="0"/>
              <a:t>тяжелыми и множественными нарушениями развития обеспечивается: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284984"/>
            <a:ext cx="8229600" cy="4876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97369"/>
            <a:ext cx="2952328" cy="1193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существенным изменением содержания образования, созданием оптимальных путей развития;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0048" y="1785603"/>
            <a:ext cx="2300064" cy="1205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использованием специфических методов и средств обучения;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0048" y="3173828"/>
            <a:ext cx="2410344" cy="133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дифференцированным "пошаговым" обучением;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13524" y="1834764"/>
            <a:ext cx="2189784" cy="110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обязательной индивидуализацией обучения;</a:t>
            </a:r>
          </a:p>
          <a:p>
            <a:pPr algn="ctr"/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833146" y="4824698"/>
            <a:ext cx="2923688" cy="142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формированием элементарных социально-бытовых навыков и навыков самообслуживания</a:t>
            </a:r>
            <a:r>
              <a:rPr lang="ru-RU" dirty="0" smtClean="0"/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900" y="3173828"/>
            <a:ext cx="2863552" cy="1263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обеспечением присмотра и ухода за обучающимися;</a:t>
            </a:r>
          </a:p>
          <a:p>
            <a:pPr algn="ctr"/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913524" y="3134685"/>
            <a:ext cx="2762932" cy="1446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организацией обучения в разновозрастных классах (группах);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824698"/>
            <a:ext cx="3320752" cy="1518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организацией взаимодействия специалистов,  и семьи обучающегося (в условиях организации и дома).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0695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345975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Стандарт направлен на обеспечение: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равных </a:t>
            </a:r>
            <a:r>
              <a:rPr lang="ru-RU" dirty="0"/>
              <a:t>возможностей получения качественного образования обучающимися с умственной отсталостью </a:t>
            </a:r>
            <a:r>
              <a:rPr lang="ru-RU" dirty="0" smtClean="0"/>
              <a:t> </a:t>
            </a:r>
            <a:r>
              <a:rPr lang="ru-RU" dirty="0"/>
              <a:t>вне зависимости от места жительства, пола, национальности;</a:t>
            </a:r>
          </a:p>
          <a:p>
            <a:r>
              <a:rPr lang="ru-RU" dirty="0" smtClean="0"/>
              <a:t>единства </a:t>
            </a:r>
            <a:r>
              <a:rPr lang="ru-RU" dirty="0"/>
              <a:t>образовательного пространства </a:t>
            </a:r>
            <a:r>
              <a:rPr lang="ru-RU" dirty="0" smtClean="0"/>
              <a:t>РФ;</a:t>
            </a:r>
            <a:endParaRPr lang="ru-RU" dirty="0"/>
          </a:p>
          <a:p>
            <a:r>
              <a:rPr lang="ru-RU" dirty="0" smtClean="0"/>
              <a:t>государственных </a:t>
            </a:r>
            <a:r>
              <a:rPr lang="ru-RU" dirty="0"/>
              <a:t>гарантий качества образования;</a:t>
            </a:r>
          </a:p>
          <a:p>
            <a:r>
              <a:rPr lang="ru-RU" dirty="0" smtClean="0"/>
              <a:t>максимального </a:t>
            </a:r>
            <a:r>
              <a:rPr lang="ru-RU" dirty="0"/>
              <a:t>расширения доступа обучающимся с умственной отсталостью к образованию;</a:t>
            </a:r>
          </a:p>
          <a:p>
            <a:r>
              <a:rPr lang="ru-RU" dirty="0" smtClean="0"/>
              <a:t>вариативности </a:t>
            </a:r>
            <a:r>
              <a:rPr lang="ru-RU" dirty="0"/>
              <a:t>содержания АООП; </a:t>
            </a:r>
          </a:p>
          <a:p>
            <a:r>
              <a:rPr lang="ru-RU" dirty="0" smtClean="0"/>
              <a:t>духовно-нравственного </a:t>
            </a:r>
            <a:r>
              <a:rPr lang="ru-RU" dirty="0"/>
              <a:t>развития обучающихся;</a:t>
            </a:r>
          </a:p>
          <a:p>
            <a:r>
              <a:rPr lang="ru-RU" dirty="0" smtClean="0"/>
              <a:t>разработки </a:t>
            </a:r>
            <a:r>
              <a:rPr lang="ru-RU" dirty="0" err="1"/>
              <a:t>критериальной</a:t>
            </a:r>
            <a:r>
              <a:rPr lang="ru-RU" dirty="0"/>
              <a:t> оценки результатов освоения АООП, </a:t>
            </a:r>
          </a:p>
          <a:p>
            <a:r>
              <a:rPr lang="ru-RU" dirty="0" smtClean="0"/>
              <a:t>создания </a:t>
            </a:r>
            <a:r>
              <a:rPr lang="ru-RU" dirty="0"/>
              <a:t>условий для эффективной реализации и освоения обучающимися с умственной отсталостью  АООП</a:t>
            </a:r>
          </a:p>
        </p:txBody>
      </p:sp>
    </p:spTree>
    <p:extLst>
      <p:ext uri="{BB962C8B-B14F-4D97-AF65-F5344CB8AC3E}">
        <p14:creationId xmlns:p14="http://schemas.microsoft.com/office/powerpoint/2010/main" val="280461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Стандарт является основой для: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разработки </a:t>
            </a:r>
            <a:r>
              <a:rPr lang="ru-RU" dirty="0"/>
              <a:t>и реализации организацией АООП;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определения </a:t>
            </a:r>
            <a:r>
              <a:rPr lang="ru-RU" dirty="0"/>
              <a:t>требований к условиям реализации АООП, в том числе на основе индивидуального учебного плана;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определения требований к результатам освоения обучающимися с умственной отсталостью АООП;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объективной </a:t>
            </a:r>
            <a:r>
              <a:rPr lang="ru-RU" dirty="0"/>
              <a:t>оценки соответствия образовательной деятельности организации требованиям Стандарта,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проведения </a:t>
            </a:r>
            <a:r>
              <a:rPr lang="ru-RU" dirty="0"/>
              <a:t>текущей, промежуточной и итоговой аттестации обучающихся;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осуществления внутреннего мониторинга качества образования в организации;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профессиональной </a:t>
            </a:r>
            <a:r>
              <a:rPr lang="ru-RU" dirty="0"/>
              <a:t>подготовки и переподготовки , повышения квалификации и аттестации педагогических и руководящих </a:t>
            </a:r>
            <a:r>
              <a:rPr lang="ru-RU" dirty="0" smtClean="0"/>
              <a:t>работников.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20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5544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Стандарт направлен на решение следующих задач образования обучающихся с </a:t>
            </a:r>
            <a:r>
              <a:rPr lang="ru-RU" sz="3100" dirty="0" smtClean="0"/>
              <a:t>У/О:</a:t>
            </a:r>
            <a:r>
              <a:rPr lang="ru-RU" sz="3100" dirty="0"/>
              <a:t/>
            </a:r>
            <a:br>
              <a:rPr lang="ru-RU" sz="31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формирование </a:t>
            </a:r>
            <a:r>
              <a:rPr lang="ru-RU" dirty="0"/>
              <a:t>общей </a:t>
            </a:r>
            <a:r>
              <a:rPr lang="ru-RU" dirty="0" smtClean="0"/>
              <a:t>культуры;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охрана </a:t>
            </a:r>
            <a:r>
              <a:rPr lang="ru-RU" dirty="0"/>
              <a:t>и укрепление физического и психического здоровья </a:t>
            </a:r>
            <a:r>
              <a:rPr lang="ru-RU" dirty="0" smtClean="0"/>
              <a:t>детей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формирование основ гражданской идентичности и мировоззрения </a:t>
            </a:r>
            <a:r>
              <a:rPr lang="ru-RU" dirty="0" smtClean="0"/>
              <a:t>обучающихся;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формирование основ учебной </a:t>
            </a:r>
            <a:r>
              <a:rPr lang="ru-RU" dirty="0" smtClean="0"/>
              <a:t>деятельности;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создание специальных условий для получения образования в соответствии с возрастными и индивидуальными особенностями и склонностями;</a:t>
            </a:r>
          </a:p>
          <a:p>
            <a:pPr marL="0" indent="0">
              <a:buNone/>
            </a:pPr>
            <a:r>
              <a:rPr lang="ru-RU" dirty="0"/>
              <a:t>- обеспечение вариативности и разнообразия содержания АООП и организационных форм получения образования с учетом их образовательных потребностей, способностей и состояния здоровья;</a:t>
            </a:r>
          </a:p>
          <a:p>
            <a:pPr marL="0" indent="0">
              <a:buNone/>
            </a:pPr>
            <a:r>
              <a:rPr lang="ru-RU" dirty="0"/>
              <a:t>- формирование социокультурной и образовательной среды с учетом общих и специфических образовательных потребностей разных групп обучающихся.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25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548680"/>
            <a:ext cx="8595360" cy="56875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Стандарт предусматривает возможность гибкой смены образовательного маршрута, программ и условий получения образования обучающимися с умственной отсталостью </a:t>
            </a:r>
            <a:r>
              <a:rPr lang="ru-RU" dirty="0" smtClean="0"/>
              <a:t> </a:t>
            </a:r>
            <a:r>
              <a:rPr lang="ru-RU" dirty="0"/>
              <a:t>на основе комплексной оценки личностных и предметных результатов освоения АООП, заключения ПМПК и согласия родителей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Стандарт устанавливает сроки обучения – 9 – 13 лет</a:t>
            </a:r>
            <a:endParaRPr lang="ru-RU" dirty="0"/>
          </a:p>
        </p:txBody>
      </p:sp>
      <p:pic>
        <p:nvPicPr>
          <p:cNvPr id="2050" name="Picture 2" descr="C:\Users\ИТЦ\Desktop\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80594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12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132</TotalTime>
  <Words>2191</Words>
  <Application>Microsoft Office PowerPoint</Application>
  <PresentationFormat>Экран (4:3)</PresentationFormat>
  <Paragraphs>180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Soho</vt:lpstr>
      <vt:lpstr>Внедрение Федерального государственного стандарта</vt:lpstr>
      <vt:lpstr>ФГОС</vt:lpstr>
      <vt:lpstr>Группы ОВЗ</vt:lpstr>
      <vt:lpstr>К особым образовательным потребностям, характерным  для обучающихся с легкой степенью умственной отсталости относятся: </vt:lpstr>
      <vt:lpstr>Удовлетворение особых образовательных потребностей обучающихся  с ТМНР, тяжелыми и множественными нарушениями развития обеспечивается: </vt:lpstr>
      <vt:lpstr>Стандарт направлен на обеспечение: </vt:lpstr>
      <vt:lpstr>Стандарт является основой для: </vt:lpstr>
      <vt:lpstr>Стандарт направлен на решение следующих задач образования обучающихся с У/О: </vt:lpstr>
      <vt:lpstr>Презентация PowerPoint</vt:lpstr>
      <vt:lpstr>Требования к результатам освоения АООП </vt:lpstr>
      <vt:lpstr> АООП определяет содержание и организацию образовательной деятельности обучающихся с умственной отсталостью  </vt:lpstr>
      <vt:lpstr>На основе стандарта организация может разработать в соответствии со спецификой своей образовательной деятельности один или несколько вариантов АООП с учетом особых образовательных потребностей обучающихся </vt:lpstr>
      <vt:lpstr>АООП включает обязательную часть и часть, формируемую участниками образовательного процесса</vt:lpstr>
      <vt:lpstr>АООП должна содержать три раздела: целевой, содержательный и организационный</vt:lpstr>
      <vt:lpstr>Пояснительная записка</vt:lpstr>
      <vt:lpstr>Планируемые результаты освоения АООП</vt:lpstr>
      <vt:lpstr>Учебный план включает обязательные предметные области и коррекционно-развивающую область</vt:lpstr>
      <vt:lpstr>Коррекционно-развивающая область и основные задачи реализации содержания</vt:lpstr>
      <vt:lpstr>Программа формирования базовых учебных действий</vt:lpstr>
      <vt:lpstr> Программа формирования экологической культуры, здорового и безопасного образа жизни</vt:lpstr>
      <vt:lpstr>Программа коррекционной работы </vt:lpstr>
      <vt:lpstr>Программа внеурочной деятельности</vt:lpstr>
      <vt:lpstr>Программа сотрудничества с семьей обучающегося</vt:lpstr>
      <vt:lpstr>Система оценки достижения планируемых результатов освоения АООП</vt:lpstr>
      <vt:lpstr>Требования к организации учебного места</vt:lpstr>
      <vt:lpstr>Требования к специальным учебникам, специальным рабочим тетрадям, специальным дидактическим материалам, специальным компьютерным инструментам обучения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ИТЦ</dc:creator>
  <cp:lastModifiedBy>ИТЦ</cp:lastModifiedBy>
  <cp:revision>14</cp:revision>
  <dcterms:created xsi:type="dcterms:W3CDTF">2016-08-29T01:39:32Z</dcterms:created>
  <dcterms:modified xsi:type="dcterms:W3CDTF">2016-08-29T23:00:58Z</dcterms:modified>
</cp:coreProperties>
</file>