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адаптированной программы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1BD3B4-7333-4836-99E3-0EFC9843B06A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389461-3CC1-4A1A-8CB2-06E735FAC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072494" cy="3157558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ФГОС </a:t>
            </a:r>
            <a:r>
              <a:rPr lang="ru-RU" sz="4000" dirty="0" smtClean="0"/>
              <a:t>- </a:t>
            </a:r>
            <a:r>
              <a:rPr lang="ru-RU" sz="4000" dirty="0" smtClean="0"/>
              <a:t>базовый инструмент реализации конституционных  прав  на качественное образование детей с ОВЗ</a:t>
            </a:r>
          </a:p>
          <a:p>
            <a:endParaRPr lang="ru-RU" sz="4000" dirty="0" smtClean="0"/>
          </a:p>
          <a:p>
            <a:r>
              <a:rPr lang="ru-RU" sz="2800" dirty="0" smtClean="0"/>
              <a:t>2014г.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Педагогический совет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0" indent="0" algn="ctr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Реализация основной адаптированной программы (вариант С) предполагает,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обучающийся с умственной отсталостью получает образование несопоставимое по итоговым достижениям к моменту завершения школьного обучения с образованием сверстников без ограничений здоровья и в сроки, которые определяются Стандартом.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&amp;Acy;&amp;rcy;&amp;mcy;&amp;yacy;&amp;ncy;&amp;scy;&amp;kcy; &amp;Icy;&amp;ncy;&amp;fcy;&amp;ocy;&amp;rcy;&amp;mcy;&amp;acy;&amp;tscy;&amp;icy;&amp;ocy;&amp;ncy;&amp;ncy;&amp;ycy;&amp;jcy; - &amp;Scy;&amp;tcy;&amp;ucy;&amp;dcy;&amp;iecy;&amp;ncy;&amp;tcy;&amp;ycy; &amp;Mcy;&amp;Gcy;&amp;Icy;&amp;Mcy;&amp;Ocy; &amp;iecy;&amp;shchcy;&amp;iecy; &amp;ncy;&amp;iecy; &amp;vcy;&amp;icy;&amp;dcy;&amp;iecy;&amp;lcy;&amp;icy; &amp;scy;&amp;tcy;&amp;icy;&amp;pcy;&amp;iecy;&amp;ncy;&amp;dcy;&amp;icy;&amp;icy; &amp;zcy;&amp;acy; &amp;yacy;&amp;ncy;&amp;vcy;&amp;acy;&amp;rcy;&amp;soft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65104"/>
            <a:ext cx="1718028" cy="24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239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Вариант С может быть реализован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разных формах: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2048" y="3140968"/>
            <a:ext cx="7772400" cy="34198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Образовательная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должна обеспечить требуемые для данного варианта и категории обучающихся условия обучения и воспитания. Одним из важнейших условий включения ребенка с умственной отсталостью в среду здоровых сверстников является устойчивость форм адаптивного поведения.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94401"/>
            <a:ext cx="2232248" cy="10993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совместно с другими обучающимися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1475151"/>
            <a:ext cx="1728192" cy="11378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отдельных классах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1475151"/>
            <a:ext cx="165618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группах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1500019"/>
            <a:ext cx="1944216" cy="11129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отдельных организациях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2881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3.1 &amp;Ocy;&amp;scy;&amp;ocy;&amp;bcy;&amp;iecy;&amp;ncy;&amp;ncy;&amp;ocy;&amp;scy;&amp;tcy;&amp;softcy;&amp;yucy; &amp;rcy;&amp;acy;&amp;bcy;&amp;ocy;&amp;tcy;&amp;ycy; &amp;Pcy;&amp;Mcy;&amp;Pcy;&amp;kcy; &amp;pcy;&amp;rcy;&amp;icy; &amp;rcy;&amp;iecy;&amp;acy;&amp;lcy;&amp;icy;&amp;zcy;&amp;acy;&amp;tscy;&amp;icy;&amp;icy; &amp;icy;&amp;ncy;&amp;fcy;&amp;ocy;&amp;rcy;&amp;mcy;&amp;acy;&amp;tscy;&amp;icy;&amp;ocy;&amp;ncy;&amp;ncy;&amp;ocy;&amp;gcy;&amp;ocy; 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4239"/>
            <a:ext cx="6840760" cy="47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88640"/>
            <a:ext cx="7772400" cy="575915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Определение варианта адаптированной основной образовательной программы для обучающегося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осуществляется на основе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рекомендаций ПМПК,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сформулированных по результатам его комплексного обследования, в порядке, установленном законодательством РФ.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37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структуре адаптированной образовательной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программы(вариант С)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30956296"/>
              </p:ext>
            </p:extLst>
          </p:nvPr>
        </p:nvGraphicFramePr>
        <p:xfrm>
          <a:off x="827584" y="1484784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055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Fcy;&amp;Gcy;&amp;Ocy;&amp;Scy; &amp;Ncy;&amp;Ocy;&amp;O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955" y="4797152"/>
            <a:ext cx="2499853" cy="194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АООП для обучающихся с умственной отсталостью должна содержать: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dirty="0" smtClean="0"/>
              <a:t>Пояснительную </a:t>
            </a:r>
            <a:r>
              <a:rPr lang="ru-RU" sz="2800" dirty="0"/>
              <a:t>записку которая должна раскрывать</a:t>
            </a:r>
            <a:r>
              <a:rPr lang="ru-RU" sz="2800" dirty="0" smtClean="0"/>
              <a:t>:</a:t>
            </a:r>
          </a:p>
          <a:p>
            <a:pPr marL="0" indent="0" algn="ctr">
              <a:buNone/>
            </a:pPr>
            <a:endParaRPr lang="ru-RU" sz="2800" dirty="0"/>
          </a:p>
          <a:p>
            <a:pPr marL="0" lvl="2" indent="269875"/>
            <a:r>
              <a:rPr lang="ru-RU" dirty="0" smtClean="0"/>
              <a:t>цели </a:t>
            </a:r>
            <a:r>
              <a:rPr lang="ru-RU" dirty="0"/>
              <a:t>реализации АООП общего образования, конкретизированные в </a:t>
            </a:r>
            <a:r>
              <a:rPr lang="ru-RU" dirty="0" err="1"/>
              <a:t>соответствиие</a:t>
            </a:r>
            <a:r>
              <a:rPr lang="ru-RU" dirty="0"/>
              <a:t> требованиями Стандарта;</a:t>
            </a:r>
          </a:p>
          <a:p>
            <a:pPr marL="0" lvl="2" indent="269875"/>
            <a:r>
              <a:rPr lang="ru-RU" dirty="0" smtClean="0"/>
              <a:t>психолого-педагогическую </a:t>
            </a:r>
            <a:r>
              <a:rPr lang="ru-RU" dirty="0"/>
              <a:t>характеристику обучающихся </a:t>
            </a:r>
            <a:r>
              <a:rPr lang="ru-RU" dirty="0" smtClean="0"/>
              <a:t>;</a:t>
            </a:r>
            <a:endParaRPr lang="ru-RU" dirty="0"/>
          </a:p>
          <a:p>
            <a:pPr marL="0" lvl="2" indent="269875"/>
            <a:r>
              <a:rPr lang="ru-RU" dirty="0" smtClean="0"/>
              <a:t>описание </a:t>
            </a:r>
            <a:r>
              <a:rPr lang="ru-RU" dirty="0"/>
              <a:t>особых образовательных потребностей обучающихся с умственной отсталостью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dirty="0"/>
              <a:t>Планируемые результаты освоения обучающимися с умственной отсталостью АООП общего образования должны</a:t>
            </a:r>
            <a:r>
              <a:rPr lang="ru-RU" sz="2800" dirty="0" smtClean="0"/>
              <a:t>:</a:t>
            </a:r>
          </a:p>
          <a:p>
            <a:pPr marL="0" indent="0" algn="ctr">
              <a:buNone/>
            </a:pPr>
            <a:endParaRPr lang="ru-RU" sz="2800" dirty="0"/>
          </a:p>
          <a:p>
            <a:pPr marL="0" lvl="2" indent="182563"/>
            <a:r>
              <a:rPr lang="ru-RU" dirty="0" smtClean="0"/>
              <a:t>обеспечивать </a:t>
            </a:r>
            <a:r>
              <a:rPr lang="ru-RU" dirty="0"/>
              <a:t>связь между требованиями Стандарта, образовательным процессом и системой оценки результатов освоения АООП </a:t>
            </a:r>
            <a:r>
              <a:rPr lang="ru-RU" dirty="0" smtClean="0"/>
              <a:t>;</a:t>
            </a:r>
            <a:endParaRPr lang="ru-RU" dirty="0"/>
          </a:p>
          <a:p>
            <a:pPr marL="0" lvl="2" indent="182563"/>
            <a:r>
              <a:rPr lang="ru-RU" dirty="0" smtClean="0"/>
              <a:t>являться </a:t>
            </a:r>
            <a:r>
              <a:rPr lang="ru-RU" dirty="0"/>
              <a:t>основой для разработки АООП </a:t>
            </a:r>
            <a:r>
              <a:rPr lang="ru-RU" dirty="0" smtClean="0"/>
              <a:t> </a:t>
            </a:r>
            <a:r>
              <a:rPr lang="ru-RU" dirty="0"/>
              <a:t>образовательными организациями;</a:t>
            </a:r>
          </a:p>
          <a:p>
            <a:pPr marL="0" lvl="2" indent="182563"/>
            <a:r>
              <a:rPr lang="ru-RU" dirty="0" smtClean="0"/>
              <a:t>являться </a:t>
            </a:r>
            <a:r>
              <a:rPr lang="ru-RU" dirty="0"/>
              <a:t>содержательной и </a:t>
            </a:r>
            <a:r>
              <a:rPr lang="ru-RU" dirty="0" err="1"/>
              <a:t>критериальной</a:t>
            </a:r>
            <a:r>
              <a:rPr lang="ru-RU" dirty="0"/>
              <a:t> основой для разработки рабочих программ.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0530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ертикальный свиток 6"/>
          <p:cNvSpPr/>
          <p:nvPr/>
        </p:nvSpPr>
        <p:spPr>
          <a:xfrm>
            <a:off x="4355976" y="1679649"/>
            <a:ext cx="4680520" cy="441005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1164" y="1647547"/>
            <a:ext cx="4680520" cy="441005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4261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3" algn="ctr" rtl="0">
              <a:spcBef>
                <a:spcPct val="0"/>
              </a:spcBef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адаптированной основной образовательной программы  обеспечивает достижение обучающимися с умственной отсталостью двух видов результатов: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личностных и предметных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9216" y="2444518"/>
            <a:ext cx="3744416" cy="288032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3" indent="0" algn="ctr">
              <a:buNone/>
            </a:pPr>
            <a:r>
              <a:rPr lang="ru-RU" i="1" dirty="0" smtClean="0"/>
              <a:t>Личностные </a:t>
            </a:r>
            <a:r>
              <a:rPr lang="ru-RU" i="1" dirty="0"/>
              <a:t>результаты</a:t>
            </a:r>
            <a:r>
              <a:rPr lang="ru-RU" dirty="0"/>
              <a:t> освоения АООП </a:t>
            </a:r>
            <a:r>
              <a:rPr lang="ru-RU" dirty="0" smtClean="0"/>
              <a:t> </a:t>
            </a:r>
            <a:r>
              <a:rPr lang="ru-RU" dirty="0"/>
              <a:t>включают индивидуально-личностные качества, социальные компетенции обучающегося и ценностные установки.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21716" y="2267428"/>
            <a:ext cx="3749040" cy="4572000"/>
          </a:xfrm>
        </p:spPr>
        <p:txBody>
          <a:bodyPr>
            <a:normAutofit/>
          </a:bodyPr>
          <a:lstStyle/>
          <a:p>
            <a:pPr marL="0" lvl="3" indent="0" algn="ctr">
              <a:spcBef>
                <a:spcPts val="580"/>
              </a:spcBef>
              <a:buClr>
                <a:schemeClr val="accent1"/>
              </a:buClr>
              <a:buSzPct val="85000"/>
              <a:buNone/>
            </a:pPr>
            <a:r>
              <a:rPr lang="ru-RU" i="1" dirty="0"/>
              <a:t>Предметные результаты</a:t>
            </a:r>
            <a:r>
              <a:rPr lang="ru-RU" dirty="0"/>
              <a:t> освоения АООП </a:t>
            </a:r>
            <a:r>
              <a:rPr lang="ru-RU" dirty="0" smtClean="0"/>
              <a:t> </a:t>
            </a:r>
            <a:r>
              <a:rPr lang="ru-RU" dirty="0"/>
              <a:t>включают освоенные обучающимися знания и умения, специфичные для каждой образовательной области, готовность к их применению.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1048991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АООП определяет два уровня овладения предметными результатами: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Достаточный </a:t>
            </a:r>
            <a:r>
              <a:rPr lang="ru-RU" b="1" dirty="0">
                <a:solidFill>
                  <a:schemeClr val="accent1"/>
                </a:solidFill>
              </a:rPr>
              <a:t>уровень </a:t>
            </a:r>
            <a:r>
              <a:rPr lang="ru-RU" dirty="0"/>
              <a:t>освоения предметных результатов не является обязательным для всех обучающихся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/>
                </a:solidFill>
              </a:rPr>
              <a:t>Минимальный уровень </a:t>
            </a:r>
            <a:r>
              <a:rPr lang="ru-RU" sz="2400" dirty="0"/>
              <a:t>является обязательным для всех обучающихся.  Отсутствие достижения этого уровня по отдельным предметам не является препятствием к продолжению образования по варианту программы. </a:t>
            </a:r>
          </a:p>
          <a:p>
            <a:endParaRPr lang="ru-RU" dirty="0"/>
          </a:p>
        </p:txBody>
      </p:sp>
      <p:pic>
        <p:nvPicPr>
          <p:cNvPr id="6146" name="Picture 2" descr="&amp;Gcy;&amp;Bcy;&amp;Ocy;&amp;Ucy; &amp;gcy;&amp;ocy;&amp;rcy;&amp;ocy;&amp;dcy;&amp;acy; &amp;Mcy;&amp;ocy;&amp;scy;&amp;kcy;&amp;vcy;&amp;ycy; &amp;Scy;&amp;tcy;&amp;acy;&amp;ncy;&amp;tscy;&amp;icy;&amp;yacy; &amp;yucy;&amp;ncy;&amp;ycy;&amp;khcy; &amp;tcy;&amp;iecy;&amp;khcy;&amp;ncy;&amp;icy;&amp;kcy;&amp;ocy;&amp;vcy; &quot;&amp;Scy;&amp;ocy;&amp;lcy;&amp;ncy;&amp;tscy;&amp;iecy;&amp;vcy;&amp;ocy;&quot; - &amp;Pcy;&amp;ocy;&amp;lcy;&amp;ocy;&amp;zhcy;&amp;iecy;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26574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7724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7829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Учебный план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обучающихся с умственной отсталостью обеспечивает введение в действие и реализацию требований Стандарта, определяет общий объем нагрузки и максимальный объем аудиторной нагрузки обучающихся, состав и структуру обязательных предметных областей по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классам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(годам обучения), а также внеурочную деятельность.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7687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целях обеспечения индивидуальных потребностей обучающихся часть учебного плана, формируемая участниками образовательных отношений, предусматривает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1099" y="3431034"/>
            <a:ext cx="3672408" cy="25182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учебные занятия для факультативного изучения отдельных учебных предметов (например: элементарная компьютерная грамотность, деловое и творческое письмо);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3431034"/>
            <a:ext cx="3672408" cy="25182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учебные занятия, обеспечивающие различные интересы обучающихся, в том числе этнокультурные.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5901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Программа </a:t>
            </a:r>
            <a:r>
              <a:rPr lang="ru-RU" sz="2700" b="1" dirty="0"/>
              <a:t>формирования базовых учебных действий</a:t>
            </a:r>
            <a:r>
              <a:rPr lang="ru-RU" sz="2700" dirty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у </a:t>
            </a:r>
            <a:r>
              <a:rPr lang="ru-RU" sz="2700" dirty="0"/>
              <a:t>обучающихся с умственной отсталостью общего образования должна обеспечивать: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</p:spPr>
        <p:txBody>
          <a:bodyPr/>
          <a:lstStyle/>
          <a:p>
            <a:r>
              <a:rPr lang="ru-RU" dirty="0" smtClean="0"/>
              <a:t>связь </a:t>
            </a:r>
            <a:r>
              <a:rPr lang="ru-RU" dirty="0"/>
              <a:t>базовых учебных действий с содержанием учебных предметов;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задач формирования личностных, регулятивных, познавательных, коммуникативных базовых учебных действий.</a:t>
            </a:r>
          </a:p>
          <a:p>
            <a:endParaRPr lang="ru-RU" dirty="0"/>
          </a:p>
        </p:txBody>
      </p:sp>
      <p:pic>
        <p:nvPicPr>
          <p:cNvPr id="7170" name="Picture 2" descr="&amp;Mcy;&amp;acy;&amp;tcy;&amp;iecy;&amp;rcy;&amp;icy;&amp;acy;&amp;lcy;&amp;ycy; &amp;zcy;&amp;acy; &amp;Mcy;&amp;acy;&amp;rcy;&amp;tcy; 2012 &amp;gcy;&amp;ocy;&amp;dcy;&amp;acy; &quot; &amp;Ocy;&amp;fcy;&amp;icy;&amp;tscy;&amp;icy;&amp;acy;&amp;lcy;&amp;softcy;&amp;ncy;&amp;ycy;&amp;jcy; &amp;scy;&amp;acy;&amp;jcy;&amp;tcy; &amp;shcy;&amp;kcy;&amp;ocy;&amp;lcy;&amp;ycy; 18 &amp;gcy;.&amp;Kcy;&amp;acy;&amp;zcy;&amp;acy;&amp;ncy;&amp;soft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82362"/>
            <a:ext cx="2915816" cy="257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9554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Программа учебного предмета должна содержать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628800"/>
            <a:ext cx="3312368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пояснительную записку, в которой конкретизируются общие цели общего образования с учетом специфики учебного предмета (курса);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7864" y="3858816"/>
            <a:ext cx="2520280" cy="13321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dirty="0" smtClean="0"/>
              <a:t>общую характеристику учебного предмета (курса);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84550" y="5301208"/>
            <a:ext cx="2448272" cy="12767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dirty="0" smtClean="0"/>
              <a:t>описание места учебного предмета (курса) в учебном плане;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524601"/>
            <a:ext cx="3564397" cy="19764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dirty="0" smtClean="0"/>
              <a:t>личностные и предметные результаты освоения конкретного учебного предмета (курса);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8184" y="3870176"/>
            <a:ext cx="2208962" cy="1431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dirty="0" smtClean="0"/>
              <a:t>содержание учебного предмета (курса);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1" y="3858816"/>
            <a:ext cx="2592288" cy="15864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ru-RU" dirty="0" smtClean="0"/>
          </a:p>
          <a:p>
            <a:pPr marL="0" lvl="1" algn="ctr"/>
            <a:r>
              <a:rPr lang="ru-RU" dirty="0" smtClean="0"/>
              <a:t>описание материально-технического обеспечения образовательного процесса.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4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Повестка: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7972452" cy="50196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1.Об особенностях перехода на ФГОС в условиях специальной коррекционной школы. Доклад .</a:t>
            </a:r>
          </a:p>
          <a:p>
            <a:pPr>
              <a:buNone/>
            </a:pPr>
            <a:r>
              <a:rPr lang="ru-RU" dirty="0" smtClean="0"/>
              <a:t>Зам .директора по УВР </a:t>
            </a:r>
            <a:r>
              <a:rPr lang="ru-RU" dirty="0" err="1" smtClean="0"/>
              <a:t>Топчий</a:t>
            </a:r>
            <a:r>
              <a:rPr lang="ru-RU" dirty="0" smtClean="0"/>
              <a:t> Н.Д.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2.Презентация </a:t>
            </a:r>
            <a:r>
              <a:rPr lang="ru-RU" smtClean="0"/>
              <a:t>рецензированных </a:t>
            </a:r>
            <a:r>
              <a:rPr lang="ru-RU" dirty="0" smtClean="0"/>
              <a:t>рабочих тетрадей по предметам в подготовительном классе</a:t>
            </a:r>
          </a:p>
          <a:p>
            <a:pPr>
              <a:buNone/>
            </a:pPr>
            <a:r>
              <a:rPr lang="ru-RU" dirty="0" smtClean="0"/>
              <a:t>Учитель начальной школы Савченко Н.Г.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3.Об утверждении локальных актов</a:t>
            </a:r>
          </a:p>
          <a:p>
            <a:pPr>
              <a:buNone/>
            </a:pPr>
            <a:r>
              <a:rPr lang="ru-RU" dirty="0" smtClean="0"/>
              <a:t>Директор Малых И.И.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3100" b="1" dirty="0">
                <a:solidFill>
                  <a:schemeClr val="accent1"/>
                </a:solidFill>
              </a:rPr>
              <a:t>Требования к результатам освоения адаптированной образовательной </a:t>
            </a:r>
            <a:r>
              <a:rPr lang="ru-RU" sz="3100" b="1" dirty="0" smtClean="0">
                <a:solidFill>
                  <a:schemeClr val="accent1"/>
                </a:solidFill>
              </a:rPr>
              <a:t>программы(вариант </a:t>
            </a:r>
            <a:r>
              <a:rPr lang="ru-RU" sz="3100" b="1" dirty="0">
                <a:solidFill>
                  <a:schemeClr val="accent1"/>
                </a:solidFill>
              </a:rPr>
              <a:t>С</a:t>
            </a:r>
            <a:r>
              <a:rPr lang="ru-RU" sz="3100" b="1" dirty="0" smtClean="0">
                <a:solidFill>
                  <a:schemeClr val="accent1"/>
                </a:solidFill>
              </a:rPr>
              <a:t>)</a:t>
            </a:r>
            <a:endParaRPr lang="ru-RU" sz="31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-457200">
              <a:spcBef>
                <a:spcPts val="580"/>
              </a:spcBef>
              <a:buClr>
                <a:schemeClr val="accent1"/>
              </a:buClr>
              <a:buAutoNum type="arabicPeriod"/>
            </a:pPr>
            <a:r>
              <a:rPr lang="ru-RU" dirty="0" smtClean="0"/>
              <a:t>Результаты </a:t>
            </a:r>
            <a:r>
              <a:rPr lang="ru-RU" dirty="0"/>
              <a:t>освоения АООП обучающимися с умственной отсталостью оцениваются как итоговые достижения на момент завершения </a:t>
            </a:r>
            <a:r>
              <a:rPr lang="ru-RU" dirty="0" smtClean="0"/>
              <a:t>образования.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AutoNum type="arabicPeriod"/>
            </a:pPr>
            <a:r>
              <a:rPr lang="ru-RU" dirty="0" smtClean="0"/>
              <a:t>Стандарт </a:t>
            </a:r>
            <a:r>
              <a:rPr lang="ru-RU" dirty="0"/>
              <a:t>устанавливает требования к предметным и личностным результатам обучающихся с умственной отсталостью, освоивших АООП общего </a:t>
            </a:r>
            <a:r>
              <a:rPr lang="ru-RU" dirty="0" smtClean="0"/>
              <a:t>образования.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AutoNum type="arabicPeriod"/>
            </a:pPr>
            <a:r>
              <a:rPr lang="ru-RU" dirty="0" smtClean="0"/>
              <a:t>Описание </a:t>
            </a:r>
            <a:r>
              <a:rPr lang="ru-RU" dirty="0"/>
              <a:t>результатов овладения обучающимися с умственной отсталостью АООП имеет интегративный характер и включает в себя:</a:t>
            </a:r>
          </a:p>
          <a:p>
            <a:r>
              <a:rPr lang="ru-RU" sz="2800" dirty="0" smtClean="0"/>
              <a:t>требования </a:t>
            </a:r>
            <a:r>
              <a:rPr lang="ru-RU" sz="2800" dirty="0"/>
              <a:t>к оценке овладения социальными компетенциями (личностные результаты);</a:t>
            </a:r>
          </a:p>
          <a:p>
            <a:r>
              <a:rPr lang="ru-RU" sz="2800" dirty="0" smtClean="0"/>
              <a:t>требования </a:t>
            </a:r>
            <a:r>
              <a:rPr lang="ru-RU" sz="2800" dirty="0"/>
              <a:t>к знаниям и умениям, активности и самостоятельности их использования на практике (предметные результаты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4. </a:t>
            </a:r>
            <a:r>
              <a:rPr lang="ru-RU" dirty="0" smtClean="0"/>
              <a:t>Личностные </a:t>
            </a:r>
            <a:r>
              <a:rPr lang="ru-RU" dirty="0"/>
              <a:t>результаты включают овладение обучающимися социальных  компетенциями, необходимыми для решения практико-ориентированных задач и обеспечивающими становление социальных отношений обучающихся в различных </a:t>
            </a:r>
            <a:r>
              <a:rPr lang="ru-RU" dirty="0" smtClean="0"/>
              <a:t>средах.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5. </a:t>
            </a:r>
            <a:r>
              <a:rPr lang="ru-RU" dirty="0" smtClean="0"/>
              <a:t>Предметные </a:t>
            </a:r>
            <a:r>
              <a:rPr lang="ru-RU" dirty="0"/>
              <a:t>результаты связаны с овладением обучающимися содержанием каждой образовательной области и характеризуют их достижения в усвоении знаний и умений, возможности их применения в практической деятельности и жизни.</a:t>
            </a:r>
          </a:p>
          <a:p>
            <a:endParaRPr lang="ru-RU" dirty="0"/>
          </a:p>
        </p:txBody>
      </p:sp>
      <p:pic>
        <p:nvPicPr>
          <p:cNvPr id="8194" name="Picture 2" descr="&amp;Gcy;&amp;IEcy;&amp;Ocy;-&amp;ecy;&amp;kcy;&amp;ocy;&amp;lcy;&amp;ocy;&amp;gcy;&amp;icy;&amp;chcy;&amp;iecy;&amp;scy;&amp;kcy;&amp;icy;&amp;iecy; &amp;scy;&amp;ocy;&amp;rcy;&amp;iecy;&amp;vcy;&amp;ncy;&amp;ocy;&amp;vcy;&amp;acy;&amp;ncy;&amp;icy;&amp;yacy; &amp;Ncy;&amp;ocy;&amp;vcy;&amp;ocy;&amp;scy;&amp;tcy;&amp;icy; 167 &amp;shcy;&amp;kcy;&amp;ocy;&amp;lcy;&amp;ycy; &amp;IEcy;&amp;kcy;&amp;acy;&amp;tcy;&amp;iecy;&amp;rcy;&amp;icy;&amp;ncy;&amp;bcy;&amp;ucy;&amp;rcy;&amp;gcy;&amp;a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2755" y="5355215"/>
            <a:ext cx="1715709" cy="128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705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amp;Ncy;&amp;iecy;&amp;tcy;&amp;softcy;&amp;icy;&amp;ncy;&amp;scy;&amp;kcy;&amp;acy;&amp;yacy; &amp;Scy;&amp;Ocy;&amp;SH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2292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06613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условиям реализации адаптированной основной образовательной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 (вариант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772400" cy="4788024"/>
          </a:xfrm>
        </p:spPr>
        <p:txBody>
          <a:bodyPr>
            <a:normAutofit fontScale="40000" lnSpcReduction="20000"/>
          </a:bodyPr>
          <a:lstStyle/>
          <a:p>
            <a:pPr marL="0" lvl="3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реализации АООП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создаваться условия, обеспечивающие возможность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3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достижения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освоения АООП всеми обучающимися;</a:t>
            </a: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способностей обучающихся через систему клубов, секций, студий и кружков, организацию общественно-полезной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расширения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опыта и социальных контактов обучающихся с умственной отсталостью, в том числе со сверстниками, не имеющими ограничений здоровья;</a:t>
            </a: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потребностей, общих для всех обучающихся с умственной отсталостью, и особых, характерных для отдельных групп;</a:t>
            </a: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процессе современных образовательных технологий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типа;</a:t>
            </a: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обновления содержания АООП, а также методик и технологий ее реализации в соответствии с динамикой развития системы образования, запросов детей и их родителей (законных представителей); </a:t>
            </a:r>
          </a:p>
          <a:p>
            <a:pPr marL="0" indent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эффективного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образовательной организацией с использованием информационно-коммуникационных технологий, а также современных механизмов финансирования.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6704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4195896" cy="39604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chemeClr val="accent1"/>
                </a:solidFill>
              </a:rPr>
              <a:t>Учителя</a:t>
            </a:r>
            <a:r>
              <a:rPr lang="ru-RU" sz="2800" b="1" i="1" dirty="0" smtClean="0">
                <a:solidFill>
                  <a:schemeClr val="accent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1600" b="1" dirty="0" smtClean="0"/>
              <a:t> </a:t>
            </a:r>
            <a:r>
              <a:rPr lang="ru-RU" sz="1600" dirty="0"/>
              <a:t>реализующие АООП, должны иметь высшее профессиональное образование по одному из вариантов программ подготовки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16016" y="620688"/>
            <a:ext cx="3966974" cy="14401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1200" b="1" i="1" dirty="0">
                <a:solidFill>
                  <a:schemeClr val="accent1"/>
                </a:solidFill>
              </a:rPr>
              <a:t>Воспитатели</a:t>
            </a:r>
            <a:r>
              <a:rPr lang="ru-RU" sz="11200" i="1" dirty="0">
                <a:solidFill>
                  <a:schemeClr val="accent1"/>
                </a:solidFill>
              </a:rPr>
              <a:t>,</a:t>
            </a:r>
            <a:r>
              <a:rPr lang="ru-RU" sz="11200" dirty="0">
                <a:solidFill>
                  <a:schemeClr val="accent1"/>
                </a:solidFill>
              </a:rPr>
              <a:t> </a:t>
            </a:r>
            <a:endParaRPr lang="ru-RU" sz="112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5600" dirty="0" smtClean="0"/>
              <a:t>принимающие участие в реализации АООП, должны иметь высшее или среднее профессиональное образование по одному из вариантов программ подготовки: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060848"/>
            <a:ext cx="38164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«Специальное (дефектологическое) образование» по образовательным программам подготовки </a:t>
            </a:r>
            <a:r>
              <a:rPr lang="ru-RU" sz="1200" dirty="0" err="1" smtClean="0"/>
              <a:t>олигофренопедагога</a:t>
            </a:r>
            <a:r>
              <a:rPr lang="ru-RU" sz="1200" dirty="0" smtClean="0"/>
              <a:t>;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8658" y="3068960"/>
            <a:ext cx="3816424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400" dirty="0" smtClean="0"/>
              <a:t>по специальности «Олигофренопедагогика», «Логопедия» при прохождении переподготовки в области олигофренопедагогики.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4293096"/>
            <a:ext cx="3816424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по направлению «Педагогика» по образовательным программам подготовки </a:t>
            </a:r>
            <a:r>
              <a:rPr lang="ru-RU" dirty="0" err="1"/>
              <a:t>олигофренопедагога</a:t>
            </a:r>
            <a:r>
              <a:rPr lang="ru-RU" dirty="0"/>
              <a:t>;</a:t>
            </a:r>
            <a:endParaRPr lang="ru-RU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8658" y="5517232"/>
            <a:ext cx="3816424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 педагогическим специальностям или по </a:t>
            </a:r>
            <a:r>
              <a:rPr lang="ru-RU" sz="1400" dirty="0" smtClean="0"/>
              <a:t>направлениям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(«Педагогическое образование», «Психолого-педагогическое образование</a:t>
            </a:r>
            <a:r>
              <a:rPr lang="ru-RU" sz="1400" dirty="0" smtClean="0"/>
              <a:t>»)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1916832"/>
            <a:ext cx="381642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специальности «Специальная педагогика в специальных (коррекционных) образовательных учреждениях» или «Специальное дошкольное образование»;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60600" y="2913820"/>
            <a:ext cx="3816424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направлению «Специальное (дефектологическое) образование» по образовательным программам подготовки </a:t>
            </a:r>
            <a:r>
              <a:rPr lang="ru-RU" sz="1200" dirty="0" err="1"/>
              <a:t>олигофренопедагога</a:t>
            </a:r>
            <a:r>
              <a:rPr lang="ru-RU" sz="1200" dirty="0"/>
              <a:t>;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8024" y="4149080"/>
            <a:ext cx="375176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направлению «Педагогика» по образовательным программам подготовки </a:t>
            </a:r>
            <a:r>
              <a:rPr lang="ru-RU" sz="1200" dirty="0" err="1"/>
              <a:t>олигофренопедагога</a:t>
            </a:r>
            <a:r>
              <a:rPr lang="ru-RU" sz="1200" dirty="0"/>
              <a:t>;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92931" y="5013176"/>
            <a:ext cx="3746855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специальности: «Олигофренопедагогика»;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25262" y="5805264"/>
            <a:ext cx="375176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по </a:t>
            </a:r>
            <a:r>
              <a:rPr lang="ru-RU" sz="1050" dirty="0"/>
              <a:t>другим педагогическим специальностям с обязательным прохождением профессиональной </a:t>
            </a:r>
            <a:r>
              <a:rPr lang="ru-RU" sz="1050" dirty="0" smtClean="0"/>
              <a:t>переподготовки в </a:t>
            </a:r>
            <a:r>
              <a:rPr lang="ru-RU" sz="1050" dirty="0"/>
              <a:t>области специальной педагогики или специальной </a:t>
            </a:r>
            <a:r>
              <a:rPr lang="ru-RU" sz="1050" dirty="0" smtClean="0"/>
              <a:t>психологии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4059182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/>
                </a:solidFill>
              </a:rPr>
              <a:t>Обучение в подготовительном (0) классе является обязательным и имеет </a:t>
            </a:r>
            <a:r>
              <a:rPr lang="ru-RU" sz="2700" b="1" dirty="0" err="1">
                <a:solidFill>
                  <a:schemeClr val="accent1"/>
                </a:solidFill>
              </a:rPr>
              <a:t>пропедевтико</a:t>
            </a:r>
            <a:r>
              <a:rPr lang="ru-RU" sz="2700" b="1" dirty="0">
                <a:solidFill>
                  <a:schemeClr val="accent1"/>
                </a:solidFill>
              </a:rPr>
              <a:t>-диагностическую направленность, которая позволяет обеспечить: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pic>
        <p:nvPicPr>
          <p:cNvPr id="10242" name="Picture 2" descr="&amp;Vcy;&amp;ocy; &amp;vcy;&amp;scy;&amp;iecy;&amp;khcy; &amp;shcy;&amp;kcy;&amp;ocy;&amp;lcy;&amp;acy;&amp;khcy; &amp;rcy;&amp;iecy;&amp;scy;&amp;pcy;&amp;ucy;&amp;bcy;&amp;lcy;&amp;icy;&amp;kcy;&amp;icy; &amp;ocy;&amp;tcy;&amp;kcy;&amp;rcy;&amp;ycy;&amp;tcy;&amp;ycy; &amp;pcy;&amp;ocy;&amp;dcy;&amp;gcy;&amp;ocy;&amp;tcy;&amp;ocy;&amp;vcy;&amp;icy;&amp;tcy;&amp;iecy;&amp;lcy;&amp;softcy;&amp;ncy;&amp;ycy;&amp;iecy; &amp;kcy;&amp;lcy;&amp;acy;&amp;scy;&amp;scy;&amp;ycy; &amp;dcy;&amp;lcy;&amp;yacy; &amp;dcy;&amp;iecy;&amp;tcy;&amp;iecy;&amp;jcy; 5-6 &amp;lcy;&amp;iecy;&amp;tcy; - 20 &amp;Ocy;&amp;kcy;&amp;tcy;&amp;yacy;&amp;bcy;&amp;rcy;&amp;yacy; 2011 - &amp;Icy;&amp;ncy;&amp;gcy;&amp;ucy;&amp;shcy;&amp;iecy;&amp;tcy;&amp;icy;&amp;yacy; Life - &amp;Ncy;&amp;ocy;&amp;vcy;&amp;ocy;&amp;scy;&amp;tcy;&amp;icy; &amp;Icy;&amp;ncy;&amp;gcy;&amp;ucy;&amp;shcy;&amp;iecy;&amp;t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01208"/>
            <a:ext cx="1610544" cy="140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у обучающихся физической, социально-личностной, коммуникативной и интеллектуальной готовности к освоению АООП;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 обучающихся готовности к участию в систематических учебных занятиях, в разных формах группового и индивидуального взаимодействия с учителем и одноклассниками в урочное и внеурочное время;</a:t>
            </a:r>
          </a:p>
          <a:p>
            <a:r>
              <a:rPr lang="ru-RU" dirty="0" smtClean="0"/>
              <a:t>обогащение </a:t>
            </a:r>
            <a:r>
              <a:rPr lang="ru-RU" dirty="0"/>
              <a:t>знаний детей о социальном и природном мире, опыта в доступных видах детской деятельности (рисование, лепка, аппликация, ручной труд, игра и др.);</a:t>
            </a:r>
          </a:p>
          <a:p>
            <a:r>
              <a:rPr lang="ru-RU" dirty="0" smtClean="0"/>
              <a:t>уточнение </a:t>
            </a:r>
            <a:r>
              <a:rPr lang="ru-RU" dirty="0"/>
              <a:t>варианта АООП на основании текущей и итоговой оценки достижения обучающимися планируемых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967284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Ocy;&amp;Bcy;&amp;Ncy;&amp;Ocy;&amp;Vcy;&amp;Lcy;&amp;IEcy;&amp;Ncy;&amp;Ocy; &amp;Tcy;&amp;rcy;&amp;ucy;&amp;dcy;&amp;ocy;&amp;vcy;&amp;ocy;&amp;iecy; &amp;ocy;&amp;bcy;&amp;ucy;&amp;chcy;&amp;iecy;&amp;ncy;&amp;icy;&amp;iecy; &amp;vcy;&amp;icy;&amp;dcy;&amp;ycy; &amp;shcy;&amp;vcy;&amp;ocy;&amp;vcy; &amp;pcy;&amp;rcy;&amp;iecy;&amp;zcy;&amp;iecy;&amp;ncy;&amp;tcy;&amp;acy;&amp;tscy;&amp;icy;&amp;yacy; - &amp;Icy;&amp;gcy;&amp;rcy;&amp;ycy; - dacha80km.ru/view.php?fil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474"/>
          <a:stretch/>
        </p:blipFill>
        <p:spPr bwMode="auto">
          <a:xfrm>
            <a:off x="374899" y="3284984"/>
            <a:ext cx="3773590" cy="331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476672"/>
            <a:ext cx="7920880" cy="38164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/>
                </a:solidFill>
              </a:rPr>
              <a:t>Реализация адаптированных основных образовательных программ в части трудового обучения </a:t>
            </a:r>
            <a:endParaRPr lang="ru-RU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осуществляется </a:t>
            </a:r>
            <a:r>
              <a:rPr lang="ru-RU" dirty="0"/>
              <a:t>исходя из региональных условий, ориентированных на потребность в рабочих кадрах, </a:t>
            </a:r>
            <a:r>
              <a:rPr lang="ru-RU" dirty="0" smtClean="0"/>
              <a:t>и с </a:t>
            </a:r>
            <a:r>
              <a:rPr lang="ru-RU" dirty="0"/>
              <a:t>учетом индивидуальных особенностей психофизического развития</a:t>
            </a:r>
            <a:r>
              <a:rPr lang="ru-RU" dirty="0" smtClean="0"/>
              <a:t>, </a:t>
            </a:r>
            <a:r>
              <a:rPr lang="ru-RU" dirty="0"/>
              <a:t>здоровья, возможностей, а также интересов учащихся с ограниченными возможностями здоровья и их родителей (законных представителей) на основе выбора профиля труда, включающего в себя подготовку учащегося для индивидуальной трудовой деятельности</a:t>
            </a:r>
          </a:p>
        </p:txBody>
      </p:sp>
      <p:pic>
        <p:nvPicPr>
          <p:cNvPr id="11268" name="Picture 4" descr="&amp;Tcy;&amp;rcy;&amp;ucy;&amp;dcy;&amp;ocy;&amp;vcy;&amp;ocy;&amp;iecy; &amp;ocy;&amp;bcy;&amp;ucy;&amp;chcy;&amp;iecy;&amp;ncy;&amp;icy;&amp;iecy; &amp;shcy;&amp;kcy;&amp;ocy;&amp;lcy;&amp;acy; 8 &amp;vcy;&amp;icy;&amp;dcy;&amp;acy; &amp;tcy;&amp;iecy;&amp;mcy;&amp;acy;&amp;tcy;&amp;icy;&amp;chcy;&amp;iecy;&amp;scy;&amp;kcy;&amp;ocy;&amp;iecy; &amp;pcy;&amp;lcy;&amp;acy;&amp;ncy;&amp;icy;&amp;rcy;&amp;ocy;&amp;vcy;&amp;acy;&amp;ncy;&amp;icy;&amp;iecy; 3 &amp;kcy;&amp;lcy;&amp;acy;&amp;scy;&amp;scy; - &amp;Acy;&amp;rcy;&amp;khcy;&amp;icy;&amp;vcy; &amp;pcy;&amp;rcy;&amp;ocy;&amp;gcy;&amp;rcy;&amp;acy;&amp;mcy;&amp;m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0024" y="4077072"/>
            <a:ext cx="2503529" cy="252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&amp;Kcy;&amp;ocy;&amp;rcy;&amp;rcy;&amp;iecy;&amp;kcy;&amp;tscy;&amp;icy;&amp;ocy;&amp;ncy;&amp;ncy;&amp;acy;&amp;yacy; &amp;shcy;&amp;kcy;&amp;ocy;&amp;lcy;&amp;acy; - &amp;Pcy;&amp;rcy;&amp;ocy;&amp;gcy;&amp;rcy;&amp;acy;&amp;mcy;&amp;mcy;&amp;ycy; &amp;dcy;&amp;lcy;&amp;yacy; &amp;Scy;&amp;Kcy;&amp;SHcy; 8 &amp;vcy;&amp;icy;&amp;dcy;&amp;a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83765"/>
            <a:ext cx="1656184" cy="245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0838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780928"/>
            <a:ext cx="777240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60648"/>
            <a:ext cx="252028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Продолжительность учебных занятий не превышает 40 минут.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556792"/>
            <a:ext cx="2736304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Продолжительность учебных занятий в подготовительном классе составляет </a:t>
            </a:r>
          </a:p>
          <a:p>
            <a:pPr algn="ctr"/>
            <a:r>
              <a:rPr lang="ru-RU" dirty="0" smtClean="0"/>
              <a:t>35 минут.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260648"/>
            <a:ext cx="2736304" cy="13681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Продолжительность учебной недели</a:t>
            </a:r>
          </a:p>
          <a:p>
            <a:pPr algn="ctr"/>
            <a:r>
              <a:rPr lang="ru-RU" dirty="0" smtClean="0"/>
              <a:t> - 5 дней.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1628800"/>
            <a:ext cx="2736304" cy="13681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Обучение проходит в одну смену. 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1062" y="4653136"/>
            <a:ext cx="3216841" cy="18556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первом полугодии (в сентябре, октябре - по 3 урока в день по 35 минут каждый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40152" y="4609144"/>
            <a:ext cx="2816935" cy="18556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ноябре-декабре - по 4 урока по 35 минут каждый; январь-май - по 4 урока по 40 минут каждый);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2176" y="3140968"/>
            <a:ext cx="303169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в 1 -м классе используется «ступенчатый» режим обучения: 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311689" y="3429000"/>
            <a:ext cx="864096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6499971" y="3322215"/>
            <a:ext cx="1008112" cy="1368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727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08912" cy="37444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Образование обучающихся с умственной отсталостью предполагает ту или иную форму и долю их обязательной социальной интеграции, что требует обязательного регулярного и качественного взаимодействия специалистов общего образования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Для них должна быть предусмотрена возможность обращения к информационным ресурсам в сфере специальной психологии и коррекционной педагогики, включая электронные библиотеки, порталы и сайты, дистанционный консультативный сервис, получать индивидуальную консультацию квалифицированных профильных специалистов. Также предусматривается организация регулярного обмена информацией между специалистами разного профиля, специалистами и семьей, включая сетевые ресурсы и технологии.</a:t>
            </a:r>
          </a:p>
        </p:txBody>
      </p:sp>
      <p:pic>
        <p:nvPicPr>
          <p:cNvPr id="12290" name="Picture 2" descr="&amp;Ucy;&amp;chcy;&amp;iecy;&amp;ncy;&amp;icy;&amp;kcy;&amp;acy;&amp;m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1255" y="3212976"/>
            <a:ext cx="4097942" cy="392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52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перехода на ФГОС в условиях специальной коррекционной школы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365104"/>
            <a:ext cx="5781026" cy="15301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Заместитель директора по УВР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Топчий</a:t>
            </a:r>
            <a:r>
              <a:rPr lang="ru-RU" b="1" dirty="0" smtClean="0">
                <a:solidFill>
                  <a:schemeClr val="tx1"/>
                </a:solidFill>
              </a:rPr>
              <a:t> Нина Даниловна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8688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Федеральный государственный образовательный стандарт общего образования обучающихся с умственной отсталостью  включает в себя требования </a:t>
            </a:r>
            <a:r>
              <a:rPr lang="ru-RU" sz="2400" b="1" dirty="0" smtClean="0">
                <a:solidFill>
                  <a:schemeClr val="tx1"/>
                </a:solidFill>
              </a:rPr>
              <a:t>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4341" y="1726643"/>
            <a:ext cx="2736304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 smtClean="0"/>
              <a:t>структуре основных образовательных программ (в том числе соотношению обязательной части   программы и части, формируемой участниками образовательных отношений) и их объему;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1733227"/>
            <a:ext cx="2680092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400" dirty="0" smtClean="0"/>
              <a:t>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93858" y="2113557"/>
            <a:ext cx="2520280" cy="12961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dirty="0" smtClean="0"/>
              <a:t>результатам освоения основных образовательных программ</a:t>
            </a:r>
          </a:p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404461" y="1340587"/>
            <a:ext cx="576064" cy="3600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175956" y="1378916"/>
            <a:ext cx="756084" cy="68193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521803" y="1330781"/>
            <a:ext cx="576064" cy="3600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4341" y="3717032"/>
            <a:ext cx="8568139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Нормативный срок освоения АООП 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общего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образования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обучающихся 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(вариант С) составляет 12 лет (подготовительный класс (0)-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классы).</a:t>
            </a:r>
          </a:p>
        </p:txBody>
      </p:sp>
    </p:spTree>
    <p:extLst>
      <p:ext uri="{BB962C8B-B14F-4D97-AF65-F5344CB8AC3E}">
        <p14:creationId xmlns:p14="http://schemas.microsoft.com/office/powerpoint/2010/main" xmlns="" val="101551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accent1"/>
                </a:solidFill>
              </a:rPr>
              <a:t>Стандарт направлен на обеспечение:</a:t>
            </a:r>
            <a:br>
              <a:rPr lang="ru-RU" b="1" dirty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 </a:t>
            </a:r>
            <a:r>
              <a:rPr lang="ru-RU" sz="6400" dirty="0"/>
              <a:t>равных возможностей получения качественного общего образования обучающимися с умственной отсталостью;</a:t>
            </a:r>
          </a:p>
          <a:p>
            <a:r>
              <a:rPr lang="ru-RU" sz="6400" dirty="0" smtClean="0"/>
              <a:t>государственных </a:t>
            </a:r>
            <a:r>
              <a:rPr lang="ru-RU" sz="6400" dirty="0"/>
              <a:t>гарантий качества образования обучающихся </a:t>
            </a:r>
            <a:r>
              <a:rPr lang="ru-RU" sz="6400" dirty="0" smtClean="0"/>
              <a:t> </a:t>
            </a:r>
            <a:r>
              <a:rPr lang="ru-RU" sz="6400" dirty="0"/>
              <a:t>на основе единства обязательных требований к условиям реализации АООП и результатам их освоения;</a:t>
            </a:r>
          </a:p>
          <a:p>
            <a:r>
              <a:rPr lang="ru-RU" sz="6400" dirty="0" smtClean="0"/>
              <a:t> </a:t>
            </a:r>
            <a:r>
              <a:rPr lang="ru-RU" sz="6400" dirty="0"/>
              <a:t>вариативности содержания образовательных программ </a:t>
            </a:r>
            <a:r>
              <a:rPr lang="ru-RU" sz="6400" dirty="0" smtClean="0"/>
              <a:t>, </a:t>
            </a:r>
            <a:r>
              <a:rPr lang="ru-RU" sz="6400" dirty="0"/>
              <a:t>возможности формирования образовательных программ различных по уровню сложности, а также с учетом образовательных потребностей и способностей обучающихся;</a:t>
            </a:r>
          </a:p>
          <a:p>
            <a:r>
              <a:rPr lang="ru-RU" sz="6400" dirty="0" smtClean="0"/>
              <a:t>единства </a:t>
            </a:r>
            <a:r>
              <a:rPr lang="ru-RU" sz="6400" dirty="0"/>
              <a:t>образовательного пространства Российской Федерации в условиях многообразия видов образовательных организаций для обучающихся с умственной отсталостью;</a:t>
            </a:r>
          </a:p>
          <a:p>
            <a:r>
              <a:rPr lang="ru-RU" sz="6400" dirty="0" smtClean="0"/>
              <a:t>разработки </a:t>
            </a:r>
            <a:r>
              <a:rPr lang="ru-RU" sz="6400" dirty="0" err="1"/>
              <a:t>критериальной</a:t>
            </a:r>
            <a:r>
              <a:rPr lang="ru-RU" sz="6400" dirty="0"/>
              <a:t> оценки результатов освоения АООП общего образования </a:t>
            </a:r>
            <a:r>
              <a:rPr lang="ru-RU" sz="6400" dirty="0" smtClean="0"/>
              <a:t>, </a:t>
            </a:r>
            <a:r>
              <a:rPr lang="ru-RU" sz="6400" dirty="0"/>
              <a:t>деятельности педагогических работников, </a:t>
            </a:r>
            <a:r>
              <a:rPr lang="ru-RU" sz="6400" dirty="0" smtClean="0"/>
              <a:t>образовательных </a:t>
            </a:r>
            <a:r>
              <a:rPr lang="ru-RU" sz="6400" dirty="0"/>
              <a:t>организаций, функционирования системы образования в целом;</a:t>
            </a:r>
          </a:p>
          <a:p>
            <a:r>
              <a:rPr lang="ru-RU" sz="6400" dirty="0" smtClean="0"/>
              <a:t> </a:t>
            </a:r>
            <a:r>
              <a:rPr lang="ru-RU" sz="6400" dirty="0"/>
              <a:t>условий для эффективной реализации и освоения АООП общего образования обучающихся с умственной отсталостью, в том числе, обеспечение условий для индивидуального развития всех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686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171420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основу Стандарта для обучающихся с умственной отсталостью положен </a:t>
            </a:r>
            <a:r>
              <a:rPr lang="ru-RU" sz="2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деятельностный</a:t>
            </a:r>
            <a:r>
              <a:rPr 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дифференцированный подход, осуществление которых предполагает:</a:t>
            </a:r>
            <a:br>
              <a:rPr 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484784"/>
            <a:ext cx="3383564" cy="23504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признание в качестве основного средства достижения цели образования обучающихся  организацию познавательной и предметно-практической деятельности, обеспечивающей овладение ими содержанием образования;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1484784"/>
            <a:ext cx="3383564" cy="23504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признание того, что развитие личности обучающихся с умственной отсталостью зависит от характера организации в образовательном процессе доступной им деятельности;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9323" y="4221088"/>
            <a:ext cx="3383564" cy="23504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развитие личности обучающихся с умственной отсталостью в соответствии с требованиями современного общества, обеспечивающими возможность их успешной социальной адаптации;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4221088"/>
            <a:ext cx="3383564" cy="23504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разработку содержания и технологий образования обучающихся , определяющих пути и способы достижения ими социально желаемого результата личностного и познавательного развития с учетом их особых образовательных потребностей;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701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Стандарт является основой для: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052736"/>
            <a:ext cx="8208912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разработки </a:t>
            </a:r>
            <a:r>
              <a:rPr lang="ru-RU" sz="6400" dirty="0"/>
              <a:t>и реализации образовательной организацией адаптированной основной образовательной программы общего образования обучающихся с умственной отсталостью;</a:t>
            </a:r>
          </a:p>
          <a:p>
            <a:r>
              <a:rPr lang="ru-RU" sz="6400" dirty="0" smtClean="0"/>
              <a:t>определения </a:t>
            </a:r>
            <a:r>
              <a:rPr lang="ru-RU" sz="6400" dirty="0"/>
              <a:t>требований к условиям овладения обучающимися </a:t>
            </a:r>
            <a:r>
              <a:rPr lang="ru-RU" sz="6400" dirty="0" smtClean="0"/>
              <a:t> </a:t>
            </a:r>
            <a:r>
              <a:rPr lang="ru-RU" sz="6400" dirty="0"/>
              <a:t>адаптированной основной образовательной программой;</a:t>
            </a:r>
          </a:p>
          <a:p>
            <a:r>
              <a:rPr lang="ru-RU" sz="6400" dirty="0" smtClean="0"/>
              <a:t>определения </a:t>
            </a:r>
            <a:r>
              <a:rPr lang="ru-RU" sz="6400" dirty="0"/>
              <a:t>требований к результатам освоения обучающимися </a:t>
            </a:r>
            <a:r>
              <a:rPr lang="ru-RU" sz="6400" dirty="0" smtClean="0"/>
              <a:t> </a:t>
            </a:r>
            <a:r>
              <a:rPr lang="ru-RU" sz="6400" dirty="0"/>
              <a:t>АООП общего образования;</a:t>
            </a:r>
          </a:p>
          <a:p>
            <a:r>
              <a:rPr lang="ru-RU" sz="6400" dirty="0" smtClean="0"/>
              <a:t>определения </a:t>
            </a:r>
            <a:r>
              <a:rPr lang="ru-RU" sz="6400" dirty="0"/>
              <a:t>нормативов финансового обеспечения реализации АООП для обучающихся с умственной отсталостью, в том числе, образовательной Программы на основе индивидуального учебного плана;</a:t>
            </a:r>
          </a:p>
          <a:p>
            <a:r>
              <a:rPr lang="ru-RU" sz="6400" dirty="0" smtClean="0"/>
              <a:t>формирования </a:t>
            </a:r>
            <a:r>
              <a:rPr lang="ru-RU" sz="6400" dirty="0"/>
              <a:t>учредителем государственного (муниципального) задания в отношении образовательной организации;</a:t>
            </a:r>
          </a:p>
          <a:p>
            <a:r>
              <a:rPr lang="ru-RU" sz="6400" dirty="0" smtClean="0"/>
              <a:t>объективной </a:t>
            </a:r>
            <a:r>
              <a:rPr lang="ru-RU" sz="6400" dirty="0"/>
              <a:t>оценки соответствия установленным требованиям образовательной деятельности организации и качества образования обучающихся </a:t>
            </a:r>
            <a:r>
              <a:rPr lang="ru-RU" sz="6400" dirty="0" smtClean="0"/>
              <a:t>, </a:t>
            </a:r>
            <a:r>
              <a:rPr lang="ru-RU" sz="6400" dirty="0"/>
              <a:t>осваивающих адаптированные основные образовательные программы, при осуществлении государственной аккредитации и государственного контроля в сфере образования;</a:t>
            </a:r>
          </a:p>
          <a:p>
            <a:r>
              <a:rPr lang="ru-RU" sz="6400" dirty="0" smtClean="0"/>
              <a:t>подготовки</a:t>
            </a:r>
            <a:r>
              <a:rPr lang="ru-RU" sz="6400" dirty="0"/>
              <a:t>, профессиональной переподготовки, повышения квалификации и аттестации педагогических и руководящих работников образовательных организаций, осуществляющих образование обучающихся с умственной отсталостью.</a:t>
            </a:r>
          </a:p>
          <a:p>
            <a:pPr>
              <a:buNone/>
            </a:pPr>
            <a:endParaRPr lang="ru-RU" sz="6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373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4860032" y="1700808"/>
            <a:ext cx="3888432" cy="41764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нутый угол 4"/>
          <p:cNvSpPr/>
          <p:nvPr/>
        </p:nvSpPr>
        <p:spPr>
          <a:xfrm>
            <a:off x="467544" y="1700808"/>
            <a:ext cx="3744416" cy="324036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Общая характеристика адаптированной основной образовательной программы для</a:t>
            </a:r>
            <a:br>
              <a:rPr lang="ru-RU" sz="2800" b="1" dirty="0">
                <a:solidFill>
                  <a:schemeClr val="accent1"/>
                </a:solidFill>
              </a:rPr>
            </a:br>
            <a:r>
              <a:rPr lang="ru-RU" sz="2800" b="1" dirty="0">
                <a:solidFill>
                  <a:schemeClr val="accent1"/>
                </a:solidFill>
              </a:rPr>
              <a:t>обучающихся с умственной </a:t>
            </a:r>
            <a:r>
              <a:rPr lang="ru-RU" sz="2800" b="1" dirty="0" smtClean="0">
                <a:solidFill>
                  <a:schemeClr val="accent1"/>
                </a:solidFill>
              </a:rPr>
              <a:t>отсталостью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2920" y="1916832"/>
            <a:ext cx="3749040" cy="4572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Общее </a:t>
            </a:r>
            <a:r>
              <a:rPr lang="ru-RU" dirty="0"/>
              <a:t>образование обучающихся с ограниченными возможностями здоровья осуществляется в организациях, осуществляющих образовательную деятельность по АООП.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60032" y="1700808"/>
            <a:ext cx="3749040" cy="457200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dirty="0"/>
              <a:t>Адаптированная основная программа представляет собой комплекс следующих характеристик образования: объем, содержание, планируемые результаты, организационно- педагогические условия, которые представлены в виде учебного плана, календарного учебного графика, рабочих программ учебных предметов, иных компонентов, а также оценочных и методических материалов.</a:t>
            </a:r>
          </a:p>
          <a:p>
            <a:endParaRPr lang="ru-RU" dirty="0"/>
          </a:p>
        </p:txBody>
      </p:sp>
      <p:pic>
        <p:nvPicPr>
          <p:cNvPr id="1026" name="Picture 2" descr="&amp;Scy;&amp;kcy;&amp;acy;&amp;chcy;&amp;acy;&amp;jcy;&amp;tcy;&amp;iecy; &amp;bcy;&amp;iecy;&amp;scy;&amp;pcy;&amp;lcy;&amp;acy;&amp;tcy;&amp;ncy;&amp;ocy;: &amp;Vcy;&amp;ycy;&amp;scy;&amp;tcy;&amp;acy;&amp;vcy;&amp;kcy;&amp;icy; &amp;yacy;&amp;rcy;&amp;mcy;&amp;acy;&amp;rcy;&amp;kcy;&amp;icy; &amp;dcy;&amp;vcy;&amp;ucy;&amp;khcy; &amp;scy;&amp;tcy;&amp;ocy;&amp;lcy;&amp;icy;&amp;tscy;. &amp;Scy;&amp;pcy;&amp;rcy;&amp;acy;&amp;vcy;&amp;ocy;&amp;chcy;&amp;ncy;&amp;icy;&amp;kcy; 2006. - &amp;Vcy;&amp;yacy;&amp;zhcy;&amp;iecy;&amp;mcy; &amp;ncy;&amp;ocy;&amp;vcy;&amp;ucy;&amp;yucy; &amp;kcy;&amp;lcy;&amp;acy;&amp;scy;&amp;scy;&amp;icy;&amp;kcy;&amp;ucy; &amp;vcy; pdf, fb2, doc, t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5057037"/>
            <a:ext cx="1944217" cy="166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697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/>
                </a:solidFill>
              </a:rPr>
              <a:t>Адаптированная основная образовательная программа общего образования обучающихся </a:t>
            </a:r>
            <a:r>
              <a:rPr lang="ru-RU" sz="3100" b="1" dirty="0" smtClean="0">
                <a:solidFill>
                  <a:schemeClr val="accent1"/>
                </a:solidFill>
              </a:rPr>
              <a:t/>
            </a:r>
            <a:br>
              <a:rPr lang="ru-RU" sz="3100" b="1" dirty="0" smtClean="0">
                <a:solidFill>
                  <a:schemeClr val="accent1"/>
                </a:solidFill>
              </a:rPr>
            </a:br>
            <a:r>
              <a:rPr lang="ru-RU" sz="3100" b="1" dirty="0" smtClean="0">
                <a:solidFill>
                  <a:schemeClr val="accent1"/>
                </a:solidFill>
              </a:rPr>
              <a:t>с </a:t>
            </a:r>
            <a:r>
              <a:rPr lang="ru-RU" sz="3100" b="1" dirty="0">
                <a:solidFill>
                  <a:schemeClr val="accent1"/>
                </a:solidFill>
              </a:rPr>
              <a:t>умственной отсталостью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536504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400" dirty="0"/>
              <a:t>э</a:t>
            </a:r>
            <a:r>
              <a:rPr lang="ru-RU" sz="2400" dirty="0" smtClean="0"/>
              <a:t>то </a:t>
            </a:r>
            <a:r>
              <a:rPr lang="ru-RU" sz="2400" dirty="0"/>
              <a:t>программа, которая учитывает особенности их психофизического развития, индивидуальные возможности, особые образовательные потребности, обеспечивает комплексную коррекцию нарушений развития и социальную адаптацию.</a:t>
            </a:r>
          </a:p>
          <a:p>
            <a:endParaRPr lang="ru-RU" dirty="0"/>
          </a:p>
        </p:txBody>
      </p:sp>
      <p:pic>
        <p:nvPicPr>
          <p:cNvPr id="4" name="Picture 4" descr="http://s1.maminklub.lv/cache/26/df/26dffa37884362a8dfb3029ae8be823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777"/>
          <a:stretch/>
        </p:blipFill>
        <p:spPr bwMode="auto">
          <a:xfrm>
            <a:off x="827584" y="4149080"/>
            <a:ext cx="3816424" cy="22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&amp;Ucy;&amp;chcy;&amp;acy;&amp;shchcy;&amp;icy;&amp;iecy;&amp;scy;&amp;yacy; &amp;shcy;&amp;kcy;&amp;ocy;&amp;lcy;&amp;ycy;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89040"/>
            <a:ext cx="3213059" cy="281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2762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</TotalTime>
  <Words>1914</Words>
  <Application>Microsoft Office PowerPoint</Application>
  <PresentationFormat>Экран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Справедливость</vt:lpstr>
      <vt:lpstr> Педагогический совет</vt:lpstr>
      <vt:lpstr>                           Повестка: </vt:lpstr>
      <vt:lpstr>Особенности перехода на ФГОС в условиях специальной коррекционной школы</vt:lpstr>
      <vt:lpstr>Федеральный государственный образовательный стандарт общего образования обучающихся с умственной отсталостью  включает в себя требования к</vt:lpstr>
      <vt:lpstr>Стандарт направлен на обеспечение: </vt:lpstr>
      <vt:lpstr>В основу Стандарта для обучающихся с умственной отсталостью положен деятельностный и дифференцированный подход, осуществление которых предполагает: </vt:lpstr>
      <vt:lpstr>Стандарт является основой для: </vt:lpstr>
      <vt:lpstr>Общая характеристика адаптированной основной образовательной программы для обучающихся с умственной отсталостью</vt:lpstr>
      <vt:lpstr>Адаптированная основная образовательная программа общего образования обучающихся  с умственной отсталостью </vt:lpstr>
      <vt:lpstr>Слайд 10</vt:lpstr>
      <vt:lpstr>Вариант С может быть реализован  в разных формах: </vt:lpstr>
      <vt:lpstr>Слайд 12</vt:lpstr>
      <vt:lpstr>Требования к структуре адаптированной образовательной программы(вариант С)</vt:lpstr>
      <vt:lpstr>АООП для обучающихся с умственной отсталостью должна содержать: </vt:lpstr>
      <vt:lpstr>Освоение адаптированной основной образовательной программы  обеспечивает достижение обучающимися с умственной отсталостью двух видов результатов: личностных и предметных </vt:lpstr>
      <vt:lpstr>АООП определяет два уровня овладения предметными результатами: </vt:lpstr>
      <vt:lpstr> Учебный план  обучающихся с умственной отсталостью обеспечивает введение в действие и реализацию требований Стандарта, определяет общий объем нагрузки и максимальный объем аудиторной нагрузки обучающихся, состав и структуру обязательных предметных областей по классам  (годам обучения), а также внеурочную деятельность. </vt:lpstr>
      <vt:lpstr>        Программа формирования базовых учебных действий  у обучающихся с умственной отсталостью общего образования должна обеспечивать: </vt:lpstr>
      <vt:lpstr>Программа учебного предмета должна содержать:</vt:lpstr>
      <vt:lpstr>  Требования к результатам освоения адаптированной образовательной программы(вариант С)</vt:lpstr>
      <vt:lpstr> Требования к условиям реализации адаптированной основной образовательной программы (вариант С)</vt:lpstr>
      <vt:lpstr>Слайд 22</vt:lpstr>
      <vt:lpstr>Обучение в подготовительном (0) классе является обязательным и имеет пропедевтико-диагностическую направленность, которая позволяет обеспечить: 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ИТЦ</dc:creator>
  <cp:lastModifiedBy>Игорь Иванович</cp:lastModifiedBy>
  <cp:revision>24</cp:revision>
  <dcterms:created xsi:type="dcterms:W3CDTF">2014-08-27T23:45:24Z</dcterms:created>
  <dcterms:modified xsi:type="dcterms:W3CDTF">2014-08-28T23:58:32Z</dcterms:modified>
</cp:coreProperties>
</file>