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8" r:id="rId5"/>
    <p:sldId id="261" r:id="rId6"/>
    <p:sldId id="262" r:id="rId7"/>
    <p:sldId id="257" r:id="rId8"/>
    <p:sldId id="264" r:id="rId9"/>
    <p:sldId id="263" r:id="rId10"/>
    <p:sldId id="266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63385826771662"/>
          <c:y val="4.4057617797775415E-2"/>
          <c:w val="0.63209408719743365"/>
          <c:h val="0.7930389951256092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столярное дело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2011-2012уч.год</c:v>
                </c:pt>
                <c:pt idx="1">
                  <c:v>2012-2013уч.год</c:v>
                </c:pt>
                <c:pt idx="2">
                  <c:v>2013-2014уч.год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0.25</c:v>
                </c:pt>
                <c:pt idx="1">
                  <c:v>0.31000000000000044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штукатурно-малярное дело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2011-2012уч.год</c:v>
                </c:pt>
                <c:pt idx="1">
                  <c:v>2012-2013уч.год</c:v>
                </c:pt>
                <c:pt idx="2">
                  <c:v>2013-2014уч.год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0.18000000000000022</c:v>
                </c:pt>
                <c:pt idx="1">
                  <c:v>0.3800000000000005</c:v>
                </c:pt>
                <c:pt idx="2">
                  <c:v>0.18000000000000022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швейное дело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2011-2012уч.год</c:v>
                </c:pt>
                <c:pt idx="1">
                  <c:v>2012-2013уч.год</c:v>
                </c:pt>
                <c:pt idx="2">
                  <c:v>2013-2014уч.год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0.25</c:v>
                </c:pt>
                <c:pt idx="1">
                  <c:v>8.0000000000000099E-2</c:v>
                </c:pt>
                <c:pt idx="2">
                  <c:v>0.46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обувное дело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2011-2012уч.год</c:v>
                </c:pt>
                <c:pt idx="1">
                  <c:v>2012-2013уч.год</c:v>
                </c:pt>
                <c:pt idx="2">
                  <c:v>2013-2014уч.год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0.11000000000000006</c:v>
                </c:pt>
                <c:pt idx="1">
                  <c:v>0.22000000000000011</c:v>
                </c:pt>
              </c:numCache>
            </c:numRef>
          </c:val>
        </c:ser>
        <c:axId val="75943936"/>
        <c:axId val="39428096"/>
      </c:barChart>
      <c:catAx>
        <c:axId val="75943936"/>
        <c:scaling>
          <c:orientation val="minMax"/>
        </c:scaling>
        <c:delete val="1"/>
        <c:axPos val="b"/>
        <c:tickLblPos val="none"/>
        <c:crossAx val="39428096"/>
        <c:crosses val="autoZero"/>
        <c:auto val="1"/>
        <c:lblAlgn val="ctr"/>
        <c:lblOffset val="100"/>
      </c:catAx>
      <c:valAx>
        <c:axId val="39428096"/>
        <c:scaling>
          <c:orientation val="minMax"/>
        </c:scaling>
        <c:axPos val="l"/>
        <c:majorGridlines/>
        <c:numFmt formatCode="0%" sourceLinked="1"/>
        <c:tickLblPos val="nextTo"/>
        <c:crossAx val="7594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24646398366868"/>
          <c:y val="0.23313992000999875"/>
          <c:w val="0.22886464712744284"/>
          <c:h val="0.56149793775778023"/>
        </c:manualLayout>
      </c:layout>
    </c:legend>
    <c:plotVisOnly val="1"/>
    <c:dispBlanksAs val="gap"/>
  </c:chart>
  <c:spPr>
    <a:noFill/>
    <a:ln w="0"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2011-2012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10 класс</c:v>
                </c:pt>
                <c:pt idx="1">
                  <c:v>ПОУ -18</c:v>
                </c:pt>
                <c:pt idx="2">
                  <c:v>трудоуср.</c:v>
                </c:pt>
                <c:pt idx="3">
                  <c:v>инвалиды</c:v>
                </c:pt>
                <c:pt idx="4">
                  <c:v>выехали</c:v>
                </c:pt>
                <c:pt idx="5">
                  <c:v>декрет. отп</c:v>
                </c:pt>
                <c:pt idx="6">
                  <c:v>не учатся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11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2012-2013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10 класс</c:v>
                </c:pt>
                <c:pt idx="1">
                  <c:v>ПОУ -18</c:v>
                </c:pt>
                <c:pt idx="2">
                  <c:v>трудоуср.</c:v>
                </c:pt>
                <c:pt idx="3">
                  <c:v>инвалиды</c:v>
                </c:pt>
                <c:pt idx="4">
                  <c:v>выехали</c:v>
                </c:pt>
                <c:pt idx="5">
                  <c:v>декрет. отп</c:v>
                </c:pt>
                <c:pt idx="6">
                  <c:v>не учатся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15</c:v>
                </c:pt>
                <c:pt idx="1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2013-2014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10 класс</c:v>
                </c:pt>
                <c:pt idx="1">
                  <c:v>ПОУ -18</c:v>
                </c:pt>
                <c:pt idx="2">
                  <c:v>трудоуср.</c:v>
                </c:pt>
                <c:pt idx="3">
                  <c:v>инвалиды</c:v>
                </c:pt>
                <c:pt idx="4">
                  <c:v>выехали</c:v>
                </c:pt>
                <c:pt idx="5">
                  <c:v>декрет. отп</c:v>
                </c:pt>
                <c:pt idx="6">
                  <c:v>не учатся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11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axId val="39930880"/>
        <c:axId val="40366848"/>
      </c:barChart>
      <c:catAx>
        <c:axId val="39930880"/>
        <c:scaling>
          <c:orientation val="minMax"/>
        </c:scaling>
        <c:axPos val="b"/>
        <c:tickLblPos val="nextTo"/>
        <c:crossAx val="40366848"/>
        <c:crosses val="autoZero"/>
        <c:auto val="1"/>
        <c:lblAlgn val="ctr"/>
        <c:lblOffset val="100"/>
      </c:catAx>
      <c:valAx>
        <c:axId val="40366848"/>
        <c:scaling>
          <c:orientation val="minMax"/>
        </c:scaling>
        <c:axPos val="l"/>
        <c:majorGridlines/>
        <c:numFmt formatCode="General" sourceLinked="1"/>
        <c:tickLblPos val="nextTo"/>
        <c:crossAx val="39930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0.38095</cdr:y>
    </cdr:from>
    <cdr:to>
      <cdr:x>0.03819</cdr:x>
      <cdr:y>0.52976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0" y="1219200"/>
          <a:ext cx="20955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%</a:t>
          </a:r>
        </a:p>
      </cdr:txBody>
    </cdr:sp>
  </cdr:relSizeAnchor>
  <cdr:relSizeAnchor xmlns:cdr="http://schemas.openxmlformats.org/drawingml/2006/chartDrawing">
    <cdr:from>
      <cdr:x>0.10556</cdr:x>
      <cdr:y>0.90476</cdr:y>
    </cdr:from>
    <cdr:to>
      <cdr:x>0.7309</cdr:x>
      <cdr:y>0.98512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579120" y="2895594"/>
          <a:ext cx="3430890" cy="257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/>
            <a:t>2011-2012 год  </a:t>
          </a:r>
          <a:r>
            <a:rPr lang="ru-RU" sz="1100" dirty="0" smtClean="0"/>
            <a:t>                             </a:t>
          </a:r>
          <a:r>
            <a:rPr lang="ru-RU" sz="1100" dirty="0"/>
            <a:t>2012-2013 год   </a:t>
          </a:r>
          <a:r>
            <a:rPr lang="ru-RU" sz="1100" dirty="0" smtClean="0"/>
            <a:t>                      2013-2014 </a:t>
          </a:r>
          <a:r>
            <a:rPr lang="ru-RU" sz="1100" dirty="0"/>
            <a:t>год  </a:t>
          </a:r>
        </a:p>
      </cdr:txBody>
    </cdr:sp>
  </cdr:relSizeAnchor>
  <cdr:relSizeAnchor xmlns:cdr="http://schemas.openxmlformats.org/drawingml/2006/chartDrawing">
    <cdr:from>
      <cdr:x>0.78125</cdr:x>
      <cdr:y>0</cdr:y>
    </cdr:from>
    <cdr:to>
      <cdr:x>1</cdr:x>
      <cdr:y>0.21726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4286250" y="0"/>
          <a:ext cx="1200150" cy="695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профиль</a:t>
          </a:r>
          <a:r>
            <a:rPr lang="ru-RU" sz="1100" baseline="0"/>
            <a:t> трудового обучения: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DF151-8DBB-4F6F-BD7C-05C7BF1E815A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0128-5C00-44AE-BA86-CDA12BB13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5E953-F72A-4315-9F47-A6D512815166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D0F42-E1BF-4B6F-A1C4-BF27E0A80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4719-529B-4228-9CE9-2FB134591E6D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8C73-B304-48CF-9F6B-EA426896C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06059-75E6-4772-9C9A-43316F91789F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F004F-C90A-46F7-A725-046369785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66BCB-06B6-4588-BA13-9CA2555E1208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4C57-7A3A-445E-8A72-09376EC19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6C57-EE1F-4116-A7A8-29EE92D65D04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96BD6-7CF7-432D-9DBB-FFE4F6B02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853C-CDD5-4C81-8C5F-6D0D983E6EE7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18DFF-F00A-4B33-9085-0870A76F1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667E-5C48-412C-9718-EE9AB1791D60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52FA-64F8-4AA9-809E-473FA4648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797B-7F8C-4070-931F-29E9FC015ED3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2D67-CD8B-4124-A3DF-13AE646B9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DCC0-D3EE-4BEF-9BA3-0751A9D2038F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CC3B1-95EC-46F3-9236-306976E81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8110-8CD7-466C-9544-BD84A52B12E9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270B-1E22-43E9-BDF9-B5156817C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F357BB-2E28-44C6-9E28-F494403342C0}" type="datetimeFigureOut">
              <a:rPr lang="ru-RU"/>
              <a:pPr>
                <a:defRPr/>
              </a:pPr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533CD-BD72-4674-AF31-0B26E868B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267200"/>
            <a:ext cx="8305800" cy="838200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КАТАМНЕЗ УЧАЩИХСЯ  КГКСКОУ СКОШ 8 вида 3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2011-2014 годы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2362200" y="5105400"/>
            <a:ext cx="3962400" cy="1371600"/>
          </a:xfrm>
        </p:spPr>
        <p:txBody>
          <a:bodyPr rtlCol="0">
            <a:normAutofit fontScale="62500" lnSpcReduction="20000"/>
          </a:bodyPr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Комсомольск-на-Амуре</a:t>
            </a:r>
          </a:p>
          <a:p>
            <a:pPr algn="ctr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3810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Мониторинг продолжения обучения и жизнеустройства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38200" y="12954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36655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381001"/>
            <a:ext cx="7162800" cy="838199"/>
          </a:xfrm>
        </p:spPr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315200" cy="54864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 ПОУ-18  продолжили обучение в       </a:t>
            </a:r>
            <a:r>
              <a:rPr lang="ru-RU" b="1" dirty="0" smtClean="0">
                <a:solidFill>
                  <a:schemeClr val="tx1"/>
                </a:solidFill>
              </a:rPr>
              <a:t>2011-2012    </a:t>
            </a:r>
            <a:r>
              <a:rPr lang="ru-RU" b="1" dirty="0" smtClean="0">
                <a:solidFill>
                  <a:schemeClr val="tx1"/>
                </a:solidFill>
              </a:rPr>
              <a:t>– 11 учащихся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</a:t>
            </a:r>
            <a:r>
              <a:rPr lang="ru-RU" b="1" dirty="0" smtClean="0">
                <a:solidFill>
                  <a:schemeClr val="tx1"/>
                </a:solidFill>
              </a:rPr>
              <a:t>По </a:t>
            </a:r>
            <a:r>
              <a:rPr lang="ru-RU" b="1" dirty="0" smtClean="0">
                <a:solidFill>
                  <a:schemeClr val="tx1"/>
                </a:solidFill>
              </a:rPr>
              <a:t>следующим профессиям: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 Мастер столярно-плотнических работ» - 3 человека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«Мастер отделочных строительных работ» - 2 человека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 Обувщик широкого профиля» -2 человека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«Повар» - 4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477000" cy="1143000"/>
          </a:xfrm>
        </p:spPr>
        <p:txBody>
          <a:bodyPr/>
          <a:lstStyle/>
          <a:p>
            <a:r>
              <a:rPr lang="ru-RU" sz="3200" b="1" dirty="0" smtClean="0"/>
              <a:t>2012-2013</a:t>
            </a:r>
            <a:r>
              <a:rPr lang="ru-RU" b="1" dirty="0" smtClean="0"/>
              <a:t> 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219200"/>
            <a:ext cx="7162800" cy="4906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« </a:t>
            </a:r>
            <a:r>
              <a:rPr lang="ru-RU" sz="2800" b="1" dirty="0" smtClean="0"/>
              <a:t>Обувщик широкого профиля» - 2 </a:t>
            </a:r>
            <a:r>
              <a:rPr lang="ru-RU" sz="2800" b="1" dirty="0" smtClean="0"/>
              <a:t>  </a:t>
            </a:r>
          </a:p>
          <a:p>
            <a:pPr>
              <a:buNone/>
            </a:pPr>
            <a:r>
              <a:rPr lang="ru-RU" sz="2800" b="1" dirty="0" smtClean="0"/>
              <a:t>        человека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   « </a:t>
            </a:r>
            <a:r>
              <a:rPr lang="ru-RU" sz="2800" b="1" dirty="0" smtClean="0"/>
              <a:t>Повар»                                       </a:t>
            </a:r>
            <a:r>
              <a:rPr lang="ru-RU" sz="2800" b="1" dirty="0" smtClean="0"/>
              <a:t>   </a:t>
            </a:r>
            <a:r>
              <a:rPr lang="ru-RU" sz="2800" b="1" dirty="0" smtClean="0"/>
              <a:t>-  2 </a:t>
            </a:r>
            <a:r>
              <a:rPr lang="ru-RU" sz="2800" b="1" dirty="0" smtClean="0"/>
              <a:t>  </a:t>
            </a:r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    человека</a:t>
            </a:r>
            <a:r>
              <a:rPr lang="ru-RU" sz="2800" b="1" dirty="0" smtClean="0"/>
              <a:t>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2013-2014 год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«Повар» -  4 человека </a:t>
            </a:r>
          </a:p>
          <a:p>
            <a:pPr>
              <a:buNone/>
            </a:pPr>
            <a:r>
              <a:rPr lang="ru-RU" b="1" dirty="0" smtClean="0"/>
              <a:t>« Мастер столярно-плотнических работ» - </a:t>
            </a:r>
            <a:r>
              <a:rPr lang="ru-RU" b="1" dirty="0" smtClean="0"/>
              <a:t>2 человека  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010400" cy="6248399"/>
          </a:xfrm>
        </p:spPr>
        <p:txBody>
          <a:bodyPr/>
          <a:lstStyle/>
          <a:p>
            <a:pPr algn="l"/>
            <a:r>
              <a:rPr lang="ru-RU" sz="3200" b="1" dirty="0" err="1" smtClean="0"/>
              <a:t>Катамнез</a:t>
            </a:r>
            <a:r>
              <a:rPr lang="ru-RU" sz="3200" b="1" dirty="0" smtClean="0"/>
              <a:t> - это сложившаяся определенная система изучения деятельности и результатов социальной адаптации выпускников школы. Цель данной формы работы педагогического коллектива является сбор, анализ и обработка данных о трудоустройстве учащихся;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 </a:t>
            </a:r>
            <a:r>
              <a:rPr lang="ru-RU" sz="3200" b="1" dirty="0" smtClean="0"/>
              <a:t>продолжении обучения их в системе начального профессионального </a:t>
            </a:r>
            <a:r>
              <a:rPr lang="ru-RU" sz="3200" b="1" dirty="0" smtClean="0"/>
              <a:t>обучения;</a:t>
            </a:r>
            <a:br>
              <a:rPr lang="ru-RU" sz="3200" b="1" dirty="0" smtClean="0"/>
            </a:br>
            <a:r>
              <a:rPr lang="ru-RU" sz="3200" b="1" dirty="0" smtClean="0"/>
              <a:t>об </a:t>
            </a:r>
            <a:r>
              <a:rPr lang="ru-RU" sz="3200" b="1" dirty="0" smtClean="0"/>
              <a:t>их социально-бытовых условиях.</a:t>
            </a:r>
            <a:br>
              <a:rPr lang="ru-RU" sz="3200" b="1" dirty="0" smtClean="0"/>
            </a:br>
            <a:endParaRPr lang="ru-RU" sz="32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77000"/>
            <a:ext cx="6400800" cy="762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38200" y="166316"/>
            <a:ext cx="7162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основе катамнестических данных возможно определить правильность и результативность принимаемых мер по подготовке учащихся к самостоятельной жизни по окончанию школы. Кроме того аналитические данные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катамнеза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помогают педагогическому коллективу в поиске новых методов учебно-воспитательной 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работе с учащихся, к развитию и модернизации программ по трудовому обучению, к созданию новых необходимых в современных условиях рынка профилей трудового обучения.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46783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В нашей школе традиционно на протяжении многих лет ведется </a:t>
            </a:r>
            <a:r>
              <a:rPr lang="ru-RU" b="1" dirty="0" err="1" smtClean="0"/>
              <a:t>катамнез</a:t>
            </a:r>
            <a:r>
              <a:rPr lang="ru-RU" b="1" dirty="0" smtClean="0"/>
              <a:t> выпускников. </a:t>
            </a:r>
          </a:p>
          <a:p>
            <a:pPr>
              <a:buNone/>
            </a:pPr>
            <a:r>
              <a:rPr lang="ru-RU" b="1" dirty="0" smtClean="0"/>
              <a:t>    Анализ полученных данных дает возможность проводить своевременную корректировку в индивидуальной работе с учащимися и их семьей.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algn="l"/>
            <a:r>
              <a:rPr lang="ru-RU" sz="3200" b="1" dirty="0" smtClean="0"/>
              <a:t>      </a:t>
            </a:r>
            <a:r>
              <a:rPr lang="ru-RU" sz="2800" b="1" dirty="0" smtClean="0"/>
              <a:t>Следующая </a:t>
            </a:r>
            <a:r>
              <a:rPr lang="ru-RU" sz="2800" b="1" dirty="0" smtClean="0"/>
              <a:t>форма - это сводная таблица с катамнестическими данными по определенному выпуску учащихся. В таблице выделены профили трудового обучения школы и результаты поступления учащихся в ПОУ или их трудоустройство. Анализ полученных данных дает возможность администрации школы прогнозировать количество трудовых групп по профилям трудового обучения с учетом запроса системы начального профессионального образования и рынка труда на текущее время.</a:t>
            </a:r>
            <a:br>
              <a:rPr lang="ru-RU" sz="2800" b="1" dirty="0" smtClean="0"/>
            </a:br>
            <a:r>
              <a:rPr lang="ru-RU" sz="28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1371600"/>
          <a:ext cx="8610600" cy="4053840"/>
        </p:xfrm>
        <a:graphic>
          <a:graphicData uri="http://schemas.openxmlformats.org/drawingml/2006/table">
            <a:tbl>
              <a:tblPr/>
              <a:tblGrid>
                <a:gridCol w="1147521"/>
                <a:gridCol w="3900856"/>
                <a:gridCol w="3562223"/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выпуска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выпускников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66800" y="705535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выпускников КГКСКОУ СКОШ 8 вида 3 за 3 года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599" y="1066800"/>
          <a:ext cx="8686801" cy="5410199"/>
        </p:xfrm>
        <a:graphic>
          <a:graphicData uri="http://schemas.openxmlformats.org/drawingml/2006/table">
            <a:tbl>
              <a:tblPr/>
              <a:tblGrid>
                <a:gridCol w="2493433"/>
                <a:gridCol w="1608668"/>
                <a:gridCol w="1849967"/>
                <a:gridCol w="1476441"/>
                <a:gridCol w="1258292"/>
              </a:tblGrid>
              <a:tr h="2761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профиль труда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столярное дело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штукатурно-малярное дело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швейное дело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обувное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дело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2011-2012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уч.год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2012-2013 уч.год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2013-2014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уч. год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62000" y="186035"/>
            <a:ext cx="7696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предпрофильной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подготовки учащихся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выпускников 2011-2014 годов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Мониторинг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err="1" smtClean="0"/>
              <a:t>предпрофильной</a:t>
            </a:r>
            <a:r>
              <a:rPr lang="ru-RU" sz="2400" b="1" dirty="0" smtClean="0"/>
              <a:t> подготовки учащихся – выпускников 2011-2014 годов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ru-RU" sz="2000" b="1" dirty="0" smtClean="0"/>
              <a:t>Мониторинг </a:t>
            </a:r>
            <a:r>
              <a:rPr lang="ru-RU" sz="2000" b="1" dirty="0" smtClean="0"/>
              <a:t>продолжения обучения и жизнеустройства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выпускников КГКСКОУ СКОШ 8 вида 3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за отчетный период 2011-2014 учебных годов.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295400"/>
          <a:ext cx="8686802" cy="3344812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762000"/>
                <a:gridCol w="914400"/>
                <a:gridCol w="838200"/>
                <a:gridCol w="914400"/>
                <a:gridCol w="990600"/>
                <a:gridCol w="838200"/>
                <a:gridCol w="1143002"/>
              </a:tblGrid>
              <a:tr h="6827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Год выпуска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К-во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выпускников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Дальнейшее устройство выпускников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5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ПОУ-18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Трудо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устро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ены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инвалиды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выехали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другое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учатся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 не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работают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2011-2012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2012-2013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ёный клё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Зелёный клён</Template>
  <TotalTime>84</TotalTime>
  <Words>407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Зелёный клён</vt:lpstr>
      <vt:lpstr>Диаграмма Microsoft Office Excel</vt:lpstr>
      <vt:lpstr>КАТАМНЕЗ УЧАЩИХСЯ  КГКСКОУ СКОШ 8 вида 3 за 2011-2014 годы </vt:lpstr>
      <vt:lpstr>Катамнез - это сложившаяся определенная система изучения деятельности и результатов социальной адаптации выпускников школы. Цель данной формы работы педагогического коллектива является сбор, анализ и обработка данных о трудоустройстве учащихся;  о продолжении обучения их в системе начального профессионального обучения; об их социально-бытовых условиях. </vt:lpstr>
      <vt:lpstr>Слайд 3</vt:lpstr>
      <vt:lpstr>Слайд 4</vt:lpstr>
      <vt:lpstr>      Следующая форма - это сводная таблица с катамнестическими данными по определенному выпуску учащихся. В таблице выделены профили трудового обучения школы и результаты поступления учащихся в ПОУ или их трудоустройство. Анализ полученных данных дает возможность администрации школы прогнозировать количество трудовых групп по профилям трудового обучения с учетом запроса системы начального профессионального образования и рынка труда на текущее время.   </vt:lpstr>
      <vt:lpstr>Слайд 6</vt:lpstr>
      <vt:lpstr>Слайд 7</vt:lpstr>
      <vt:lpstr>    Мониторинг  предпрофильной подготовки учащихся – выпускников 2011-2014 годов   </vt:lpstr>
      <vt:lpstr>Мониторинг продолжения обучения и жизнеустройства выпускников КГКСКОУ СКОШ 8 вида 3 за отчетный период 2011-2014 учебных годов.  </vt:lpstr>
      <vt:lpstr>Слайд 10</vt:lpstr>
      <vt:lpstr>      </vt:lpstr>
      <vt:lpstr>2012-2013 год </vt:lpstr>
      <vt:lpstr>2013-2014 год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КАТАМНЕЗ УЧАЩИХСЯ  КГКСКОУ СКОШ 8 вида 3 за 2011-2014 годы </dc:title>
  <dc:creator>Галина</dc:creator>
  <cp:lastModifiedBy>Галина</cp:lastModifiedBy>
  <cp:revision>10</cp:revision>
  <dcterms:created xsi:type="dcterms:W3CDTF">2014-11-04T09:26:53Z</dcterms:created>
  <dcterms:modified xsi:type="dcterms:W3CDTF">2014-11-04T10:58:43Z</dcterms:modified>
</cp:coreProperties>
</file>