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Баллы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Начальные классы</c:v>
                </c:pt>
                <c:pt idx="1">
                  <c:v>Инд. обучения</c:v>
                </c:pt>
                <c:pt idx="2">
                  <c:v>Воспитателей</c:v>
                </c:pt>
                <c:pt idx="3">
                  <c:v>Кл. руководителей</c:v>
                </c:pt>
                <c:pt idx="4">
                  <c:v>Старшие классы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6.2</c:v>
                </c:pt>
                <c:pt idx="1">
                  <c:v>6.8</c:v>
                </c:pt>
                <c:pt idx="2" formatCode="General">
                  <c:v>8.6</c:v>
                </c:pt>
                <c:pt idx="3" formatCode="General">
                  <c:v>8.9</c:v>
                </c:pt>
                <c:pt idx="4" formatCode="General">
                  <c:v>11.9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089424"/>
        <c:axId val="145089816"/>
      </c:barChart>
      <c:catAx>
        <c:axId val="1450894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45089816"/>
        <c:crosses val="autoZero"/>
        <c:auto val="1"/>
        <c:lblAlgn val="ctr"/>
        <c:lblOffset val="100"/>
        <c:noMultiLvlLbl val="0"/>
      </c:catAx>
      <c:valAx>
        <c:axId val="145089816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5089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Сайт</c:v>
                </c:pt>
                <c:pt idx="1">
                  <c:v>Детские сетевые мероприятия</c:v>
                </c:pt>
                <c:pt idx="2">
                  <c:v>Учительские очные мероприятия</c:v>
                </c:pt>
                <c:pt idx="3">
                  <c:v>Учебная деятельность</c:v>
                </c:pt>
                <c:pt idx="4">
                  <c:v>Учительские сетевые мероприятия</c:v>
                </c:pt>
                <c:pt idx="5">
                  <c:v>Детские очные мероприятия</c:v>
                </c:pt>
                <c:pt idx="6">
                  <c:v>Методическая деятельность</c:v>
                </c:pt>
                <c:pt idx="7">
                  <c:v>Социализация учащихся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0.2</c:v>
                </c:pt>
                <c:pt idx="1">
                  <c:v>0.39000000000000007</c:v>
                </c:pt>
                <c:pt idx="2">
                  <c:v>0.41000000000000003</c:v>
                </c:pt>
                <c:pt idx="3">
                  <c:v>0.52</c:v>
                </c:pt>
                <c:pt idx="4">
                  <c:v>0.53</c:v>
                </c:pt>
                <c:pt idx="5">
                  <c:v>0.68</c:v>
                </c:pt>
                <c:pt idx="6">
                  <c:v>0.72000000000000008</c:v>
                </c:pt>
                <c:pt idx="7">
                  <c:v>0.77000000000000013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0335032"/>
        <c:axId val="310334248"/>
      </c:barChart>
      <c:catAx>
        <c:axId val="310335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10334248"/>
        <c:crosses val="autoZero"/>
        <c:auto val="1"/>
        <c:lblAlgn val="ctr"/>
        <c:lblOffset val="100"/>
        <c:noMultiLvlLbl val="0"/>
      </c:catAx>
      <c:valAx>
        <c:axId val="3103342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10335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3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3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42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52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2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69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5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5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46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27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60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5C19-9171-41CC-9B02-E4C289C84A68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CEC1A-1A35-4DD3-9960-65B11A10D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55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/>
              <a:t>Мониторинг эффективности образовательной деятельности в методических объединениях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35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Эффективность деятельности МО учителей </a:t>
            </a:r>
            <a:r>
              <a:rPr lang="ru-RU" dirty="0" smtClean="0"/>
              <a:t>инд. </a:t>
            </a:r>
            <a:r>
              <a:rPr lang="ru-RU" dirty="0"/>
              <a:t>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00" y="1825625"/>
            <a:ext cx="8632619" cy="415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3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604" y="1825625"/>
            <a:ext cx="8243746" cy="4351338"/>
          </a:xfrm>
        </p:spPr>
        <p:txBody>
          <a:bodyPr>
            <a:normAutofit fontScale="92500"/>
          </a:bodyPr>
          <a:lstStyle/>
          <a:p>
            <a:pPr marL="625475" indent="-444500">
              <a:buNone/>
            </a:pPr>
            <a:r>
              <a:rPr lang="ru-RU" dirty="0"/>
              <a:t>•	Детские сетевые мероприятия, кол-во участий</a:t>
            </a:r>
          </a:p>
          <a:p>
            <a:pPr marL="625475" indent="-444500">
              <a:buNone/>
            </a:pPr>
            <a:r>
              <a:rPr lang="ru-RU" dirty="0"/>
              <a:t>•	Детские очные мероприятия, кол-во участий</a:t>
            </a:r>
          </a:p>
          <a:p>
            <a:pPr marL="625475" indent="-444500">
              <a:buNone/>
            </a:pPr>
            <a:r>
              <a:rPr lang="ru-RU" dirty="0"/>
              <a:t>•	Методическая деятельность, эффективность</a:t>
            </a:r>
          </a:p>
          <a:p>
            <a:pPr marL="625475" indent="-444500">
              <a:buNone/>
            </a:pPr>
            <a:r>
              <a:rPr lang="ru-RU" dirty="0"/>
              <a:t>•	Учительские сетевые мероприятия, кол-во участий</a:t>
            </a:r>
          </a:p>
          <a:p>
            <a:pPr marL="625475" indent="-444500">
              <a:buNone/>
            </a:pPr>
            <a:r>
              <a:rPr lang="ru-RU" dirty="0"/>
              <a:t>•	Учительские очные мероприятия, кол-во участий</a:t>
            </a:r>
          </a:p>
          <a:p>
            <a:pPr marL="625475" indent="-444500">
              <a:buNone/>
            </a:pPr>
            <a:r>
              <a:rPr lang="ru-RU" dirty="0"/>
              <a:t>•	Организация социализации учащихся, эффективность</a:t>
            </a:r>
          </a:p>
          <a:p>
            <a:pPr marL="625475" indent="-444500">
              <a:buNone/>
            </a:pPr>
            <a:r>
              <a:rPr lang="ru-RU" dirty="0"/>
              <a:t>•	Организация учебной деятельности, эффективность</a:t>
            </a:r>
          </a:p>
          <a:p>
            <a:pPr marL="625475" indent="-444500">
              <a:buNone/>
            </a:pPr>
            <a:r>
              <a:rPr lang="ru-RU" dirty="0"/>
              <a:t>•	Сайт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67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Самое продуктивное МО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36252551"/>
              </p:ext>
            </p:extLst>
          </p:nvPr>
        </p:nvGraphicFramePr>
        <p:xfrm>
          <a:off x="628649" y="1690688"/>
          <a:ext cx="7990249" cy="464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99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Самые продуктивные педагоги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34333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Первое место делят:</a:t>
            </a:r>
          </a:p>
          <a:p>
            <a:pPr marL="0" indent="0">
              <a:buNone/>
            </a:pPr>
            <a:r>
              <a:rPr lang="ru-RU" dirty="0" err="1"/>
              <a:t>Ляшовская</a:t>
            </a:r>
            <a:r>
              <a:rPr lang="ru-RU" dirty="0"/>
              <a:t> М.В., </a:t>
            </a:r>
            <a:r>
              <a:rPr lang="ru-RU" dirty="0" err="1"/>
              <a:t>Половинкина</a:t>
            </a:r>
            <a:r>
              <a:rPr lang="ru-RU" dirty="0"/>
              <a:t> Е.А., Липко Н.П.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На втором месте: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Пузанова</a:t>
            </a:r>
            <a:r>
              <a:rPr lang="ru-RU" dirty="0"/>
              <a:t> Е.А., Шустова Д.Г., Захарова И.В., Кучерявая Л.Г.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Третье место делят:</a:t>
            </a:r>
          </a:p>
          <a:p>
            <a:pPr marL="0" indent="0">
              <a:buNone/>
            </a:pPr>
            <a:r>
              <a:rPr lang="ru-RU" dirty="0"/>
              <a:t>Попкова Н.Б., Малышева Е.А., </a:t>
            </a:r>
            <a:r>
              <a:rPr lang="ru-RU" dirty="0" err="1"/>
              <a:t>Безгин</a:t>
            </a:r>
            <a:r>
              <a:rPr lang="ru-RU" dirty="0"/>
              <a:t> С.В., </a:t>
            </a:r>
            <a:r>
              <a:rPr lang="ru-RU" dirty="0" err="1"/>
              <a:t>Изотина</a:t>
            </a:r>
            <a:r>
              <a:rPr lang="ru-RU" dirty="0"/>
              <a:t> Е.А., </a:t>
            </a:r>
            <a:r>
              <a:rPr lang="ru-RU" dirty="0" err="1"/>
              <a:t>Контарева</a:t>
            </a:r>
            <a:r>
              <a:rPr lang="ru-RU" dirty="0"/>
              <a:t> И.С., </a:t>
            </a:r>
            <a:r>
              <a:rPr lang="ru-RU" dirty="0" err="1"/>
              <a:t>Пятрайтите</a:t>
            </a:r>
            <a:r>
              <a:rPr lang="ru-RU" dirty="0"/>
              <a:t> И.Г., </a:t>
            </a:r>
            <a:r>
              <a:rPr lang="ru-RU" dirty="0" err="1"/>
              <a:t>Кухтина</a:t>
            </a:r>
            <a:r>
              <a:rPr lang="ru-RU" dirty="0"/>
              <a:t> А.Л., Гончарова Ю.И.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30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деятельности по направлениям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5382989"/>
              </p:ext>
            </p:extLst>
          </p:nvPr>
        </p:nvGraphicFramePr>
        <p:xfrm>
          <a:off x="448476" y="1690689"/>
          <a:ext cx="8260958" cy="4692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414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деятельности МО классных руководителей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21" y="1825625"/>
            <a:ext cx="8799958" cy="423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04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деятельности МО воспитателей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13" y="1890539"/>
            <a:ext cx="8742181" cy="421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6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деятельности МО учителей начальных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42" y="1825625"/>
            <a:ext cx="8820548" cy="42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1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деятельности МО учителей старших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19" y="1825625"/>
            <a:ext cx="8745376" cy="421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15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105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Мониторинг эффективности образовательной деятельности в методических объединениях</vt:lpstr>
      <vt:lpstr>Критерии</vt:lpstr>
      <vt:lpstr>Самое продуктивное МО</vt:lpstr>
      <vt:lpstr>Самые продуктивные педагоги</vt:lpstr>
      <vt:lpstr>Эффективность деятельности по направлениям</vt:lpstr>
      <vt:lpstr>Эффективность деятельности МО классных руководителей</vt:lpstr>
      <vt:lpstr>Эффективность деятельности МО воспитателей</vt:lpstr>
      <vt:lpstr>Эффективность деятельности МО учителей начальных классов</vt:lpstr>
      <vt:lpstr>Эффективность деятельности МО учителей старших классов</vt:lpstr>
      <vt:lpstr>Эффективность деятельности МО учителей инд. обучения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эффективности образовательной деятельности в методических объединениях</dc:title>
  <dc:creator>Учитель</dc:creator>
  <cp:lastModifiedBy>Учитель</cp:lastModifiedBy>
  <cp:revision>1</cp:revision>
  <dcterms:created xsi:type="dcterms:W3CDTF">2016-05-30T22:52:45Z</dcterms:created>
  <dcterms:modified xsi:type="dcterms:W3CDTF">2016-05-30T22:59:54Z</dcterms:modified>
</cp:coreProperties>
</file>