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4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78" r:id="rId11"/>
    <p:sldId id="279" r:id="rId12"/>
    <p:sldId id="267" r:id="rId13"/>
    <p:sldId id="268" r:id="rId14"/>
    <p:sldId id="269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89" r:id="rId23"/>
    <p:sldId id="270" r:id="rId24"/>
    <p:sldId id="271" r:id="rId25"/>
    <p:sldId id="272" r:id="rId26"/>
    <p:sldId id="273" r:id="rId27"/>
    <p:sldId id="274" r:id="rId28"/>
    <p:sldId id="275" r:id="rId29"/>
    <p:sldId id="276" r:id="rId30"/>
    <p:sldId id="277" r:id="rId31"/>
    <p:sldId id="280" r:id="rId32"/>
    <p:sldId id="281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CA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08" autoAdjust="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024"/>
    </p:cViewPr>
  </p:sorterViewPr>
  <p:notesViewPr>
    <p:cSldViewPr>
      <p:cViewPr varScale="1">
        <p:scale>
          <a:sx n="80" d="100"/>
          <a:sy n="80" d="100"/>
        </p:scale>
        <p:origin x="-90" y="-12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5.xlsx"/><Relationship Id="rId1" Type="http://schemas.openxmlformats.org/officeDocument/2006/relationships/image" Target="../media/image2.jpeg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6.xlsx"/><Relationship Id="rId1" Type="http://schemas.openxmlformats.org/officeDocument/2006/relationships/image" Target="../media/image2.jpeg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Образование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2"/>
              </a:solidFill>
            </c:spPr>
          </c:dPt>
          <c:dPt>
            <c:idx val="1"/>
            <c:bubble3D val="0"/>
            <c:spPr>
              <a:solidFill>
                <a:schemeClr val="accent1"/>
              </a:solidFill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2"/>
                <c:pt idx="0">
                  <c:v>высшее</c:v>
                </c:pt>
                <c:pt idx="1">
                  <c:v>средне-специальное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90</c:v>
                </c:pt>
                <c:pt idx="1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legend>
      <c:legendPos val="r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55160729267629305"/>
          <c:y val="0.21789940006665934"/>
          <c:w val="0.34061158842433148"/>
          <c:h val="0.61205806192474344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1985566418546096E-2"/>
          <c:y val="0.39860168598046963"/>
          <c:w val="0.5069913528126504"/>
          <c:h val="0.6013983140195310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Дефектологическоее образование</c:v>
                </c:pt>
              </c:strCache>
            </c:strRef>
          </c:tx>
          <c:explosion val="7"/>
          <c:dPt>
            <c:idx val="0"/>
            <c:bubble3D val="0"/>
            <c:spPr>
              <a:solidFill>
                <a:srgbClr val="C00000"/>
              </a:solidFill>
            </c:spPr>
          </c:dPt>
          <c:dPt>
            <c:idx val="1"/>
            <c:bubble3D val="0"/>
            <c:explosion val="14"/>
            <c:spPr>
              <a:solidFill>
                <a:schemeClr val="bg1">
                  <a:lumMod val="50000"/>
                </a:schemeClr>
              </a:solidFill>
            </c:spPr>
          </c:dPt>
          <c:dLbls>
            <c:dLbl>
              <c:idx val="1"/>
              <c:layout>
                <c:manualLayout>
                  <c:x val="0.13137301873865853"/>
                  <c:y val="-4.919493072198331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дефектологическое</c:v>
                </c:pt>
                <c:pt idx="1">
                  <c:v>Нет специального образования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50</c:v>
                </c:pt>
                <c:pt idx="1">
                  <c:v>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16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600"/>
            </a:pPr>
            <a:endParaRPr lang="ru-RU"/>
          </a:p>
        </c:txPr>
      </c:legendEntry>
      <c:layout>
        <c:manualLayout>
          <c:xMode val="edge"/>
          <c:yMode val="edge"/>
          <c:x val="0.65332555641965773"/>
          <c:y val="0.31112784520540837"/>
          <c:w val="0.34667444358034311"/>
          <c:h val="0.30118535582214234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3961469558937903E-2"/>
          <c:y val="0.11060071608205149"/>
          <c:w val="0.56917929257860311"/>
          <c:h val="0.7868153538495726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Имеют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</c:spPr>
          </c:dPt>
          <c:dPt>
            <c:idx val="1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2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</c:spPr>
          </c:dPt>
          <c:dPt>
            <c:idx val="3"/>
            <c:bubble3D val="0"/>
            <c:spPr>
              <a:solidFill>
                <a:schemeClr val="accent2"/>
              </a:solidFill>
            </c:spPr>
          </c:dPt>
          <c:dPt>
            <c:idx val="4"/>
            <c:bubble3D val="0"/>
            <c:explosion val="21"/>
            <c:spPr>
              <a:solidFill>
                <a:schemeClr val="bg1">
                  <a:lumMod val="50000"/>
                </a:schemeClr>
              </a:solidFill>
            </c:spPr>
          </c:dPt>
          <c:dLbls>
            <c:dLbl>
              <c:idx val="4"/>
              <c:layout>
                <c:manualLayout>
                  <c:x val="-1.3732328352405293E-2"/>
                  <c:y val="2.6931351062003228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/>
                      <a:t>24%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Лист1!$A$2:$A$6</c:f>
              <c:strCache>
                <c:ptCount val="5"/>
                <c:pt idx="0">
                  <c:v>Высшая КК</c:v>
                </c:pt>
                <c:pt idx="1">
                  <c:v>Первая КК</c:v>
                </c:pt>
                <c:pt idx="2">
                  <c:v>Вторая КК</c:v>
                </c:pt>
                <c:pt idx="3">
                  <c:v>Соответствие</c:v>
                </c:pt>
                <c:pt idx="4">
                  <c:v>Не имеют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0.16</c:v>
                </c:pt>
                <c:pt idx="1">
                  <c:v>0.30000000000000016</c:v>
                </c:pt>
                <c:pt idx="2">
                  <c:v>0.11</c:v>
                </c:pt>
                <c:pt idx="3">
                  <c:v>0.18000000000000008</c:v>
                </c:pt>
                <c:pt idx="4">
                  <c:v>0.24000000000000007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1914839323408575"/>
          <c:y val="0.29416838785589511"/>
          <c:w val="0.28085160676591492"/>
          <c:h val="0.5562686847925985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9408278068113475E-2"/>
          <c:y val="0.29848577430790557"/>
          <c:w val="0.59772222778327155"/>
          <c:h val="0.5920377533809371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Действующая курсовая подготовка</c:v>
                </c:pt>
              </c:strCache>
            </c:strRef>
          </c:tx>
          <c:dPt>
            <c:idx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2"/>
                <c:pt idx="0">
                  <c:v>Имеют курсы</c:v>
                </c:pt>
                <c:pt idx="1">
                  <c:v>Не имеют курсов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88</c:v>
                </c:pt>
                <c:pt idx="1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legend>
      <c:legendPos val="r"/>
      <c:legendEntry>
        <c:idx val="2"/>
        <c:delete val="1"/>
      </c:legendEntry>
      <c:legendEntry>
        <c:idx val="3"/>
        <c:delete val="1"/>
      </c:legendEntry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9.3336050011768812E-2"/>
          <c:y val="0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9444444444444441E-3"/>
          <c:y val="0.14672634670666168"/>
          <c:w val="0.75287146398366867"/>
          <c:h val="0.7897815898012748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I ступень - Начальная школа</c:v>
                </c:pt>
              </c:strCache>
            </c:strRef>
          </c:tx>
          <c:dPt>
            <c:idx val="0"/>
            <c:bubble3D val="0"/>
            <c:spPr>
              <a:blipFill>
                <a:blip xmlns:r="http://schemas.openxmlformats.org/officeDocument/2006/relationships" r:embed="rId1"/>
                <a:tile tx="0" ty="0" sx="100000" sy="100000" flip="none" algn="tl"/>
              </a:blipFill>
            </c:spPr>
          </c:dPt>
          <c:cat>
            <c:strRef>
              <c:f>Лист1!$A$2:$A$3</c:f>
              <c:strCache>
                <c:ptCount val="2"/>
                <c:pt idx="0">
                  <c:v>новая мебель</c:v>
                </c:pt>
                <c:pt idx="1">
                  <c:v>старая мебель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50</c:v>
                </c:pt>
                <c:pt idx="1">
                  <c:v>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zero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6046349942062571"/>
          <c:y val="0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0247881144093965"/>
          <c:w val="0.8312136018384555"/>
          <c:h val="0.8719478770269555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II ступень  - средняя и старшая школа</c:v>
                </c:pt>
              </c:strCache>
            </c:strRef>
          </c:tx>
          <c:dPt>
            <c:idx val="0"/>
            <c:bubble3D val="0"/>
            <c:spPr>
              <a:blipFill>
                <a:blip xmlns:r="http://schemas.openxmlformats.org/officeDocument/2006/relationships" r:embed="rId1"/>
                <a:tile tx="0" ty="0" sx="100000" sy="100000" flip="none" algn="tl"/>
              </a:blipFill>
            </c:spPr>
          </c:dPt>
          <c:dPt>
            <c:idx val="1"/>
            <c:bubble3D val="0"/>
            <c:explosion val="56"/>
          </c:dPt>
          <c:cat>
            <c:strRef>
              <c:f>Лист1!$A$2:$A$3</c:f>
              <c:strCache>
                <c:ptCount val="2"/>
                <c:pt idx="0">
                  <c:v>новая мебель</c:v>
                </c:pt>
                <c:pt idx="1">
                  <c:v>старая мебель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10</c:v>
                </c:pt>
                <c:pt idx="1">
                  <c:v>90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zero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имеется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I ступень</c:v>
                </c:pt>
                <c:pt idx="1">
                  <c:v>II ступень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62.5</c:v>
                </c:pt>
                <c:pt idx="1">
                  <c:v>20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необходимо</c:v>
                </c:pt>
              </c:strCache>
            </c:strRef>
          </c:tx>
          <c:spPr>
            <a:gradFill flip="none" rotWithShape="1">
              <a:gsLst>
                <a:gs pos="0">
                  <a:srgbClr val="8488C4">
                    <a:alpha val="0"/>
                  </a:srgbClr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13500000" scaled="1"/>
              <a:tileRect/>
            </a:gradFill>
          </c:spPr>
          <c:invertIfNegative val="0"/>
          <c:cat>
            <c:strRef>
              <c:f>Лист1!$A$2:$A$5</c:f>
              <c:strCache>
                <c:ptCount val="2"/>
                <c:pt idx="0">
                  <c:v>I ступень</c:v>
                </c:pt>
                <c:pt idx="1">
                  <c:v>II ступень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37.5</c:v>
                </c:pt>
                <c:pt idx="1">
                  <c:v>80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09857536"/>
        <c:axId val="209857144"/>
        <c:axId val="0"/>
      </c:bar3DChart>
      <c:catAx>
        <c:axId val="2098575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09857144"/>
        <c:crosses val="autoZero"/>
        <c:auto val="1"/>
        <c:lblAlgn val="ctr"/>
        <c:lblOffset val="100"/>
        <c:noMultiLvlLbl val="0"/>
      </c:catAx>
      <c:valAx>
        <c:axId val="2098571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98575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1D614D-D7CD-4766-AB5B-163DAE806C64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494DBD-3CD8-46A2-BF62-6549020BAC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3556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94DBD-3CD8-46A2-BF62-6549020BACDF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5828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3212D-9CAD-4F96-A990-81B9B607A6BF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6D2E18E-BF0F-4552-A445-3DD50E2EE7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3212D-9CAD-4F96-A990-81B9B607A6BF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2E18E-BF0F-4552-A445-3DD50E2EE7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3212D-9CAD-4F96-A990-81B9B607A6BF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2E18E-BF0F-4552-A445-3DD50E2EE7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3212D-9CAD-4F96-A990-81B9B607A6BF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2E18E-BF0F-4552-A445-3DD50E2EE7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3212D-9CAD-4F96-A990-81B9B607A6BF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2E18E-BF0F-4552-A445-3DD50E2EE7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3212D-9CAD-4F96-A990-81B9B607A6BF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2E18E-BF0F-4552-A445-3DD50E2EE7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3212D-9CAD-4F96-A990-81B9B607A6BF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2E18E-BF0F-4552-A445-3DD50E2EE7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3212D-9CAD-4F96-A990-81B9B607A6BF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2E18E-BF0F-4552-A445-3DD50E2EE7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3212D-9CAD-4F96-A990-81B9B607A6BF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2E18E-BF0F-4552-A445-3DD50E2EE7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3212D-9CAD-4F96-A990-81B9B607A6BF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2E18E-BF0F-4552-A445-3DD50E2EE7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3212D-9CAD-4F96-A990-81B9B607A6BF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2E18E-BF0F-4552-A445-3DD50E2EE7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CD3212D-9CAD-4F96-A990-81B9B607A6BF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E6D2E18E-BF0F-4552-A445-3DD50E2EE78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31640" y="1177829"/>
            <a:ext cx="6480720" cy="2330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effectLst/>
                <a:latin typeface="Times New Roman"/>
                <a:ea typeface="Times New Roman"/>
                <a:cs typeface="Times New Roman"/>
              </a:rPr>
              <a:t>О готовности КГКСКОУСКОШ </a:t>
            </a:r>
            <a:r>
              <a:rPr lang="en-US" sz="2800" b="1" dirty="0" smtClean="0">
                <a:effectLst/>
                <a:latin typeface="Times New Roman"/>
                <a:ea typeface="Times New Roman"/>
                <a:cs typeface="Times New Roman"/>
              </a:rPr>
              <a:t>VIII</a:t>
            </a:r>
            <a:r>
              <a:rPr lang="ru-RU" sz="2800" b="1" dirty="0" smtClean="0">
                <a:effectLst/>
                <a:latin typeface="Times New Roman"/>
                <a:ea typeface="Times New Roman"/>
                <a:cs typeface="Times New Roman"/>
              </a:rPr>
              <a:t> вида № 3 к реализации СФГОС </a:t>
            </a:r>
          </a:p>
          <a:p>
            <a:pPr marL="228600" algn="ctr">
              <a:lnSpc>
                <a:spcPct val="115000"/>
              </a:lnSpc>
              <a:spcAft>
                <a:spcPts val="1000"/>
              </a:spcAft>
            </a:pPr>
            <a:endParaRPr lang="ru-RU" sz="2800" b="1" dirty="0" smtClean="0">
              <a:effectLst/>
              <a:latin typeface="Times New Roman"/>
              <a:ea typeface="Times New Roman"/>
              <a:cs typeface="Times New Roman"/>
            </a:endParaRPr>
          </a:p>
          <a:p>
            <a:pPr marL="228600" algn="ctr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effectLst/>
                <a:latin typeface="Times New Roman"/>
                <a:ea typeface="Times New Roman"/>
                <a:cs typeface="Times New Roman"/>
              </a:rPr>
              <a:t>(аналитическая справка)</a:t>
            </a:r>
            <a:endParaRPr lang="ru-RU" sz="2800" b="1" dirty="0"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57654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6998923"/>
              </p:ext>
            </p:extLst>
          </p:nvPr>
        </p:nvGraphicFramePr>
        <p:xfrm>
          <a:off x="395536" y="692696"/>
          <a:ext cx="8363273" cy="2103120"/>
        </p:xfrm>
        <a:graphic>
          <a:graphicData uri="http://schemas.openxmlformats.org/drawingml/2006/table">
            <a:tbl>
              <a:tblPr firstRow="1" firstCol="1" bandRow="1"/>
              <a:tblGrid>
                <a:gridCol w="4267035"/>
                <a:gridCol w="2688195"/>
                <a:gridCol w="1408043"/>
              </a:tblGrid>
              <a:tr h="1576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Имеют категорию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высшую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первую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вторую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-соответствие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532" marR="39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76%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16%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30%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10590" algn="ctr"/>
                          <a:tab pos="1821180" algn="r"/>
                        </a:tabLs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11,5%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10590" algn="ctr"/>
                          <a:tab pos="1821180" algn="r"/>
                        </a:tabLs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18,5%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532" marR="39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Не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имеют </a:t>
                      </a:r>
                      <a:endParaRPr lang="ru-RU" sz="20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  24</a:t>
                      </a:r>
                      <a:r>
                        <a:rPr lang="ru-RU" sz="20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532" marR="39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2710425072"/>
              </p:ext>
            </p:extLst>
          </p:nvPr>
        </p:nvGraphicFramePr>
        <p:xfrm>
          <a:off x="1331640" y="2780928"/>
          <a:ext cx="5760640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418058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Квалификация педагогов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621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3066065"/>
              </p:ext>
            </p:extLst>
          </p:nvPr>
        </p:nvGraphicFramePr>
        <p:xfrm>
          <a:off x="251520" y="4005064"/>
          <a:ext cx="8640960" cy="1080120"/>
        </p:xfrm>
        <a:graphic>
          <a:graphicData uri="http://schemas.openxmlformats.org/drawingml/2006/table">
            <a:tbl>
              <a:tblPr firstRow="1" firstCol="1" bandRow="1"/>
              <a:tblGrid>
                <a:gridCol w="4408714"/>
                <a:gridCol w="2777452"/>
                <a:gridCol w="1454794"/>
              </a:tblGrid>
              <a:tr h="10801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Имеют действующую курсовую переподготовку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532" marR="39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88%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532" marR="39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	12%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532" marR="39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2437966645"/>
              </p:ext>
            </p:extLst>
          </p:nvPr>
        </p:nvGraphicFramePr>
        <p:xfrm>
          <a:off x="827584" y="620688"/>
          <a:ext cx="7272808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668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0493361"/>
              </p:ext>
            </p:extLst>
          </p:nvPr>
        </p:nvGraphicFramePr>
        <p:xfrm>
          <a:off x="179513" y="404663"/>
          <a:ext cx="8712968" cy="5931160"/>
        </p:xfrm>
        <a:graphic>
          <a:graphicData uri="http://schemas.openxmlformats.org/drawingml/2006/table">
            <a:tbl>
              <a:tblPr firstRow="1" firstCol="1" bandRow="1"/>
              <a:tblGrid>
                <a:gridCol w="2328466"/>
                <a:gridCol w="5633384"/>
                <a:gridCol w="751118"/>
              </a:tblGrid>
              <a:tr h="14401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Временное или постоянное участие тьютора или ассистентов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532" marR="39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532" marR="39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          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532" marR="39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08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Медицинский работник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532" marR="39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Психиатр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532" marR="39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532" marR="39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4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Психолог/ логопед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532" marR="39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2/2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532" marR="39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532" marR="39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80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Научные работники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532" marR="39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Серебренникова Ю.А. </a:t>
                      </a:r>
                      <a:r>
                        <a:rPr lang="ru-RU" sz="2000" spc="-3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доцент, заведующий кафедры дошкольной и коррекционной педагогики и психологии ФГБОУ ВПО «АмГПГУ», кандидат психологических наук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Безгин С.В., кандидат исторических наук, учитель 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истории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532" marR="39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532" marR="39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45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Педагоги , 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проводящие обучение на дому 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532" marR="39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31(44%)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532" marR="39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532" marR="39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1749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2060848"/>
            <a:ext cx="7992888" cy="1211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99110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effectLst/>
                <a:latin typeface="Times New Roman"/>
                <a:ea typeface="Times New Roman"/>
                <a:cs typeface="Times New Roman"/>
              </a:rPr>
              <a:t>4.Финансово-экономическое обеспечение</a:t>
            </a:r>
          </a:p>
          <a:p>
            <a:pPr marL="499110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latin typeface="Times New Roman"/>
                <a:ea typeface="Times New Roman"/>
                <a:cs typeface="Times New Roman"/>
              </a:rPr>
              <a:t>   Материально-техническое обеспечение</a:t>
            </a:r>
            <a:endParaRPr lang="ru-RU" sz="2800" dirty="0"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25087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0693860"/>
              </p:ext>
            </p:extLst>
          </p:nvPr>
        </p:nvGraphicFramePr>
        <p:xfrm>
          <a:off x="251520" y="110088"/>
          <a:ext cx="8712968" cy="5661332"/>
        </p:xfrm>
        <a:graphic>
          <a:graphicData uri="http://schemas.openxmlformats.org/drawingml/2006/table">
            <a:tbl>
              <a:tblPr firstRow="1" firstCol="1" bandRow="1"/>
              <a:tblGrid>
                <a:gridCol w="2834483"/>
                <a:gridCol w="4078285"/>
                <a:gridCol w="1800200"/>
              </a:tblGrid>
              <a:tr h="3928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Условие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Создано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20825" algn="r"/>
                        </a:tabLs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 создано	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78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Обеспечение бесплатного доступного образования лиц с ОВЗ (в т.ч. внеурочной деятельности)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20825" algn="r"/>
                        </a:tabLs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37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Эффективное планирование расходов средств учредителя и субъекта РФ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на оплату труда работников, реализующих АООП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Оплата услуг связи и сети интернет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Оплата курсов повышения квалификации работников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20825" algn="r"/>
                        </a:tabLs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на дидактические материалы, оборудование, инвентарь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13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Корректировка и выполнение гос. заданий в соответствии 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    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         с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ФГОС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20825" algn="r"/>
                        </a:tabLs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0123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596" y="285728"/>
          <a:ext cx="8072494" cy="5698901"/>
        </p:xfrm>
        <a:graphic>
          <a:graphicData uri="http://schemas.openxmlformats.org/drawingml/2006/table">
            <a:tbl>
              <a:tblPr/>
              <a:tblGrid>
                <a:gridCol w="5143536"/>
                <a:gridCol w="2928958"/>
              </a:tblGrid>
              <a:tr h="2412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Имеется 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Не имеется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47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На территории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находятся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зона отдыха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(с игровым комплексом)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физкультурно-спортивная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зона (с оборудованием)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хозяйственная 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зона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специализированная развивающая 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автоматизированная площадка ПДД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По периметру установлено 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видеонаблюдение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Ограждение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территории 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частичное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Футбольное поле нужно оборудовать 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дренажной системой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, т.к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в низине 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стоит вода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Нужна 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обрезка деревьев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(последняя обрезка в 2013г.)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нужен 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еще один прожектор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со стороны Б. Юности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98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Здание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соблюдаются санитарно-гигиенические нормы, санитарно-бытовые и социально-бытовые условия.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Соблюдается пожарная  и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электробезопасность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Внутреннее видеонаблюдение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428604"/>
          <a:ext cx="8572560" cy="5993892"/>
        </p:xfrm>
        <a:graphic>
          <a:graphicData uri="http://schemas.openxmlformats.org/drawingml/2006/table">
            <a:tbl>
              <a:tblPr/>
              <a:tblGrid>
                <a:gridCol w="6000792"/>
                <a:gridCol w="2571768"/>
              </a:tblGrid>
              <a:tr h="56436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latin typeface="Times New Roman"/>
                          <a:ea typeface="Times New Roman"/>
                          <a:cs typeface="Times New Roman"/>
                        </a:rPr>
                        <a:t>Учебные </a:t>
                      </a: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кабинеты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 учебный кабинет оснащен </a:t>
                      </a: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комплектом учебного </a:t>
                      </a:r>
                      <a:r>
                        <a:rPr lang="ru-RU" sz="1800" b="1" smtClean="0">
                          <a:latin typeface="Times New Roman"/>
                          <a:ea typeface="Times New Roman"/>
                          <a:cs typeface="Times New Roman"/>
                        </a:rPr>
                        <a:t>оборудования</a:t>
                      </a:r>
                      <a:r>
                        <a:rPr lang="ru-RU" sz="1800" b="1" baseline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smtClean="0">
                          <a:latin typeface="Times New Roman"/>
                          <a:ea typeface="Times New Roman"/>
                          <a:cs typeface="Times New Roman"/>
                        </a:rPr>
                        <a:t>для </a:t>
                      </a: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начальной школы</a:t>
                      </a: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 (цифровая лаборатория, </a:t>
                      </a:r>
                      <a:r>
                        <a:rPr lang="ru-RU" sz="1800" smtClean="0">
                          <a:latin typeface="Times New Roman"/>
                          <a:ea typeface="Times New Roman"/>
                          <a:cs typeface="Times New Roman"/>
                        </a:rPr>
                        <a:t>уч. конструкторы)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кабинет СБО</a:t>
                      </a: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 (оснащен </a:t>
                      </a:r>
                      <a:r>
                        <a:rPr lang="ru-RU" sz="1800" smtClean="0">
                          <a:latin typeface="Times New Roman"/>
                          <a:ea typeface="Times New Roman"/>
                          <a:cs typeface="Times New Roman"/>
                        </a:rPr>
                        <a:t>оборудованием </a:t>
                      </a: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на 100%)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швейные мастерские</a:t>
                      </a: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 (оснащены швейным оборудованием)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mtClean="0">
                          <a:latin typeface="Times New Roman"/>
                          <a:ea typeface="Times New Roman"/>
                          <a:cs typeface="Times New Roman"/>
                        </a:rPr>
                        <a:t>штукатурно-малярные</a:t>
                      </a:r>
                      <a:r>
                        <a:rPr lang="ru-RU" sz="1800" b="1" baseline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smtClean="0">
                          <a:latin typeface="Times New Roman"/>
                          <a:ea typeface="Times New Roman"/>
                          <a:cs typeface="Times New Roman"/>
                        </a:rPr>
                        <a:t>мастерские</a:t>
                      </a:r>
                      <a:r>
                        <a:rPr lang="ru-RU" sz="1800" smtClean="0">
                          <a:latin typeface="Times New Roman"/>
                          <a:ea typeface="Times New Roman"/>
                          <a:cs typeface="Times New Roman"/>
                        </a:rPr>
                        <a:t>(оснащены )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обувная мастерская</a:t>
                      </a: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 (оснащена оборудованием)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столярная</a:t>
                      </a: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мастерская</a:t>
                      </a: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 (оснащена на 100%)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мастерская по комплексному ремонту здания</a:t>
                      </a: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 (оснащена на 90 %)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мастерская по подготовке </a:t>
                      </a:r>
                      <a:r>
                        <a:rPr lang="ru-RU" sz="1800" b="1" smtClean="0">
                          <a:latin typeface="Times New Roman"/>
                          <a:ea typeface="Times New Roman"/>
                          <a:cs typeface="Times New Roman"/>
                        </a:rPr>
                        <a:t>мл.обсл.персонала</a:t>
                      </a:r>
                      <a:r>
                        <a:rPr lang="ru-RU" sz="180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оснащена на 100%)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Кабинеты психолога 2</a:t>
                      </a: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 (с сенсорной комнатой)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Кабинеты логопеда </a:t>
                      </a:r>
                      <a:r>
                        <a:rPr lang="ru-RU" sz="1800" b="1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800" smtClean="0">
                          <a:latin typeface="Times New Roman"/>
                          <a:ea typeface="Times New Roman"/>
                          <a:cs typeface="Times New Roman"/>
                        </a:rPr>
                        <a:t>(оснащены АРМ</a:t>
                      </a: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, компьютерными </a:t>
                      </a:r>
                      <a:endParaRPr lang="ru-RU" sz="18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latin typeface="Times New Roman"/>
                          <a:ea typeface="Times New Roman"/>
                          <a:cs typeface="Times New Roman"/>
                        </a:rPr>
                        <a:t>программами</a:t>
                      </a: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, логопедическим тренажером Дэльфа-12, </a:t>
                      </a:r>
                      <a:endParaRPr lang="ru-RU" sz="18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latin typeface="Times New Roman"/>
                          <a:ea typeface="Times New Roman"/>
                          <a:cs typeface="Times New Roman"/>
                        </a:rPr>
                        <a:t>Программно-индикаторным </a:t>
                      </a: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комплексом абилитации детей </a:t>
                      </a:r>
                      <a:endParaRPr lang="ru-RU" sz="18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latin typeface="Times New Roman"/>
                          <a:ea typeface="Times New Roman"/>
                          <a:cs typeface="Times New Roman"/>
                        </a:rPr>
                        <a:t>и </a:t>
                      </a: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подростков с нарушением активности внимания «Нейрокурс»).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Нет средств на расходные материалы для практических </a:t>
                      </a: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работ </a:t>
                      </a:r>
                      <a:r>
                        <a:rPr lang="ru-RU" sz="1800" smtClean="0">
                          <a:latin typeface="Times New Roman"/>
                          <a:ea typeface="Times New Roman"/>
                          <a:cs typeface="Times New Roman"/>
                        </a:rPr>
                        <a:t>детей</a:t>
                      </a:r>
                      <a:endParaRPr lang="ru-RU" sz="180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latin typeface="Times New Roman"/>
                          <a:ea typeface="Times New Roman"/>
                          <a:cs typeface="Times New Roman"/>
                        </a:rPr>
                        <a:t>Необходимо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установить принудительную вентиляцию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latin typeface="Times New Roman"/>
                          <a:ea typeface="Times New Roman"/>
                          <a:cs typeface="Times New Roman"/>
                        </a:rPr>
                        <a:t>Необходимо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приобрести снегоуборочную машину, один деревообрабатывающий станок</a:t>
                      </a: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endParaRPr lang="ru-RU" sz="18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latin typeface="Times New Roman"/>
                          <a:ea typeface="Times New Roman"/>
                          <a:cs typeface="Times New Roman"/>
                        </a:rPr>
                        <a:t>машину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для </a:t>
                      </a: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мытья </a:t>
                      </a:r>
                      <a:r>
                        <a:rPr lang="ru-RU" sz="1800" smtClean="0">
                          <a:latin typeface="Times New Roman"/>
                          <a:ea typeface="Times New Roman"/>
                          <a:cs typeface="Times New Roman"/>
                        </a:rPr>
                        <a:t>пола.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596" y="214291"/>
          <a:ext cx="8286808" cy="4584594"/>
        </p:xfrm>
        <a:graphic>
          <a:graphicData uri="http://schemas.openxmlformats.org/drawingml/2006/table">
            <a:tbl>
              <a:tblPr/>
              <a:tblGrid>
                <a:gridCol w="3551552"/>
                <a:gridCol w="4735256"/>
              </a:tblGrid>
              <a:tr h="26457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Пищеблок 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80 посадочных мест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Нужно приобрести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пароконвектомат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, мармит 2-х блюд,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электросковороду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, фильтр для очистки воды, 2-х местную моющую ванну. Заменить  1-местные моечные ванны на ванны из нержавеющей стали - 3 шт., стеллажи для кухонной посуды.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88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Актовый зал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(оборудование для занятий, гардеробная)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Необходим капитальный ремонт: демонтировать сцену, заменить потолок, заменить освещение, устроить дверной проем через каб.31., заменить стулья на стулья-ряды (3-местные) – 50 шт.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596" y="4857760"/>
          <a:ext cx="8286808" cy="1714512"/>
        </p:xfrm>
        <a:graphic>
          <a:graphicData uri="http://schemas.openxmlformats.org/drawingml/2006/table">
            <a:tbl>
              <a:tblPr/>
              <a:tblGrid>
                <a:gridCol w="3571900"/>
                <a:gridCol w="4714908"/>
              </a:tblGrid>
              <a:tr h="17145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Библиотека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ЖК телевизор, компьютер, МФУ, цветной принтер, доступ в Интернет, круглый стол на 8 мест)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596" y="357165"/>
          <a:ext cx="8501122" cy="5857917"/>
        </p:xfrm>
        <a:graphic>
          <a:graphicData uri="http://schemas.openxmlformats.org/drawingml/2006/table">
            <a:tbl>
              <a:tblPr/>
              <a:tblGrid>
                <a:gridCol w="4000528"/>
                <a:gridCol w="4500594"/>
              </a:tblGrid>
              <a:tr h="25003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Спортивный зал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(набор спортивного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оборудования 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для занятий)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Необходим капитальный ремонт: штукатурно-малярные работы, ремонт примыканий старого короба вентиляции на чердаке. Необходимо спортивное оборудование: комплекты лыж для различных возрастных категорий, скамьи, баскетбольные щиты из современных прочных материалов и т.д.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71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Мед.блок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(оборудование соответствует нормам оснащения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мед.кабинетов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Необходима замена стола медицинского, шкафа для лекарств, бактерицидных ламп 2008 года выпуска – 2 шт.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Компьютерный класс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на 7 мест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58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3 специализированных автобуса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для перевозки детей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Необходимо оборудование гаража для автобусов и площадки для посадки и высадки детей.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2843808" y="620688"/>
            <a:ext cx="4786346" cy="4381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/>
              <a:t>Оснащение мебелью</a:t>
            </a:r>
            <a:endParaRPr lang="ru-RU" sz="2800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571472" y="2285992"/>
          <a:ext cx="3857652" cy="3286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4572000" y="1928802"/>
          <a:ext cx="4357718" cy="3929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1600" y="764704"/>
            <a:ext cx="7128792" cy="38749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just">
              <a:lnSpc>
                <a:spcPct val="115000"/>
              </a:lnSpc>
              <a:spcAft>
                <a:spcPts val="1000"/>
              </a:spcAft>
            </a:pPr>
            <a:endParaRPr lang="ru-RU" sz="2400" dirty="0" smtClean="0">
              <a:effectLst/>
              <a:latin typeface="Times New Roman"/>
              <a:ea typeface="Times New Roman"/>
              <a:cs typeface="Times New Roman"/>
            </a:endParaRPr>
          </a:p>
          <a:p>
            <a:pPr marL="228600" algn="just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effectLst/>
                <a:latin typeface="Times New Roman"/>
                <a:ea typeface="Times New Roman"/>
                <a:cs typeface="Times New Roman"/>
              </a:rPr>
              <a:t>19 декабря 2014г.</a:t>
            </a:r>
            <a:r>
              <a:rPr lang="ru-RU" sz="2400" dirty="0" smtClean="0">
                <a:effectLst/>
                <a:latin typeface="Times New Roman"/>
                <a:ea typeface="Times New Roman"/>
                <a:cs typeface="Times New Roman"/>
              </a:rPr>
              <a:t> вышел приказ </a:t>
            </a:r>
            <a:r>
              <a:rPr lang="ru-RU" sz="2400" b="1" dirty="0" smtClean="0">
                <a:effectLst/>
                <a:latin typeface="Times New Roman"/>
                <a:ea typeface="Times New Roman"/>
                <a:cs typeface="Times New Roman"/>
              </a:rPr>
              <a:t>№ 1599 </a:t>
            </a:r>
            <a:r>
              <a:rPr lang="ru-RU" sz="2400" dirty="0" smtClean="0">
                <a:effectLst/>
                <a:latin typeface="Times New Roman"/>
                <a:ea typeface="Times New Roman"/>
                <a:cs typeface="Times New Roman"/>
              </a:rPr>
              <a:t>об утверждении  федерального государственного образовательного стандарта образования обучающихся с умственной отсталостью (интеллектуальными нарушениями).</a:t>
            </a:r>
          </a:p>
          <a:p>
            <a:pPr marL="228600" algn="just">
              <a:lnSpc>
                <a:spcPct val="115000"/>
              </a:lnSpc>
              <a:spcAft>
                <a:spcPts val="1000"/>
              </a:spcAft>
            </a:pPr>
            <a:endParaRPr lang="ru-RU" sz="2400" dirty="0">
              <a:ea typeface="Times New Roman"/>
              <a:cs typeface="Times New Roman"/>
            </a:endParaRPr>
          </a:p>
          <a:p>
            <a:pPr marL="228600"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Times New Roman"/>
                <a:ea typeface="Times New Roman"/>
                <a:cs typeface="Times New Roman"/>
              </a:rPr>
              <a:t>Школа является базовой для реализации СФГОС.</a:t>
            </a:r>
            <a:endParaRPr lang="ru-RU" sz="2400" dirty="0"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92428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1643042" y="214290"/>
            <a:ext cx="499527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Оснащение кабинетов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интерактивным оборудованием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828800" y="1828800"/>
          <a:ext cx="6386538" cy="36719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785786" y="142852"/>
            <a:ext cx="725224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Выводы по анализу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матерально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технической базы школы на март 2015 года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81" y="1071546"/>
          <a:ext cx="8501123" cy="5608320"/>
        </p:xfrm>
        <a:graphic>
          <a:graphicData uri="http://schemas.openxmlformats.org/drawingml/2006/table">
            <a:tbl>
              <a:tblPr/>
              <a:tblGrid>
                <a:gridCol w="5000661"/>
                <a:gridCol w="3500462"/>
              </a:tblGrid>
              <a:tr h="2084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Сильные стороны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Слабые стороны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62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Материально-технические условия отвечают требованиям </a:t>
                      </a:r>
                      <a:r>
                        <a:rPr lang="ru-RU" sz="2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СанПиН</a:t>
                      </a: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и позволяют организовать      образовательный процесс в безопасном режиме</a:t>
                      </a: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Недостаточное количество ИКТ, применяемое в образовательном процессе второй ступени</a:t>
                      </a: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0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Полная комплектация оборудованием мастерских: обувная, няня, штукатурно-малярная, по комплексному обслуживанию зданий, одна швейная мастерская</a:t>
                      </a: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Необходимо оснащение спортивным инвентарем</a:t>
                      </a: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1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Укомплектован оборудованием на 100%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кабинет СБО</a:t>
                      </a: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Необходимо заменить устаревшее оборудование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в столовой</a:t>
                      </a: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2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Имеющаяся материальная база </a:t>
                      </a: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позволяет </a:t>
                      </a: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реализовывать АООП</a:t>
                      </a: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 хватает средств для обеспечения расходными материалами мастерских</a:t>
                      </a: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6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596" y="357167"/>
          <a:ext cx="8286808" cy="5311709"/>
        </p:xfrm>
        <a:graphic>
          <a:graphicData uri="http://schemas.openxmlformats.org/drawingml/2006/table">
            <a:tbl>
              <a:tblPr/>
              <a:tblGrid>
                <a:gridCol w="4429156"/>
                <a:gridCol w="3857652"/>
              </a:tblGrid>
              <a:tr h="4074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Возможности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Тревога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AF4"/>
                    </a:solidFill>
                  </a:tcPr>
                </a:tc>
              </a:tr>
              <a:tr h="16297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Возможность </a:t>
                      </a: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оказания платных </a:t>
                      </a: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услуг населению</a:t>
                      </a: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Капитальный ремонт потолков 3 этажа, </a:t>
                      </a: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спорт. </a:t>
                      </a: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зала, </a:t>
                      </a: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мастерских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AF4"/>
                    </a:solidFill>
                  </a:tcPr>
                </a:tc>
              </a:tr>
              <a:tr h="15347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Возможность вносить посильную помощь на практических занятиях в ремонте школы и мебели, </a:t>
                      </a: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пошиве костюмов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Устройство ограждения</a:t>
                      </a: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AF4"/>
                    </a:solidFill>
                  </a:tcPr>
                </a:tc>
              </a:tr>
              <a:tr h="6056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Санитарная обрезка деревьев</a:t>
                      </a: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AF4"/>
                    </a:solidFill>
                  </a:tcPr>
                </a:tc>
              </a:tr>
              <a:tr h="7267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Приобретение школьной мебели</a:t>
                      </a: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AF4"/>
                    </a:solidFill>
                  </a:tcPr>
                </a:tc>
              </a:tr>
              <a:tr h="4074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Приобретение аудиторских досок</a:t>
                      </a: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A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3608" y="1844824"/>
            <a:ext cx="7488832" cy="1051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170" algn="ctr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effectLst/>
                <a:latin typeface="Times New Roman"/>
                <a:ea typeface="Times New Roman"/>
                <a:cs typeface="Times New Roman"/>
              </a:rPr>
              <a:t>5.Информационное обеспечение реализации ФГОС ОВЗ</a:t>
            </a:r>
            <a:endParaRPr lang="ru-RU" sz="2800" dirty="0"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70911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5702368"/>
              </p:ext>
            </p:extLst>
          </p:nvPr>
        </p:nvGraphicFramePr>
        <p:xfrm>
          <a:off x="323528" y="548680"/>
          <a:ext cx="8568952" cy="4835208"/>
        </p:xfrm>
        <a:graphic>
          <a:graphicData uri="http://schemas.openxmlformats.org/drawingml/2006/table">
            <a:tbl>
              <a:tblPr firstRow="1" firstCol="1" bandRow="1"/>
              <a:tblGrid>
                <a:gridCol w="2304256"/>
                <a:gridCol w="6264696"/>
              </a:tblGrid>
              <a:tr h="3624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Дата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Мероприятия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95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август 2014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Создана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творческая группа по внедрению ФГОС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43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29.08.14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Педагогический совет на тему «ФГОС - базовый инструмент реализации конституционных прав на качественное образование детей с ОВЗ»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Презентация рецензированных рабочих тетрадей по предметам в подготовительном классе учителя начальной школы Савченко Н.Г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88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29.08.14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Корпоративное обучение педагогического коллектива школы с ключевыми понятиями нового ФГОС коррекционного образования (по ШМО).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5224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8375272"/>
              </p:ext>
            </p:extLst>
          </p:nvPr>
        </p:nvGraphicFramePr>
        <p:xfrm>
          <a:off x="179512" y="116632"/>
          <a:ext cx="8640960" cy="4065305"/>
        </p:xfrm>
        <a:graphic>
          <a:graphicData uri="http://schemas.openxmlformats.org/drawingml/2006/table">
            <a:tbl>
              <a:tblPr firstRow="1" firstCol="1" bandRow="1"/>
              <a:tblGrid>
                <a:gridCol w="2088232"/>
                <a:gridCol w="6552728"/>
              </a:tblGrid>
              <a:tr h="16187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05.09.14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"Вебинар по вопросам апробации ФГОС образования обучающихся с ограниченными возможностями здоровья" Департамента государственной политики в сфере защиты прав детей Министерства образования и науки Российской 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Федерации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55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30.09-03.10.14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Тестирование для педагогов школы по готовности к внедрению в образовательный процесс нового образовательного стандарта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11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21.10.14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Мониторинг «Сведения о параметрах реализации национальной образовательной инициативы по статистической форме «Наша новая школа» ННШ-С 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2014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1787215"/>
              </p:ext>
            </p:extLst>
          </p:nvPr>
        </p:nvGraphicFramePr>
        <p:xfrm>
          <a:off x="179512" y="4149080"/>
          <a:ext cx="8640960" cy="2103120"/>
        </p:xfrm>
        <a:graphic>
          <a:graphicData uri="http://schemas.openxmlformats.org/drawingml/2006/table">
            <a:tbl>
              <a:tblPr firstRow="1" firstCol="1" bandRow="1"/>
              <a:tblGrid>
                <a:gridCol w="2088232"/>
                <a:gridCol w="6552728"/>
              </a:tblGrid>
              <a:tr h="5610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август 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2014 МО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ШМО начальных классов «ФГОС для учащихся с нарушением интеллекта».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07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декабрь 2014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ШМО классных руководителей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«Роль классного руководителя в системе воспитания школьников в условиях реализации ФГОС»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8371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5516477"/>
              </p:ext>
            </p:extLst>
          </p:nvPr>
        </p:nvGraphicFramePr>
        <p:xfrm>
          <a:off x="251520" y="476671"/>
          <a:ext cx="8712968" cy="5386262"/>
        </p:xfrm>
        <a:graphic>
          <a:graphicData uri="http://schemas.openxmlformats.org/drawingml/2006/table">
            <a:tbl>
              <a:tblPr firstRow="1" firstCol="1" bandRow="1"/>
              <a:tblGrid>
                <a:gridCol w="1366740"/>
                <a:gridCol w="7346228"/>
              </a:tblGrid>
              <a:tr h="16561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05.11.14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педагогическом совете «Реализация модели «Школа - Центр социализации и профориентации детей с ограниченными возможностями здоровья»»  принято положение о внеурочной деятельности обучающихся по СФГОС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00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25.11.14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Вебинар издательства «Просвещение»Кухтина А.Л. "Реализация ФГОС ООО в УМК Г.Е. Рудзитис по химии"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Половинкина Е.А., Кухтина А.Л., Пузанова Е.А., Щербина О.С. 12.12.14 «Создание равных возможностей для успешной социализации и обучения учащихся с особыми образовательными потребностями в условиях реализации ФГОС НОО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35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14.12.14 Вебинары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Вебинар издательства «Просвещение» Половинкина Е.А. «Проектирование урока литературного чтения с позиций достижения планируемых результатов ФГОС НОО»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8628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9279991"/>
              </p:ext>
            </p:extLst>
          </p:nvPr>
        </p:nvGraphicFramePr>
        <p:xfrm>
          <a:off x="179513" y="188641"/>
          <a:ext cx="8856982" cy="6613270"/>
        </p:xfrm>
        <a:graphic>
          <a:graphicData uri="http://schemas.openxmlformats.org/drawingml/2006/table">
            <a:tbl>
              <a:tblPr firstRow="1" firstCol="1" bandRow="1"/>
              <a:tblGrid>
                <a:gridCol w="1244370"/>
                <a:gridCol w="7612612"/>
              </a:tblGrid>
              <a:tr h="9381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15.12.14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807" marR="40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Вебинар издательства «Просвещение» Безгин С.В., «УМК по истории как инструмент реализации требований ФГОС ООО и Историко-культурного стандарта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807" marR="40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36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18.12.14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807" marR="40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Половинкина Е.А. «Программа «Преемственность – личностно-ориентированная модель подготовки детей дошкольного возраста к обучению в условиях реализации ФГОС дошкольного и начального общего образования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807" marR="40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86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14.01.15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807" marR="40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Половинкина Е.А. «Формирование УУД: типовые задачи, диагностика, самооценка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807" marR="40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81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03.02.15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807" marR="40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Ерастова Н.В. «Планируемые результаты и оценка их достижения как структурообразующий элемент ФГОС НОО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807" marR="40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12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11.02.15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20.02.15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807" marR="40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Половинкина Е.А., Ерастова Н.В., Савченко Н.Г., Андрусенко В.В. «УУД как важная составляющая современных школьных стандартов», 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Половинкина Е.А., «Формирование и оценка УУД при преподавании </a:t>
                      </a: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литератур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ного 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чтения»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807" marR="40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7771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723127"/>
              </p:ext>
            </p:extLst>
          </p:nvPr>
        </p:nvGraphicFramePr>
        <p:xfrm>
          <a:off x="323528" y="764704"/>
          <a:ext cx="8424936" cy="4875256"/>
        </p:xfrm>
        <a:graphic>
          <a:graphicData uri="http://schemas.openxmlformats.org/drawingml/2006/table">
            <a:tbl>
              <a:tblPr firstRow="1" firstCol="1" bandRow="1"/>
              <a:tblGrid>
                <a:gridCol w="2627962"/>
                <a:gridCol w="5796974"/>
              </a:tblGrid>
              <a:tr h="17411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Очное обучение и участие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15-17.09.14 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Топчий Н.Д., Гридина С.В., Малых И.И. Курсы повышения квалификации ХКИРО "Алгоритмы проектирования АООП", 24 ч. 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93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18-20.12.14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Бахарева Г.Н. обучение на краевом семинаре ХКИРО "Проектирование психолого-педагогических условий реализации ФГОС для учащихся с ОВЗ", 30ч.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46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Февраль 2015г.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Кашканова Л.З., Савченко Н.Г.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Курсы повышения квалификации ХКИРО 120ч.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2176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908720"/>
            <a:ext cx="7992888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Анализ созданных условий показал</a:t>
            </a:r>
            <a:r>
              <a:rPr lang="ru-RU" sz="2800" dirty="0" smtClean="0">
                <a:effectLst/>
                <a:latin typeface="Times New Roman"/>
                <a:ea typeface="Times New Roman"/>
                <a:cs typeface="Times New Roman"/>
              </a:rPr>
              <a:t>, что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Times New Roman"/>
                <a:ea typeface="Times New Roman"/>
                <a:cs typeface="Times New Roman"/>
              </a:rPr>
              <a:t>проводится регулярное обучение педагогического коллектива по вопросам введения ФГОС.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Times New Roman"/>
                <a:ea typeface="Times New Roman"/>
                <a:cs typeface="Times New Roman"/>
              </a:rPr>
              <a:t>В соответствии с ФГОС приведена нормативно-правовая база учреждения, организована внеурочная деятельность учащихся и взаимодействие с социумом. Разработана АООП и рабочие программы по предметам в подготовительном и 1 классах по проекту ФГОС.</a:t>
            </a:r>
            <a:endParaRPr lang="ru-RU" sz="2800" dirty="0"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Times New Roman"/>
                <a:ea typeface="Times New Roman"/>
                <a:cs typeface="Times New Roman"/>
              </a:rPr>
              <a:t> </a:t>
            </a:r>
            <a:endParaRPr lang="ru-RU" sz="2800" dirty="0"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99328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14290"/>
            <a:ext cx="8246396" cy="75774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just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effectLst/>
                <a:latin typeface="Times New Roman"/>
                <a:ea typeface="Times New Roman"/>
                <a:cs typeface="Times New Roman"/>
              </a:rPr>
              <a:t>Анализ готовности нашего учреждения к реализации ФГОС </a:t>
            </a:r>
            <a:r>
              <a:rPr lang="ru-RU" sz="2400" dirty="0" smtClean="0">
                <a:effectLst/>
                <a:latin typeface="Times New Roman"/>
                <a:ea typeface="Times New Roman"/>
                <a:cs typeface="Times New Roman"/>
              </a:rPr>
              <a:t>мы провели по следующим направлениям:</a:t>
            </a:r>
          </a:p>
          <a:p>
            <a:pPr marL="228600" algn="just">
              <a:lnSpc>
                <a:spcPct val="115000"/>
              </a:lnSpc>
              <a:spcAft>
                <a:spcPts val="1000"/>
              </a:spcAft>
            </a:pPr>
            <a:endParaRPr lang="ru-RU" sz="2400" dirty="0" smtClean="0">
              <a:ea typeface="Times New Roman"/>
              <a:cs typeface="Times New Roman"/>
            </a:endParaRPr>
          </a:p>
          <a:p>
            <a:pPr marL="228600" algn="just">
              <a:lnSpc>
                <a:spcPct val="115000"/>
              </a:lnSpc>
              <a:spcAft>
                <a:spcPts val="1000"/>
              </a:spcAft>
            </a:pPr>
            <a:endParaRPr lang="ru-RU" sz="2400" dirty="0">
              <a:ea typeface="Times New Roman"/>
              <a:cs typeface="Times New Roman"/>
            </a:endParaRPr>
          </a:p>
          <a:p>
            <a:pPr marL="228600" algn="just">
              <a:lnSpc>
                <a:spcPct val="115000"/>
              </a:lnSpc>
              <a:spcAft>
                <a:spcPts val="1000"/>
              </a:spcAft>
            </a:pPr>
            <a:endParaRPr lang="ru-RU" sz="2400" dirty="0" smtClean="0">
              <a:ea typeface="Times New Roman"/>
              <a:cs typeface="Times New Roman"/>
            </a:endParaRPr>
          </a:p>
          <a:p>
            <a:pPr marL="228600" algn="just">
              <a:lnSpc>
                <a:spcPct val="115000"/>
              </a:lnSpc>
              <a:spcAft>
                <a:spcPts val="1000"/>
              </a:spcAft>
            </a:pPr>
            <a:endParaRPr lang="ru-RU" sz="2400" dirty="0">
              <a:ea typeface="Times New Roman"/>
              <a:cs typeface="Times New Roman"/>
            </a:endParaRPr>
          </a:p>
          <a:p>
            <a:pPr marL="228600" algn="just">
              <a:lnSpc>
                <a:spcPct val="115000"/>
              </a:lnSpc>
              <a:spcAft>
                <a:spcPts val="1000"/>
              </a:spcAft>
            </a:pPr>
            <a:endParaRPr lang="ru-RU" sz="2400" dirty="0" smtClean="0">
              <a:ea typeface="Times New Roman"/>
              <a:cs typeface="Times New Roman"/>
            </a:endParaRPr>
          </a:p>
          <a:p>
            <a:pPr marL="228600" algn="just">
              <a:lnSpc>
                <a:spcPct val="115000"/>
              </a:lnSpc>
              <a:spcAft>
                <a:spcPts val="1000"/>
              </a:spcAft>
            </a:pPr>
            <a:endParaRPr lang="ru-RU" sz="2400" dirty="0">
              <a:ea typeface="Times New Roman"/>
              <a:cs typeface="Times New Roman"/>
            </a:endParaRPr>
          </a:p>
          <a:p>
            <a:pPr marL="228600" algn="just">
              <a:lnSpc>
                <a:spcPct val="115000"/>
              </a:lnSpc>
              <a:spcAft>
                <a:spcPts val="1000"/>
              </a:spcAft>
            </a:pPr>
            <a:endParaRPr lang="ru-RU" sz="2400" dirty="0" smtClean="0">
              <a:ea typeface="Times New Roman"/>
              <a:cs typeface="Times New Roman"/>
            </a:endParaRPr>
          </a:p>
          <a:p>
            <a:pPr marL="228600" algn="just">
              <a:lnSpc>
                <a:spcPct val="115000"/>
              </a:lnSpc>
              <a:spcAft>
                <a:spcPts val="1000"/>
              </a:spcAft>
            </a:pPr>
            <a:endParaRPr lang="ru-RU" sz="2400" dirty="0">
              <a:ea typeface="Times New Roman"/>
              <a:cs typeface="Times New Roman"/>
            </a:endParaRPr>
          </a:p>
          <a:p>
            <a:pPr marL="228600" algn="just">
              <a:lnSpc>
                <a:spcPct val="115000"/>
              </a:lnSpc>
              <a:spcAft>
                <a:spcPts val="1000"/>
              </a:spcAft>
            </a:pPr>
            <a:endParaRPr lang="ru-RU" sz="2400" dirty="0" smtClean="0">
              <a:ea typeface="Times New Roman"/>
              <a:cs typeface="Times New Roman"/>
            </a:endParaRPr>
          </a:p>
          <a:p>
            <a:pPr marL="228600" algn="just">
              <a:lnSpc>
                <a:spcPct val="115000"/>
              </a:lnSpc>
              <a:spcAft>
                <a:spcPts val="1000"/>
              </a:spcAft>
            </a:pPr>
            <a:endParaRPr lang="ru-RU" sz="2400" dirty="0">
              <a:ea typeface="Times New Roman"/>
              <a:cs typeface="Times New Roman"/>
            </a:endParaRPr>
          </a:p>
          <a:p>
            <a:pPr marL="228600" algn="just">
              <a:lnSpc>
                <a:spcPct val="115000"/>
              </a:lnSpc>
              <a:spcAft>
                <a:spcPts val="1000"/>
              </a:spcAft>
            </a:pPr>
            <a:endParaRPr lang="ru-RU" sz="2400" dirty="0" smtClean="0">
              <a:ea typeface="Times New Roman"/>
              <a:cs typeface="Times New Roman"/>
            </a:endParaRPr>
          </a:p>
          <a:p>
            <a:pPr marL="228600" algn="just">
              <a:lnSpc>
                <a:spcPct val="115000"/>
              </a:lnSpc>
              <a:spcAft>
                <a:spcPts val="1000"/>
              </a:spcAft>
            </a:pPr>
            <a:endParaRPr lang="ru-RU" sz="2400" dirty="0">
              <a:ea typeface="Times New Roman"/>
              <a:cs typeface="Times New Roman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67542" y="1454248"/>
            <a:ext cx="7617170" cy="4279008"/>
            <a:chOff x="467542" y="1454248"/>
            <a:chExt cx="7617170" cy="4279008"/>
          </a:xfrm>
        </p:grpSpPr>
        <p:sp>
          <p:nvSpPr>
            <p:cNvPr id="7" name="Freeform 6"/>
            <p:cNvSpPr/>
            <p:nvPr/>
          </p:nvSpPr>
          <p:spPr>
            <a:xfrm>
              <a:off x="467542" y="1484784"/>
              <a:ext cx="2448273" cy="4248472"/>
            </a:xfrm>
            <a:custGeom>
              <a:avLst/>
              <a:gdLst>
                <a:gd name="connsiteX0" fmla="*/ 0 w 1667118"/>
                <a:gd name="connsiteY0" fmla="*/ 83356 h 2000542"/>
                <a:gd name="connsiteX1" fmla="*/ 83356 w 1667118"/>
                <a:gd name="connsiteY1" fmla="*/ 0 h 2000542"/>
                <a:gd name="connsiteX2" fmla="*/ 1583762 w 1667118"/>
                <a:gd name="connsiteY2" fmla="*/ 0 h 2000542"/>
                <a:gd name="connsiteX3" fmla="*/ 1667118 w 1667118"/>
                <a:gd name="connsiteY3" fmla="*/ 83356 h 2000542"/>
                <a:gd name="connsiteX4" fmla="*/ 1667118 w 1667118"/>
                <a:gd name="connsiteY4" fmla="*/ 1917186 h 2000542"/>
                <a:gd name="connsiteX5" fmla="*/ 1583762 w 1667118"/>
                <a:gd name="connsiteY5" fmla="*/ 2000542 h 2000542"/>
                <a:gd name="connsiteX6" fmla="*/ 83356 w 1667118"/>
                <a:gd name="connsiteY6" fmla="*/ 2000542 h 2000542"/>
                <a:gd name="connsiteX7" fmla="*/ 0 w 1667118"/>
                <a:gd name="connsiteY7" fmla="*/ 1917186 h 2000542"/>
                <a:gd name="connsiteX8" fmla="*/ 0 w 1667118"/>
                <a:gd name="connsiteY8" fmla="*/ 83356 h 20005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67118" h="2000542">
                  <a:moveTo>
                    <a:pt x="1597655" y="1"/>
                  </a:moveTo>
                  <a:cubicBezTo>
                    <a:pt x="1636018" y="1"/>
                    <a:pt x="1667118" y="44785"/>
                    <a:pt x="1667118" y="100028"/>
                  </a:cubicBezTo>
                  <a:lnTo>
                    <a:pt x="1667118" y="1900514"/>
                  </a:lnTo>
                  <a:cubicBezTo>
                    <a:pt x="1667118" y="1955757"/>
                    <a:pt x="1636018" y="2000541"/>
                    <a:pt x="1597655" y="2000541"/>
                  </a:cubicBezTo>
                  <a:lnTo>
                    <a:pt x="69463" y="2000541"/>
                  </a:lnTo>
                  <a:cubicBezTo>
                    <a:pt x="31100" y="2000541"/>
                    <a:pt x="0" y="1955757"/>
                    <a:pt x="0" y="1900514"/>
                  </a:cubicBezTo>
                  <a:lnTo>
                    <a:pt x="0" y="100028"/>
                  </a:lnTo>
                  <a:cubicBezTo>
                    <a:pt x="0" y="44785"/>
                    <a:pt x="31100" y="1"/>
                    <a:pt x="69463" y="1"/>
                  </a:cubicBezTo>
                  <a:lnTo>
                    <a:pt x="1597655" y="1"/>
                  </a:lnTo>
                  <a:close/>
                </a:path>
              </a:pathLst>
            </a:custGeom>
            <a:solidFill>
              <a:srgbClr val="C00000"/>
            </a:solidFill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60100" tIns="82298" rIns="106678" bIns="1333694" numCol="1" spcCol="1270" anchor="t" anchorCtr="0">
              <a:noAutofit/>
            </a:bodyPr>
            <a:lstStyle/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kern="1200" dirty="0" smtClean="0"/>
                <a:t>Нормативно</a:t>
              </a:r>
            </a:p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kern="1200" dirty="0" smtClean="0"/>
                <a:t>правовое,</a:t>
              </a:r>
            </a:p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kern="1200" dirty="0" smtClean="0"/>
                <a:t>методическое и аналитическое обеспечение реализации ФГОС</a:t>
              </a:r>
              <a:endParaRPr lang="ru-RU" sz="2400" kern="1200" dirty="0"/>
            </a:p>
          </p:txBody>
        </p:sp>
        <p:sp>
          <p:nvSpPr>
            <p:cNvPr id="8" name="Freeform 7"/>
            <p:cNvSpPr/>
            <p:nvPr/>
          </p:nvSpPr>
          <p:spPr>
            <a:xfrm>
              <a:off x="3017950" y="1454248"/>
              <a:ext cx="2490154" cy="2016224"/>
            </a:xfrm>
            <a:custGeom>
              <a:avLst/>
              <a:gdLst>
                <a:gd name="connsiteX0" fmla="*/ 0 w 1667118"/>
                <a:gd name="connsiteY0" fmla="*/ 83356 h 2000542"/>
                <a:gd name="connsiteX1" fmla="*/ 83356 w 1667118"/>
                <a:gd name="connsiteY1" fmla="*/ 0 h 2000542"/>
                <a:gd name="connsiteX2" fmla="*/ 1583762 w 1667118"/>
                <a:gd name="connsiteY2" fmla="*/ 0 h 2000542"/>
                <a:gd name="connsiteX3" fmla="*/ 1667118 w 1667118"/>
                <a:gd name="connsiteY3" fmla="*/ 83356 h 2000542"/>
                <a:gd name="connsiteX4" fmla="*/ 1667118 w 1667118"/>
                <a:gd name="connsiteY4" fmla="*/ 1917186 h 2000542"/>
                <a:gd name="connsiteX5" fmla="*/ 1583762 w 1667118"/>
                <a:gd name="connsiteY5" fmla="*/ 2000542 h 2000542"/>
                <a:gd name="connsiteX6" fmla="*/ 83356 w 1667118"/>
                <a:gd name="connsiteY6" fmla="*/ 2000542 h 2000542"/>
                <a:gd name="connsiteX7" fmla="*/ 0 w 1667118"/>
                <a:gd name="connsiteY7" fmla="*/ 1917186 h 2000542"/>
                <a:gd name="connsiteX8" fmla="*/ 0 w 1667118"/>
                <a:gd name="connsiteY8" fmla="*/ 83356 h 20005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67118" h="2000542">
                  <a:moveTo>
                    <a:pt x="1597655" y="1"/>
                  </a:moveTo>
                  <a:cubicBezTo>
                    <a:pt x="1636018" y="1"/>
                    <a:pt x="1667118" y="44785"/>
                    <a:pt x="1667118" y="100028"/>
                  </a:cubicBezTo>
                  <a:lnTo>
                    <a:pt x="1667118" y="1900514"/>
                  </a:lnTo>
                  <a:cubicBezTo>
                    <a:pt x="1667118" y="1955757"/>
                    <a:pt x="1636018" y="2000541"/>
                    <a:pt x="1597655" y="2000541"/>
                  </a:cubicBezTo>
                  <a:lnTo>
                    <a:pt x="69463" y="2000541"/>
                  </a:lnTo>
                  <a:cubicBezTo>
                    <a:pt x="31100" y="2000541"/>
                    <a:pt x="0" y="1955757"/>
                    <a:pt x="0" y="1900514"/>
                  </a:cubicBezTo>
                  <a:lnTo>
                    <a:pt x="0" y="100028"/>
                  </a:lnTo>
                  <a:cubicBezTo>
                    <a:pt x="0" y="44785"/>
                    <a:pt x="31100" y="1"/>
                    <a:pt x="69463" y="1"/>
                  </a:cubicBezTo>
                  <a:lnTo>
                    <a:pt x="1597655" y="1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effectLst/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60100" tIns="82298" rIns="106678" bIns="1333694" numCol="1" spcCol="1270" anchor="t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kern="1200" dirty="0" smtClean="0">
                  <a:solidFill>
                    <a:schemeClr val="tx1"/>
                  </a:solidFill>
                </a:rPr>
                <a:t>Организационное обеспечение реализации ФГОС</a:t>
              </a:r>
              <a:endParaRPr lang="ru-RU" sz="2400" kern="1200" dirty="0">
                <a:solidFill>
                  <a:schemeClr val="tx1"/>
                </a:solidFill>
              </a:endParaRPr>
            </a:p>
          </p:txBody>
        </p:sp>
        <p:sp>
          <p:nvSpPr>
            <p:cNvPr id="9" name="Flowchart: Extract 8"/>
            <p:cNvSpPr/>
            <p:nvPr/>
          </p:nvSpPr>
          <p:spPr>
            <a:xfrm rot="10562639">
              <a:off x="1894910" y="2741495"/>
              <a:ext cx="14708" cy="13130"/>
            </a:xfrm>
            <a:prstGeom prst="flowChartExtract">
              <a:avLst/>
            </a:prstGeom>
            <a:scene3d>
              <a:camera prst="orthographicFront"/>
              <a:lightRig rig="threePt" dir="t">
                <a:rot lat="0" lon="0" rev="7500000"/>
              </a:lightRig>
            </a:scene3d>
            <a:sp3d z="152400" extrusionH="63500" prstMaterial="dkEdge">
              <a:bevelT w="120800" h="19050" prst="relaxedInset"/>
              <a:contourClr>
                <a:schemeClr val="bg1"/>
              </a:contourClr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3017948" y="3614898"/>
              <a:ext cx="2418147" cy="2118358"/>
            </a:xfrm>
            <a:custGeom>
              <a:avLst/>
              <a:gdLst>
                <a:gd name="connsiteX0" fmla="*/ 0 w 1667118"/>
                <a:gd name="connsiteY0" fmla="*/ 83356 h 2000542"/>
                <a:gd name="connsiteX1" fmla="*/ 83356 w 1667118"/>
                <a:gd name="connsiteY1" fmla="*/ 0 h 2000542"/>
                <a:gd name="connsiteX2" fmla="*/ 1583762 w 1667118"/>
                <a:gd name="connsiteY2" fmla="*/ 0 h 2000542"/>
                <a:gd name="connsiteX3" fmla="*/ 1667118 w 1667118"/>
                <a:gd name="connsiteY3" fmla="*/ 83356 h 2000542"/>
                <a:gd name="connsiteX4" fmla="*/ 1667118 w 1667118"/>
                <a:gd name="connsiteY4" fmla="*/ 1917186 h 2000542"/>
                <a:gd name="connsiteX5" fmla="*/ 1583762 w 1667118"/>
                <a:gd name="connsiteY5" fmla="*/ 2000542 h 2000542"/>
                <a:gd name="connsiteX6" fmla="*/ 83356 w 1667118"/>
                <a:gd name="connsiteY6" fmla="*/ 2000542 h 2000542"/>
                <a:gd name="connsiteX7" fmla="*/ 0 w 1667118"/>
                <a:gd name="connsiteY7" fmla="*/ 1917186 h 2000542"/>
                <a:gd name="connsiteX8" fmla="*/ 0 w 1667118"/>
                <a:gd name="connsiteY8" fmla="*/ 83356 h 20005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67118" h="2000542">
                  <a:moveTo>
                    <a:pt x="1597655" y="1"/>
                  </a:moveTo>
                  <a:cubicBezTo>
                    <a:pt x="1636018" y="1"/>
                    <a:pt x="1667118" y="44785"/>
                    <a:pt x="1667118" y="100028"/>
                  </a:cubicBezTo>
                  <a:lnTo>
                    <a:pt x="1667118" y="1900514"/>
                  </a:lnTo>
                  <a:cubicBezTo>
                    <a:pt x="1667118" y="1955757"/>
                    <a:pt x="1636018" y="2000541"/>
                    <a:pt x="1597655" y="2000541"/>
                  </a:cubicBezTo>
                  <a:lnTo>
                    <a:pt x="69463" y="2000541"/>
                  </a:lnTo>
                  <a:cubicBezTo>
                    <a:pt x="31100" y="2000541"/>
                    <a:pt x="0" y="1955757"/>
                    <a:pt x="0" y="1900514"/>
                  </a:cubicBezTo>
                  <a:lnTo>
                    <a:pt x="0" y="100028"/>
                  </a:lnTo>
                  <a:cubicBezTo>
                    <a:pt x="0" y="44785"/>
                    <a:pt x="31100" y="1"/>
                    <a:pt x="69463" y="1"/>
                  </a:cubicBezTo>
                  <a:lnTo>
                    <a:pt x="1597655" y="1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60099" tIns="82296" rIns="106679" bIns="1333696" numCol="1" spcCol="1270" anchor="t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kern="1200" dirty="0" smtClean="0">
                  <a:solidFill>
                    <a:schemeClr val="tx1"/>
                  </a:solidFill>
                </a:rPr>
                <a:t>Кадровое обеспечение введения ФГОС</a:t>
              </a:r>
              <a:endParaRPr lang="ru-RU" sz="2400" kern="1200" dirty="0">
                <a:solidFill>
                  <a:schemeClr val="tx1"/>
                </a:solidFill>
              </a:endParaRPr>
            </a:p>
          </p:txBody>
        </p:sp>
        <p:sp>
          <p:nvSpPr>
            <p:cNvPr id="11" name="Flowchart: Extract 10"/>
            <p:cNvSpPr/>
            <p:nvPr/>
          </p:nvSpPr>
          <p:spPr>
            <a:xfrm rot="5400000">
              <a:off x="3590418" y="2688698"/>
              <a:ext cx="14708" cy="12503"/>
            </a:xfrm>
            <a:prstGeom prst="flowChartExtract">
              <a:avLst/>
            </a:prstGeom>
            <a:scene3d>
              <a:camera prst="orthographicFront"/>
              <a:lightRig rig="threePt" dir="t">
                <a:rot lat="0" lon="0" rev="7500000"/>
              </a:lightRig>
            </a:scene3d>
            <a:sp3d z="152400" extrusionH="63500" prstMaterial="dkEdge">
              <a:bevelT w="120800" h="19050" prst="relaxedInset"/>
              <a:contourClr>
                <a:schemeClr val="bg1"/>
              </a:contourClr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5609146" y="3669800"/>
              <a:ext cx="2475566" cy="2063456"/>
            </a:xfrm>
            <a:custGeom>
              <a:avLst/>
              <a:gdLst>
                <a:gd name="connsiteX0" fmla="*/ 0 w 1667118"/>
                <a:gd name="connsiteY0" fmla="*/ 83356 h 2000542"/>
                <a:gd name="connsiteX1" fmla="*/ 83356 w 1667118"/>
                <a:gd name="connsiteY1" fmla="*/ 0 h 2000542"/>
                <a:gd name="connsiteX2" fmla="*/ 1583762 w 1667118"/>
                <a:gd name="connsiteY2" fmla="*/ 0 h 2000542"/>
                <a:gd name="connsiteX3" fmla="*/ 1667118 w 1667118"/>
                <a:gd name="connsiteY3" fmla="*/ 83356 h 2000542"/>
                <a:gd name="connsiteX4" fmla="*/ 1667118 w 1667118"/>
                <a:gd name="connsiteY4" fmla="*/ 1917186 h 2000542"/>
                <a:gd name="connsiteX5" fmla="*/ 1583762 w 1667118"/>
                <a:gd name="connsiteY5" fmla="*/ 2000542 h 2000542"/>
                <a:gd name="connsiteX6" fmla="*/ 83356 w 1667118"/>
                <a:gd name="connsiteY6" fmla="*/ 2000542 h 2000542"/>
                <a:gd name="connsiteX7" fmla="*/ 0 w 1667118"/>
                <a:gd name="connsiteY7" fmla="*/ 1917186 h 2000542"/>
                <a:gd name="connsiteX8" fmla="*/ 0 w 1667118"/>
                <a:gd name="connsiteY8" fmla="*/ 83356 h 20005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67118" h="2000542">
                  <a:moveTo>
                    <a:pt x="1597655" y="1"/>
                  </a:moveTo>
                  <a:cubicBezTo>
                    <a:pt x="1636018" y="1"/>
                    <a:pt x="1667118" y="44785"/>
                    <a:pt x="1667118" y="100028"/>
                  </a:cubicBezTo>
                  <a:lnTo>
                    <a:pt x="1667118" y="1900514"/>
                  </a:lnTo>
                  <a:cubicBezTo>
                    <a:pt x="1667118" y="1955757"/>
                    <a:pt x="1636018" y="2000541"/>
                    <a:pt x="1597655" y="2000541"/>
                  </a:cubicBezTo>
                  <a:lnTo>
                    <a:pt x="69463" y="2000541"/>
                  </a:lnTo>
                  <a:cubicBezTo>
                    <a:pt x="31100" y="2000541"/>
                    <a:pt x="0" y="1955757"/>
                    <a:pt x="0" y="1900514"/>
                  </a:cubicBezTo>
                  <a:lnTo>
                    <a:pt x="0" y="100028"/>
                  </a:lnTo>
                  <a:cubicBezTo>
                    <a:pt x="0" y="44785"/>
                    <a:pt x="31100" y="1"/>
                    <a:pt x="69463" y="1"/>
                  </a:cubicBezTo>
                  <a:lnTo>
                    <a:pt x="1597655" y="1"/>
                  </a:lnTo>
                  <a:close/>
                </a:path>
              </a:pathLst>
            </a:custGeom>
            <a:solidFill>
              <a:schemeClr val="accent3"/>
            </a:solidFill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60099" tIns="82297" rIns="106679" bIns="1333695" numCol="1" spcCol="1270" anchor="t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kern="1200" dirty="0" smtClean="0">
                  <a:solidFill>
                    <a:schemeClr val="tx1"/>
                  </a:solidFill>
                </a:rPr>
                <a:t>Финансово-экономическое обеспечение введения ФГОС </a:t>
              </a:r>
              <a:endParaRPr lang="ru-RU" sz="2400" kern="1200" dirty="0">
                <a:solidFill>
                  <a:schemeClr val="tx1"/>
                </a:solidFill>
              </a:endParaRPr>
            </a:p>
          </p:txBody>
        </p:sp>
        <p:sp>
          <p:nvSpPr>
            <p:cNvPr id="13" name="Flowchart: Extract 12"/>
            <p:cNvSpPr/>
            <p:nvPr/>
          </p:nvSpPr>
          <p:spPr>
            <a:xfrm rot="5400000">
              <a:off x="5257836" y="2688297"/>
              <a:ext cx="14708" cy="12503"/>
            </a:xfrm>
            <a:prstGeom prst="flowChartExtract">
              <a:avLst/>
            </a:prstGeom>
            <a:scene3d>
              <a:camera prst="orthographicFront"/>
              <a:lightRig rig="threePt" dir="t">
                <a:rot lat="0" lon="0" rev="7500000"/>
              </a:lightRig>
            </a:scene3d>
            <a:sp3d z="152400" extrusionH="63500" prstMaterial="dkEdge">
              <a:bevelT w="120800" h="19050" prst="relaxedInset"/>
              <a:contourClr>
                <a:schemeClr val="bg1"/>
              </a:contourClr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5609147" y="1454248"/>
              <a:ext cx="2475565" cy="2016223"/>
            </a:xfrm>
            <a:custGeom>
              <a:avLst/>
              <a:gdLst>
                <a:gd name="connsiteX0" fmla="*/ 0 w 1667118"/>
                <a:gd name="connsiteY0" fmla="*/ 83356 h 2000542"/>
                <a:gd name="connsiteX1" fmla="*/ 83356 w 1667118"/>
                <a:gd name="connsiteY1" fmla="*/ 0 h 2000542"/>
                <a:gd name="connsiteX2" fmla="*/ 1583762 w 1667118"/>
                <a:gd name="connsiteY2" fmla="*/ 0 h 2000542"/>
                <a:gd name="connsiteX3" fmla="*/ 1667118 w 1667118"/>
                <a:gd name="connsiteY3" fmla="*/ 83356 h 2000542"/>
                <a:gd name="connsiteX4" fmla="*/ 1667118 w 1667118"/>
                <a:gd name="connsiteY4" fmla="*/ 1917186 h 2000542"/>
                <a:gd name="connsiteX5" fmla="*/ 1583762 w 1667118"/>
                <a:gd name="connsiteY5" fmla="*/ 2000542 h 2000542"/>
                <a:gd name="connsiteX6" fmla="*/ 83356 w 1667118"/>
                <a:gd name="connsiteY6" fmla="*/ 2000542 h 2000542"/>
                <a:gd name="connsiteX7" fmla="*/ 0 w 1667118"/>
                <a:gd name="connsiteY7" fmla="*/ 1917186 h 2000542"/>
                <a:gd name="connsiteX8" fmla="*/ 0 w 1667118"/>
                <a:gd name="connsiteY8" fmla="*/ 83356 h 20005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67118" h="2000542">
                  <a:moveTo>
                    <a:pt x="1597655" y="1"/>
                  </a:moveTo>
                  <a:cubicBezTo>
                    <a:pt x="1636018" y="1"/>
                    <a:pt x="1667118" y="44785"/>
                    <a:pt x="1667118" y="100028"/>
                  </a:cubicBezTo>
                  <a:lnTo>
                    <a:pt x="1667118" y="1900514"/>
                  </a:lnTo>
                  <a:cubicBezTo>
                    <a:pt x="1667118" y="1955757"/>
                    <a:pt x="1636018" y="2000541"/>
                    <a:pt x="1597655" y="2000541"/>
                  </a:cubicBezTo>
                  <a:lnTo>
                    <a:pt x="69463" y="2000541"/>
                  </a:lnTo>
                  <a:cubicBezTo>
                    <a:pt x="31100" y="2000541"/>
                    <a:pt x="0" y="1955757"/>
                    <a:pt x="0" y="1900514"/>
                  </a:cubicBezTo>
                  <a:lnTo>
                    <a:pt x="0" y="100028"/>
                  </a:lnTo>
                  <a:cubicBezTo>
                    <a:pt x="0" y="44785"/>
                    <a:pt x="31100" y="1"/>
                    <a:pt x="69463" y="1"/>
                  </a:cubicBezTo>
                  <a:lnTo>
                    <a:pt x="1597655" y="1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60099" tIns="82296" rIns="106680" bIns="1333696" numCol="1" spcCol="1270" anchor="t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kern="1200" dirty="0" smtClean="0"/>
                <a:t>Информационное обеспечение реализации ФГОС </a:t>
              </a:r>
              <a:endParaRPr lang="ru-RU" sz="2400" kern="1200" dirty="0"/>
            </a:p>
          </p:txBody>
        </p:sp>
        <p:sp>
          <p:nvSpPr>
            <p:cNvPr id="15" name="Flowchart: Extract 14"/>
            <p:cNvSpPr/>
            <p:nvPr/>
          </p:nvSpPr>
          <p:spPr>
            <a:xfrm rot="5400000">
              <a:off x="6927873" y="2688297"/>
              <a:ext cx="14708" cy="12503"/>
            </a:xfrm>
            <a:prstGeom prst="flowChartExtract">
              <a:avLst/>
            </a:prstGeom>
            <a:scene3d>
              <a:camera prst="orthographicFront"/>
              <a:lightRig rig="threePt" dir="t">
                <a:rot lat="0" lon="0" rev="7500000"/>
              </a:lightRig>
            </a:scene3d>
            <a:sp3d z="152400" extrusionH="63500" prstMaterial="dkEdge">
              <a:bevelT w="120800" h="19050" prst="relaxedInset"/>
              <a:contourClr>
                <a:schemeClr val="bg1"/>
              </a:contourClr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</p:spTree>
    <p:extLst>
      <p:ext uri="{BB962C8B-B14F-4D97-AF65-F5344CB8AC3E}">
        <p14:creationId xmlns:p14="http://schemas.microsoft.com/office/powerpoint/2010/main" val="1519753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6066" y="3199"/>
            <a:ext cx="8424936" cy="625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endParaRPr lang="ru-RU" sz="2800" b="1" dirty="0" smtClean="0">
              <a:solidFill>
                <a:srgbClr val="FF0000"/>
              </a:solidFill>
              <a:effectLst/>
              <a:latin typeface="Times New Roman"/>
              <a:ea typeface="Times New Roman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Не соответствует требованиям ФГОС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Times New Roman"/>
                <a:ea typeface="Times New Roman"/>
                <a:cs typeface="Times New Roman"/>
              </a:rPr>
              <a:t>материально-техническое обеспечение (оборудование классов, обеспечение учебниками и учебными пособиями);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2400" dirty="0" smtClean="0">
              <a:effectLst/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Times New Roman"/>
                <a:ea typeface="Times New Roman"/>
                <a:cs typeface="Times New Roman"/>
              </a:rPr>
              <a:t>в штатном расписании не предусмотрены ставки тьюторов для работы с детьми с тяжелыми нарушениями</a:t>
            </a: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2400" dirty="0" smtClean="0">
              <a:effectLst/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Times New Roman"/>
                <a:ea typeface="Times New Roman"/>
                <a:cs typeface="Times New Roman"/>
              </a:rPr>
              <a:t>АООП и рабочие программы по предметам требуют доработки в соответствии с принятыми 19.12.14. ФГОС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;</a:t>
            </a:r>
            <a:r>
              <a:rPr lang="ru-RU" sz="2400" dirty="0" smtClean="0">
                <a:effectLst/>
                <a:latin typeface="Times New Roman"/>
                <a:ea typeface="Times New Roman"/>
                <a:cs typeface="Times New Roman"/>
              </a:rPr>
              <a:t>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2400" dirty="0" smtClean="0">
              <a:effectLst/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Times New Roman"/>
                <a:ea typeface="Times New Roman"/>
                <a:cs typeface="Times New Roman"/>
              </a:rPr>
              <a:t>50% педагогов не имеют специального дефектологического образования. </a:t>
            </a:r>
            <a:endParaRPr lang="ru-RU" sz="2400" dirty="0"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Times New Roman"/>
                <a:ea typeface="Times New Roman"/>
                <a:cs typeface="Times New Roman"/>
              </a:rPr>
              <a:t> </a:t>
            </a:r>
            <a:endParaRPr lang="ru-RU" sz="2800" dirty="0"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79533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15616" y="620689"/>
            <a:ext cx="6768752" cy="4073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Задание для аудитории</a:t>
            </a:r>
            <a:endParaRPr lang="ru-RU" sz="2800" dirty="0">
              <a:ea typeface="Times New Roman"/>
              <a:cs typeface="Times New Roman"/>
            </a:endParaRPr>
          </a:p>
          <a:p>
            <a:pPr marL="228600" algn="ctr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latin typeface="Times New Roman"/>
                <a:ea typeface="Times New Roman"/>
                <a:cs typeface="Times New Roman"/>
              </a:rPr>
              <a:t> « Шкала проблем</a:t>
            </a:r>
            <a:r>
              <a:rPr lang="ru-RU" sz="2800" b="1" dirty="0" smtClean="0">
                <a:latin typeface="Times New Roman"/>
                <a:ea typeface="Times New Roman"/>
                <a:cs typeface="Times New Roman"/>
              </a:rPr>
              <a:t>»</a:t>
            </a:r>
          </a:p>
          <a:p>
            <a:pPr marL="228600" algn="ctr">
              <a:lnSpc>
                <a:spcPct val="115000"/>
              </a:lnSpc>
              <a:spcAft>
                <a:spcPts val="1000"/>
              </a:spcAft>
            </a:pPr>
            <a:endParaRPr lang="ru-RU" sz="2800" dirty="0">
              <a:ea typeface="Times New Roman"/>
              <a:cs typeface="Times New Roman"/>
            </a:endParaRPr>
          </a:p>
          <a:p>
            <a:pPr marL="228600" algn="ctr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Выбрать из предложенных </a:t>
            </a: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задач:</a:t>
            </a:r>
            <a:endParaRPr lang="ru-RU" sz="2800" dirty="0">
              <a:ea typeface="Times New Roman"/>
              <a:cs typeface="Times New Roman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Самую важную и первоочередную и поставить 5 баллов. Далее по уменьшению ранжировать все задачи.</a:t>
            </a:r>
            <a:endParaRPr lang="ru-RU" sz="2800" dirty="0">
              <a:latin typeface="Times New Roman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9720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15616" y="620688"/>
            <a:ext cx="6174432" cy="4852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1</a:t>
            </a: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. Разработать 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и утвердить АООП на </a:t>
            </a: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2015-2016гг.</a:t>
            </a:r>
            <a:endParaRPr lang="ru-RU" sz="2400" dirty="0">
              <a:ea typeface="Times New Roman"/>
              <a:cs typeface="Times New Roman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latin typeface="Times New Roman"/>
                <a:ea typeface="Times New Roman"/>
                <a:cs typeface="Times New Roman"/>
              </a:rPr>
              <a:t>2.Внести изменения в должностные инструкции и эффективный контракт</a:t>
            </a:r>
            <a:endParaRPr lang="ru-RU" sz="2400" dirty="0">
              <a:ea typeface="Times New Roman"/>
              <a:cs typeface="Times New Roman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latin typeface="Times New Roman"/>
                <a:ea typeface="Times New Roman"/>
                <a:cs typeface="Times New Roman"/>
              </a:rPr>
              <a:t>3. Разработать план методической работы, обеспечивающий сопровождение ФГОС</a:t>
            </a:r>
            <a:endParaRPr lang="ru-RU" sz="2400" dirty="0">
              <a:ea typeface="Times New Roman"/>
              <a:cs typeface="Times New Roman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latin typeface="Times New Roman"/>
                <a:ea typeface="Times New Roman"/>
                <a:cs typeface="Times New Roman"/>
              </a:rPr>
              <a:t>4. Осуществить повышение квалификации педагогических работников</a:t>
            </a:r>
            <a:endParaRPr lang="ru-RU" sz="2400" dirty="0">
              <a:ea typeface="Times New Roman"/>
              <a:cs typeface="Times New Roman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latin typeface="Times New Roman"/>
                <a:ea typeface="Times New Roman"/>
                <a:cs typeface="Times New Roman"/>
              </a:rPr>
              <a:t>5. Обеспечить материально-технические условия реализации АООП</a:t>
            </a:r>
            <a:endParaRPr lang="ru-RU" sz="2400" dirty="0"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1931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5063" y="260648"/>
            <a:ext cx="7776864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340"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effectLst/>
                <a:latin typeface="Times New Roman"/>
                <a:ea typeface="Times New Roman"/>
                <a:cs typeface="Times New Roman"/>
              </a:rPr>
              <a:t>1- 2 Нормативно-правовое, методическое, организационное  и аналитическое обеспечение реализации ФГОС .</a:t>
            </a:r>
            <a:endParaRPr lang="ru-RU" sz="2400" dirty="0">
              <a:ea typeface="Times New Roman"/>
              <a:cs typeface="Times New Roman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4595013"/>
              </p:ext>
            </p:extLst>
          </p:nvPr>
        </p:nvGraphicFramePr>
        <p:xfrm>
          <a:off x="755083" y="1627176"/>
          <a:ext cx="7416823" cy="4032449"/>
        </p:xfrm>
        <a:graphic>
          <a:graphicData uri="http://schemas.openxmlformats.org/drawingml/2006/table">
            <a:tbl>
              <a:tblPr firstRow="1" firstCol="1" bandRow="1"/>
              <a:tblGrid>
                <a:gridCol w="3024829"/>
                <a:gridCol w="2381857"/>
                <a:gridCol w="2010137"/>
              </a:tblGrid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Условие</a:t>
                      </a:r>
                      <a:endParaRPr lang="ru-RU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Создано</a:t>
                      </a:r>
                      <a:endParaRPr lang="ru-RU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Не </a:t>
                      </a: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создано</a:t>
                      </a:r>
                      <a:endParaRPr lang="ru-RU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62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Разработка и утверждение дорожной карты по введению ФГОС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21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Приведение локальных актов в соответствие с ФГОС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8277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8715467"/>
              </p:ext>
            </p:extLst>
          </p:nvPr>
        </p:nvGraphicFramePr>
        <p:xfrm>
          <a:off x="251520" y="188640"/>
          <a:ext cx="8640960" cy="6309360"/>
        </p:xfrm>
        <a:graphic>
          <a:graphicData uri="http://schemas.openxmlformats.org/drawingml/2006/table">
            <a:tbl>
              <a:tblPr firstRow="1" firstCol="1" bandRow="1"/>
              <a:tblGrid>
                <a:gridCol w="1806746"/>
                <a:gridCol w="3521846"/>
                <a:gridCol w="3312368"/>
              </a:tblGrid>
              <a:tr h="17281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Программы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АООП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рабочие </a:t>
                      </a:r>
                      <a:endParaRPr lang="ru-RU" sz="20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программы </a:t>
                      </a: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 </a:t>
                      </a: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проекту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ФГОС 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АООП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рабочие программы  по ФГОС (от 19.12.14.)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учебно-методическое обеспечение учебного процесса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08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Система кружковой </a:t>
                      </a:r>
                      <a:endParaRPr lang="ru-RU" sz="20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работы 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Требует доработки программа воспитательной работы школы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26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Расширение социального опыта и контактов 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обучающихся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Создан перспективный план экскурсий на предприятия.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Создана система взаимодействия с социальным окружением школы(музеи, театры, КМПЦ и др.)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Разработаны КТП педагогов, предусматрвающие взаимодействие учащихся с социальным окружением.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Недостаточное взаимодействие детей находящихся  на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индивидуальном обучении с социумом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1085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5657881"/>
              </p:ext>
            </p:extLst>
          </p:nvPr>
        </p:nvGraphicFramePr>
        <p:xfrm>
          <a:off x="323528" y="188640"/>
          <a:ext cx="8640960" cy="5958840"/>
        </p:xfrm>
        <a:graphic>
          <a:graphicData uri="http://schemas.openxmlformats.org/drawingml/2006/table">
            <a:tbl>
              <a:tblPr firstRow="1" firstCol="1" bandRow="1"/>
              <a:tblGrid>
                <a:gridCol w="3960440"/>
                <a:gridCol w="2232248"/>
                <a:gridCol w="2448272"/>
              </a:tblGrid>
              <a:tr h="14250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Учет образовательных потребностей  общих и специфических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709" marR="52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709" marR="52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 предусмотрены ставки тьюторов или сопровождающих для детей с тяжелыми нарушениями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709" marR="52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22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Участие педагогических работников , родителей и общественности в разработке АООП в т.ч. индивидуальных образовательных маршрутов обучающихся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709" marR="52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Участие педагогического коллектива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709" marR="52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 участвуют родители в разработке АООП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709" marR="52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86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Использование в образовательной деятельности современных образовательных технологий деятельностного типа, в т.ч. информационных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709" marR="52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709" marR="52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709" marR="52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5957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4313116"/>
              </p:ext>
            </p:extLst>
          </p:nvPr>
        </p:nvGraphicFramePr>
        <p:xfrm>
          <a:off x="467544" y="188639"/>
          <a:ext cx="8496944" cy="5642376"/>
        </p:xfrm>
        <a:graphic>
          <a:graphicData uri="http://schemas.openxmlformats.org/drawingml/2006/table">
            <a:tbl>
              <a:tblPr firstRow="1" firstCol="1" bandRow="1"/>
              <a:tblGrid>
                <a:gridCol w="3528392"/>
                <a:gridCol w="3816424"/>
                <a:gridCol w="1152128"/>
              </a:tblGrid>
              <a:tr h="19273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Эффективное управление организацией с использованием ИКТи современных механизмов финансирования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432" marR="654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Сайт школы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Электронный журнал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Эффективный контракт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432" marR="654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432" marR="654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64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Создание рабочей группы по введению ФГОС ОВЗ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432" marR="654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432" marR="654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432" marR="654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34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Создание системы методической работы, обеспечивающей сопровождение введения ФГОС.Создание условий для повышения квалификации.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432" marR="654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Корпоративное обучение.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ШМО.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Участие педагогов в семинарах и вебинарах по введению ФГОС.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Педагогические советы.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432" marR="654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432" marR="654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758950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2233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88230" y="1988840"/>
            <a:ext cx="6192688" cy="556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effectLst/>
                <a:latin typeface="Times New Roman"/>
                <a:ea typeface="Times New Roman"/>
                <a:cs typeface="Times New Roman"/>
              </a:rPr>
              <a:t>3.Кадровое обеспечение</a:t>
            </a:r>
            <a:endParaRPr lang="ru-RU" sz="2800" dirty="0"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1374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5067507"/>
              </p:ext>
            </p:extLst>
          </p:nvPr>
        </p:nvGraphicFramePr>
        <p:xfrm>
          <a:off x="539552" y="476672"/>
          <a:ext cx="8064896" cy="1872207"/>
        </p:xfrm>
        <a:graphic>
          <a:graphicData uri="http://schemas.openxmlformats.org/drawingml/2006/table">
            <a:tbl>
              <a:tblPr firstRow="1" firstCol="1" bandRow="1"/>
              <a:tblGrid>
                <a:gridCol w="2623654"/>
                <a:gridCol w="3064978"/>
                <a:gridCol w="2376264"/>
              </a:tblGrid>
              <a:tr h="4680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Условие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532" marR="39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      Создано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532" marR="39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 Не </a:t>
                      </a: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создано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532" marR="39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4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Образование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-высшее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-дефектологическое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532" marR="39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90%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50%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532" marR="39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10%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50%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532" marR="39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362890828"/>
              </p:ext>
            </p:extLst>
          </p:nvPr>
        </p:nvGraphicFramePr>
        <p:xfrm>
          <a:off x="323528" y="2996952"/>
          <a:ext cx="4176464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641424692"/>
              </p:ext>
            </p:extLst>
          </p:nvPr>
        </p:nvGraphicFramePr>
        <p:xfrm>
          <a:off x="4572000" y="2780928"/>
          <a:ext cx="4320480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0901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Custom 3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Pop</Template>
  <TotalTime>546</TotalTime>
  <Words>1662</Words>
  <Application>Microsoft Office PowerPoint</Application>
  <PresentationFormat>Экран (4:3)</PresentationFormat>
  <Paragraphs>308</Paragraphs>
  <Slides>32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8" baseType="lpstr">
      <vt:lpstr>Arial</vt:lpstr>
      <vt:lpstr>Calibri</vt:lpstr>
      <vt:lpstr>Symbol</vt:lpstr>
      <vt:lpstr>Times New Roman</vt:lpstr>
      <vt:lpstr>Wingdings 3</vt:lpstr>
      <vt:lpstr>Urban Pop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Квалификация педагогов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Педсовет Организация введения  федерального государственного образовательного стандарта.</dc:title>
  <dc:creator>RePack by Diakov</dc:creator>
  <cp:lastModifiedBy>Учитель</cp:lastModifiedBy>
  <cp:revision>52</cp:revision>
  <dcterms:created xsi:type="dcterms:W3CDTF">2015-03-14T23:54:42Z</dcterms:created>
  <dcterms:modified xsi:type="dcterms:W3CDTF">2015-03-26T00:24:54Z</dcterms:modified>
</cp:coreProperties>
</file>