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6" r:id="rId19"/>
    <p:sldId id="275" r:id="rId20"/>
    <p:sldId id="271" r:id="rId21"/>
    <p:sldId id="272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/>
              <a:t>Использование технологий</a:t>
            </a:r>
          </a:p>
        </c:rich>
      </c:tx>
      <c:layout>
        <c:manualLayout>
          <c:xMode val="edge"/>
          <c:yMode val="edge"/>
          <c:x val="0.31889978982298872"/>
          <c:y val="5.77833954855860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82813680993550809"/>
          <c:y val="0.17171296296296296"/>
          <c:w val="0.12864110271900572"/>
          <c:h val="0.720887649460484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Лист1!$A$2:$A$22</c:f>
              <c:strCache>
                <c:ptCount val="21"/>
                <c:pt idx="0">
                  <c:v>Здоровьесберегающие технологии</c:v>
                </c:pt>
                <c:pt idx="1">
                  <c:v>Игровые технологии</c:v>
                </c:pt>
                <c:pt idx="2">
                  <c:v>ИКТ</c:v>
                </c:pt>
                <c:pt idx="3">
                  <c:v>Педагогика сотрудничества, личностно-ориентированное</c:v>
                </c:pt>
                <c:pt idx="4">
                  <c:v>Разноуровневое обучение</c:v>
                </c:pt>
                <c:pt idx="5">
                  <c:v>Развивающее обучение</c:v>
                </c:pt>
                <c:pt idx="6">
                  <c:v>Проблемное обучение</c:v>
                </c:pt>
                <c:pt idx="7">
                  <c:v>Проектные методы обучения</c:v>
                </c:pt>
                <c:pt idx="8">
                  <c:v>Коррекционно-развивающие технологии</c:v>
                </c:pt>
                <c:pt idx="9">
                  <c:v>Интегрированные уроки</c:v>
                </c:pt>
                <c:pt idx="10">
                  <c:v>Б.П. Никитин «Технология развивающих игр»</c:v>
                </c:pt>
                <c:pt idx="11">
                  <c:v>Развитие критического мышления</c:v>
                </c:pt>
                <c:pt idx="12">
                  <c:v>Технология модульного обучения</c:v>
                </c:pt>
                <c:pt idx="13">
                  <c:v>Технология портфолио</c:v>
                </c:pt>
                <c:pt idx="14">
                  <c:v>Технология коллективно – творч. деятельности (И.П. Иванов)</c:v>
                </c:pt>
                <c:pt idx="15">
                  <c:v>Технология оказания психологической помощи (Р.В. Овчарова)</c:v>
                </c:pt>
                <c:pt idx="16">
                  <c:v>Исследовательские методы в обучении</c:v>
                </c:pt>
                <c:pt idx="17">
                  <c:v>Обучение в сотрудничестве</c:v>
                </c:pt>
                <c:pt idx="18">
                  <c:v>Кейс-технология</c:v>
                </c:pt>
                <c:pt idx="19">
                  <c:v>Диалогические технологии</c:v>
                </c:pt>
                <c:pt idx="20">
                  <c:v>Парацентрическая технология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75</c:v>
                </c:pt>
                <c:pt idx="1">
                  <c:v>59</c:v>
                </c:pt>
                <c:pt idx="2">
                  <c:v>47</c:v>
                </c:pt>
                <c:pt idx="3">
                  <c:v>45</c:v>
                </c:pt>
                <c:pt idx="4">
                  <c:v>37</c:v>
                </c:pt>
                <c:pt idx="5">
                  <c:v>23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413392"/>
        <c:axId val="84415744"/>
      </c:barChart>
      <c:catAx>
        <c:axId val="84413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20000" spcFirstLastPara="1" vertOverflow="ellipsis" wrap="square" anchor="t" anchorCtr="0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15744"/>
        <c:crosses val="autoZero"/>
        <c:auto val="1"/>
        <c:lblAlgn val="ctr"/>
        <c:lblOffset val="200"/>
        <c:tickLblSkip val="1"/>
        <c:noMultiLvlLbl val="0"/>
      </c:catAx>
      <c:valAx>
        <c:axId val="84415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13392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56235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«Инновационные педагогические технологии, обеспечивающие повышения качества образования при </a:t>
            </a:r>
            <a:r>
              <a:rPr lang="ru-RU" dirty="0" err="1"/>
              <a:t>компетентностном</a:t>
            </a:r>
            <a:r>
              <a:rPr lang="ru-RU" dirty="0"/>
              <a:t> подходе к обучению и воспитанию учащихся в рамках ФГОС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458200" cy="914400"/>
          </a:xfrm>
        </p:spPr>
        <p:txBody>
          <a:bodyPr/>
          <a:lstStyle/>
          <a:p>
            <a:r>
              <a:rPr lang="ru-RU" dirty="0" smtClean="0"/>
              <a:t>Педагогический совет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89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разноуровневое</a:t>
            </a:r>
            <a:r>
              <a:rPr lang="ru-RU" b="1" dirty="0" smtClean="0"/>
              <a:t>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В классе производится уровневая дифференциация, в которых ученический поток делится на подвижные по составу группы. Уровни могут быть различными, например овладение программным материалом на минимальном, базовом , повышенном уровнях.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коллективная (командная, групповая) система обучения, обучение в сотрудничестве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Работа в парах или группах. Взаимное обучение, взаимоконтроль, подготовка заданий друг для друга. </a:t>
            </a:r>
          </a:p>
          <a:p>
            <a:r>
              <a:rPr lang="ru-RU" dirty="0" smtClean="0"/>
              <a:t>В результате обсуждения одной информации с разных точек зрения с несколькими партнерами совершенствуются навыки логического мышления и понимания, в процессе взаимного общения идет мобилизация и актуализация предшествующего опыта и знаний, </a:t>
            </a:r>
          </a:p>
          <a:p>
            <a:r>
              <a:rPr lang="ru-RU" dirty="0" smtClean="0"/>
              <a:t>Повышается ответственность не только за свои успехи, но и за результаты коллективного труда, каждый учащийся работает в индивидуальном темпе, формируется адекватная самооценка личности. </a:t>
            </a:r>
          </a:p>
          <a:p>
            <a:r>
              <a:rPr lang="ru-RU" dirty="0" smtClean="0"/>
              <a:t>При обучении в сотрудничестве также практикуется распределение ролей в группе при работе на общий 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исследовательское, проблемное, эвристическое обучение, ТРИЗ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91600" cy="55892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Такое обучение основано на получении учащимися новых знаний при решении теоретических и практических задач в создающихся для этого проблемных ситуациях. В каждой из них учащиеся вынуждены самостоятельно искать решение, а учитель лишь помогает ученику. </a:t>
            </a:r>
          </a:p>
          <a:p>
            <a:r>
              <a:rPr lang="ru-RU" dirty="0" smtClean="0"/>
              <a:t>Доля этой помощи может сильно варьироваться - в исследовательском обучении учащийся действует практически самостоятельно, в эвристическом - учитель разъясняет проблему, помогает ее сформулировать, направляет процесс решения. </a:t>
            </a:r>
          </a:p>
          <a:p>
            <a:r>
              <a:rPr lang="ru-RU" dirty="0" smtClean="0"/>
              <a:t>Учителю требуется тщательно прорабатывать задания, чтобы создать достаточно сложную, и в то же время посильную для учащихся проблемную ситуацию. </a:t>
            </a:r>
          </a:p>
          <a:p>
            <a:r>
              <a:rPr lang="ru-RU" dirty="0" smtClean="0"/>
              <a:t>В процессе такого обучения школьники учатся мыслить логично, научно, </a:t>
            </a:r>
            <a:r>
              <a:rPr lang="ru-RU" dirty="0" err="1" smtClean="0"/>
              <a:t>креативно</a:t>
            </a:r>
            <a:r>
              <a:rPr lang="ru-RU" dirty="0" smtClean="0"/>
              <a:t>; добытые самостоятельно знания более прочные; они испытывают чувство глубокого удовлетворения, уверенности в своих возможностях и силах.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проектные методы обучения (</a:t>
            </a:r>
            <a:r>
              <a:rPr lang="en-US" sz="2800" b="1" dirty="0" smtClean="0"/>
              <a:t>case study</a:t>
            </a:r>
            <a:r>
              <a:rPr lang="ru-RU" sz="2800" b="1" dirty="0" smtClean="0"/>
              <a:t>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 проектов ориентирован на самостоятельную индивидуальную или групповую деятельность учащихся в течение определенного отрезка времени.</a:t>
            </a:r>
          </a:p>
          <a:p>
            <a:r>
              <a:rPr lang="ru-RU" dirty="0" smtClean="0"/>
              <a:t> Метод проектов предполагает решение какой-то проблемы, требующей интегрирования знаний, умений из различных предметных областей, </a:t>
            </a:r>
            <a:r>
              <a:rPr lang="ru-RU" dirty="0" err="1" smtClean="0"/>
              <a:t>задействования</a:t>
            </a:r>
            <a:r>
              <a:rPr lang="ru-RU" dirty="0" smtClean="0"/>
              <a:t> эвристических, математических, технических и  творческих способностей. </a:t>
            </a:r>
          </a:p>
          <a:p>
            <a:r>
              <a:rPr lang="ru-RU" dirty="0" smtClean="0"/>
              <a:t>Результаты выполненных проектов должны быть «осязаемыми», т.е., если это теоретическая проблема, то конкретное ее решение, если практическая — конкретный результат, готовый к внедрению.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программированное/модульное обучение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Педагог разрабатывает программу, разбивая ее содержание на комплекс сравнительно независимых модулей, предусматривающих входной и промежуточный контроль, позволяющий ученику вместе с учителем управлять учением. </a:t>
            </a:r>
          </a:p>
          <a:p>
            <a:r>
              <a:rPr lang="ru-RU" dirty="0" smtClean="0"/>
              <a:t>Индивидуальный темп освоения, возможность самообучения, дистанционного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игровые технологии в обучении;</a:t>
            </a:r>
            <a:endParaRPr lang="ru-RU" dirty="0" smtClean="0"/>
          </a:p>
          <a:p>
            <a:r>
              <a:rPr lang="ru-RU" b="1" dirty="0" smtClean="0"/>
              <a:t>информационно-коммуникационные технологии;</a:t>
            </a:r>
            <a:endParaRPr lang="ru-RU" dirty="0" smtClean="0"/>
          </a:p>
          <a:p>
            <a:r>
              <a:rPr lang="ru-RU" b="1" smtClean="0"/>
              <a:t>здоровьесберегающие</a:t>
            </a:r>
            <a:r>
              <a:rPr lang="ru-RU" b="1" dirty="0" smtClean="0"/>
              <a:t> технологии и др.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811315"/>
              </p:ext>
            </p:extLst>
          </p:nvPr>
        </p:nvGraphicFramePr>
        <p:xfrm>
          <a:off x="251520" y="188640"/>
          <a:ext cx="8784976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1146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Выводы: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очень </a:t>
            </a:r>
            <a:r>
              <a:rPr lang="ru-RU" dirty="0"/>
              <a:t>много технологий заявляется, но не получает подтверждения</a:t>
            </a:r>
          </a:p>
          <a:p>
            <a:r>
              <a:rPr lang="ru-RU" dirty="0" smtClean="0"/>
              <a:t>недостаточно </a:t>
            </a:r>
            <a:r>
              <a:rPr lang="ru-RU" dirty="0"/>
              <a:t>используются такие технологии, как </a:t>
            </a:r>
            <a:r>
              <a:rPr lang="ru-RU" dirty="0" smtClean="0"/>
              <a:t>«интегрированные уроки», «проектные технологии»</a:t>
            </a:r>
            <a:endParaRPr lang="ru-RU" dirty="0"/>
          </a:p>
          <a:p>
            <a:r>
              <a:rPr lang="ru-RU" dirty="0" smtClean="0"/>
              <a:t>заявляются </a:t>
            </a:r>
            <a:r>
              <a:rPr lang="ru-RU" dirty="0"/>
              <a:t>проблемные (эвристические, исследовательские) технологии, хотя правильнее говорить об элементах этих технологий</a:t>
            </a:r>
          </a:p>
          <a:p>
            <a:r>
              <a:rPr lang="ru-RU" dirty="0" smtClean="0"/>
              <a:t>вместо термина «коррекционно-развивающие технологии» </a:t>
            </a:r>
            <a:r>
              <a:rPr lang="ru-RU" dirty="0"/>
              <a:t>широко используется термин </a:t>
            </a:r>
            <a:r>
              <a:rPr lang="ru-RU" dirty="0" smtClean="0"/>
              <a:t>«развивающие», хотя это не одно и то же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39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/>
              <a:t>Анализ творческой недели применения инновационных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Из </a:t>
            </a:r>
            <a:r>
              <a:rPr lang="ru-RU" sz="2400" dirty="0"/>
              <a:t>опыта работы педагогов (самоанализ занятий)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64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Проблемное обсуждение по группам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Эффективное </a:t>
            </a:r>
            <a:r>
              <a:rPr lang="ru-RU" dirty="0"/>
              <a:t>использование инновационных </a:t>
            </a:r>
            <a:r>
              <a:rPr lang="ru-RU" dirty="0" err="1"/>
              <a:t>пед</a:t>
            </a:r>
            <a:r>
              <a:rPr lang="ru-RU" dirty="0"/>
              <a:t>. технологий как средство достижения нового качества образовательного процесса 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88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Инновационные технологии в образовании.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2400" dirty="0" smtClean="0"/>
              <a:t>Доклад рук-ля </a:t>
            </a:r>
            <a:r>
              <a:rPr lang="ru-RU" sz="2400" dirty="0" err="1" smtClean="0"/>
              <a:t>мет.службы</a:t>
            </a:r>
            <a:r>
              <a:rPr lang="ru-RU" sz="2400" dirty="0" smtClean="0"/>
              <a:t> Никулина И.Ю.</a:t>
            </a:r>
            <a:endParaRPr lang="ru-RU" sz="2400" dirty="0"/>
          </a:p>
          <a:p>
            <a:pPr marL="0" indent="0">
              <a:buNone/>
            </a:pPr>
            <a:r>
              <a:rPr lang="ru-RU" dirty="0" smtClean="0"/>
              <a:t>2. Анализ </a:t>
            </a:r>
            <a:r>
              <a:rPr lang="ru-RU" dirty="0"/>
              <a:t>творческой недели применения инновационных технологий.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sz="2400" dirty="0" smtClean="0"/>
              <a:t>Из </a:t>
            </a:r>
            <a:r>
              <a:rPr lang="ru-RU" sz="2400" dirty="0"/>
              <a:t>опыта работы педагогов </a:t>
            </a:r>
            <a:r>
              <a:rPr lang="ru-RU" sz="2400" dirty="0" smtClean="0"/>
              <a:t>(самоанализ занятий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r>
              <a:rPr lang="ru-RU" dirty="0"/>
              <a:t>3. Эффективное использование инновационных </a:t>
            </a:r>
            <a:r>
              <a:rPr lang="ru-RU" dirty="0" err="1"/>
              <a:t>пед</a:t>
            </a:r>
            <a:r>
              <a:rPr lang="ru-RU" dirty="0"/>
              <a:t>. технологий как средство достижения нового качества образовательного процесса </a:t>
            </a:r>
          </a:p>
          <a:p>
            <a:pPr marL="0" indent="0">
              <a:buNone/>
            </a:pPr>
            <a:r>
              <a:rPr lang="ru-RU" sz="2200" dirty="0" smtClean="0"/>
              <a:t>		</a:t>
            </a:r>
            <a:r>
              <a:rPr lang="ru-RU" sz="2400" dirty="0" smtClean="0"/>
              <a:t>Проблемное </a:t>
            </a:r>
            <a:r>
              <a:rPr lang="ru-RU" sz="2400" dirty="0"/>
              <a:t>обсуждение </a:t>
            </a:r>
            <a:r>
              <a:rPr lang="ru-RU" sz="2400" dirty="0" smtClean="0"/>
              <a:t>по группам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4870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38200"/>
          </a:xfrm>
        </p:spPr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/>
              <a:t>1. "Профессиональная </a:t>
            </a:r>
            <a:r>
              <a:rPr lang="ru-RU" sz="2400" i="1" dirty="0"/>
              <a:t>готовность".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400" dirty="0" smtClean="0"/>
              <a:t>Какие качества необходимы </a:t>
            </a:r>
            <a:r>
              <a:rPr lang="ru-RU" sz="2400" dirty="0"/>
              <a:t>педагогу для работы в режиме инновационной деятельности?</a:t>
            </a:r>
          </a:p>
          <a:p>
            <a:pPr marL="0" indent="0">
              <a:buNone/>
            </a:pPr>
            <a:r>
              <a:rPr lang="ru-RU" sz="2400" i="1" dirty="0" smtClean="0"/>
              <a:t>2. "Условия </a:t>
            </a:r>
            <a:r>
              <a:rPr lang="ru-RU" sz="2400" i="1" dirty="0"/>
              <a:t>для успешной инновационной деятельности".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400" dirty="0" smtClean="0"/>
              <a:t>Какие </a:t>
            </a:r>
            <a:r>
              <a:rPr lang="ru-RU" sz="2400" dirty="0"/>
              <a:t>условия необходимо создавать в школе для стимулирования развития инноваций?</a:t>
            </a:r>
          </a:p>
          <a:p>
            <a:pPr marL="0" indent="0">
              <a:buNone/>
            </a:pPr>
            <a:r>
              <a:rPr lang="ru-RU" sz="2400" i="1" dirty="0" smtClean="0"/>
              <a:t>3. «Психологические барьеры </a:t>
            </a:r>
            <a:r>
              <a:rPr lang="ru-RU" sz="2400" i="1" dirty="0"/>
              <a:t>развития инновационной деятельности".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sz="2400" dirty="0" smtClean="0"/>
              <a:t>Почему </a:t>
            </a:r>
            <a:r>
              <a:rPr lang="ru-RU" sz="2400" dirty="0"/>
              <a:t>учителя не хотят работать в режиме инновационной деятельности?</a:t>
            </a:r>
          </a:p>
          <a:p>
            <a:pPr marL="0" indent="0">
              <a:buNone/>
            </a:pPr>
            <a:r>
              <a:rPr lang="ru-RU" sz="2400" i="1" dirty="0" smtClean="0"/>
              <a:t>4. "Результаты </a:t>
            </a:r>
            <a:r>
              <a:rPr lang="ru-RU" sz="2400" i="1" dirty="0"/>
              <a:t>инновационной деятельности".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Какие </a:t>
            </a:r>
            <a:r>
              <a:rPr lang="ru-RU" sz="2400" dirty="0"/>
              <a:t>ключевые проблемы жизнедеятельности школы </a:t>
            </a:r>
            <a:r>
              <a:rPr lang="ru-RU" sz="2400" dirty="0" smtClean="0"/>
              <a:t>призвана решить </a:t>
            </a:r>
            <a:r>
              <a:rPr lang="ru-RU" sz="2400" dirty="0"/>
              <a:t>инновационная деятельность?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847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"Не дай Вам Бог жить во время перемен",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гласит китайская мудрость.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Современный </a:t>
            </a:r>
            <a:r>
              <a:rPr lang="ru-RU" dirty="0"/>
              <a:t>мир меняется с невероятной скоростью. Но, может, стоит не согласиться с китайской мудростью? Трудное время - это время величайших возможностей! Важно увидеть эти перемены, войти в них, </a:t>
            </a:r>
            <a:r>
              <a:rPr lang="ru-RU" dirty="0" smtClean="0"/>
              <a:t>ведь чтобы быть </a:t>
            </a:r>
            <a:r>
              <a:rPr lang="ru-RU" dirty="0"/>
              <a:t>со-временным, </a:t>
            </a:r>
            <a:r>
              <a:rPr lang="ru-RU" dirty="0" smtClean="0"/>
              <a:t>следует быть </a:t>
            </a:r>
            <a:r>
              <a:rPr lang="ru-RU" dirty="0"/>
              <a:t>со </a:t>
            </a:r>
            <a:r>
              <a:rPr lang="ru-RU" dirty="0" smtClean="0"/>
              <a:t>временем.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3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5445224"/>
            <a:ext cx="3907160" cy="1222375"/>
          </a:xfrm>
        </p:spPr>
        <p:txBody>
          <a:bodyPr>
            <a:normAutofit fontScale="90000"/>
          </a:bodyPr>
          <a:lstStyle/>
          <a:p>
            <a:r>
              <a:rPr lang="ru-RU" sz="2400" cap="none" dirty="0" smtClean="0"/>
              <a:t>Подготовил: </a:t>
            </a:r>
            <a:br>
              <a:rPr lang="ru-RU" sz="2400" cap="none" dirty="0" smtClean="0"/>
            </a:br>
            <a:r>
              <a:rPr lang="ru-RU" sz="2400" cap="none" dirty="0" smtClean="0"/>
              <a:t>руководитель метод. службы </a:t>
            </a:r>
            <a:br>
              <a:rPr lang="ru-RU" sz="2400" cap="none" dirty="0" smtClean="0"/>
            </a:br>
            <a:r>
              <a:rPr lang="ru-RU" sz="2400" cap="none" dirty="0" smtClean="0"/>
              <a:t>Никулин И.Ю.</a:t>
            </a:r>
            <a:endParaRPr lang="ru-RU" sz="24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964488" cy="914400"/>
          </a:xfrm>
        </p:spPr>
        <p:txBody>
          <a:bodyPr>
            <a:noAutofit/>
          </a:bodyPr>
          <a:lstStyle/>
          <a:p>
            <a:r>
              <a:rPr lang="ru-RU" sz="3600" b="1" dirty="0"/>
              <a:t>Инновационные технологии в образовании.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Технология – это совокупность приемов, применяемых в каком-либо деле, мастерстве, искусстве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	«Педагогическая технология» - это такое построение деятельности педагога, в которой все входящие в него действия представлены в определенной последовательности и целостности, а выполнение предполагает достижение необходимого результата и имеет прогнозируемый характер.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534881"/>
          <a:ext cx="9036496" cy="6062472"/>
        </p:xfrm>
        <a:graphic>
          <a:graphicData uri="http://schemas.openxmlformats.org/drawingml/2006/table">
            <a:tbl>
              <a:tblPr/>
              <a:tblGrid>
                <a:gridCol w="4518248"/>
                <a:gridCol w="4518248"/>
              </a:tblGrid>
              <a:tr h="462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Традиционное обучение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Современные </a:t>
                      </a:r>
                      <a:r>
                        <a:rPr lang="ru-RU" sz="20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пед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01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-шаблонное построение уроков;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-отсутствие ориентации на самостоятельную деятельность учащихся;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-трансляция готового учебного содержания не способствует развитию навыков общения;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-уравнительный подход ко всем школьникам;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-организация репродуктивной деятельности </a:t>
                      </a: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оставляет мало места 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для творчества;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-субъект – объектный характер отношений между учителем и учениками;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-ориентация на формирование личности с заданными свойствами, зачастую оторванными от требований жизни.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-нестандартное построение занятий;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-ориентация на активную, аналитическую, коммуникативную деятельность учащихся;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 развивают творческие способности, умение принимать решения в нестандартных ситуациях;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-субъект – субъектный характер отношений между учителем и учениками – взаимодействие, интерактивность, участие учеников в построении образовательной траектории;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-формируют современные компетенции у будущих специалистов, соответствующие требованиям рынка труда.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424936" cy="5047488"/>
        </p:xfrm>
        <a:graphic>
          <a:graphicData uri="http://schemas.openxmlformats.org/drawingml/2006/table">
            <a:tbl>
              <a:tblPr/>
              <a:tblGrid>
                <a:gridCol w="4032448"/>
                <a:gridCol w="4392488"/>
              </a:tblGrid>
              <a:tr h="399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Традиционное обучение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Современные </a:t>
                      </a:r>
                      <a:r>
                        <a:rPr lang="ru-R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пед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технологии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6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-систематический характер обучения.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-упорядоченная, логически правильная подача учебного материала.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-организационная четкость.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-постоянное воздействие личности учителя.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-оптимальные затраты ресурсов при массовом обучении.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-большие затраты времени на освоение, при отсутствии немедленного результата;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-низкая инновационная квалификация педагога - неумение подобрать нужную  технологию, вести внедренческий эксперимент, диагностировать изменения;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-психологическая неготовность к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инновациям.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07" marR="408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личностно-ориентированное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Главная цель образовательной системы – комфортное развитие личности обучаемого, реализация ее природного потенциала, а не достижение каких-либо отвлеченных целей. </a:t>
            </a:r>
          </a:p>
          <a:p>
            <a:r>
              <a:rPr lang="ru-RU" dirty="0" smtClean="0"/>
              <a:t>Конструирование дидактического материала разного типа, вида и формы для каждого ученика, определение цели, места и времени его использования на уроке. </a:t>
            </a:r>
          </a:p>
          <a:p>
            <a:r>
              <a:rPr lang="ru-RU" dirty="0" smtClean="0"/>
              <a:t>Продумывание учителем возможностей для самостоятельного проявления учеников. Предоставление им возможности задавать вопросы, высказывать оригинальные идеи и гипотезы. Организация обмена мыслями, мнениями, оценками. Стремление к созданию ситуации успеха для каждого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коррекционно-развивающие</a:t>
            </a:r>
            <a:r>
              <a:rPr lang="ru-RU" dirty="0" smtClean="0"/>
              <a:t> педагогические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5303838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развитие психофизиологических функций;</a:t>
            </a:r>
          </a:p>
          <a:p>
            <a:r>
              <a:rPr lang="ru-RU" sz="3400" dirty="0" smtClean="0"/>
              <a:t>обогащение кругозора;</a:t>
            </a:r>
          </a:p>
          <a:p>
            <a:r>
              <a:rPr lang="ru-RU" sz="3400" dirty="0" smtClean="0"/>
              <a:t>формирование социально-нравственного поведения;</a:t>
            </a:r>
          </a:p>
          <a:p>
            <a:r>
              <a:rPr lang="ru-RU" sz="3400" dirty="0" smtClean="0"/>
              <a:t>формирование учебной мотивации;</a:t>
            </a:r>
          </a:p>
          <a:p>
            <a:r>
              <a:rPr lang="ru-RU" sz="3400" dirty="0" smtClean="0"/>
              <a:t>развитие личностных компонентов познавательной деятельности (познавательная активность, самостоятельность, произвольность), преодоление интеллектуальной пассивности;</a:t>
            </a:r>
          </a:p>
          <a:p>
            <a:r>
              <a:rPr lang="ru-RU" sz="3400" dirty="0" smtClean="0"/>
              <a:t>формирование умений ориентироваться в задании, спланировать предстоящую работу, выполнять ее в соответствии с образцом и (или) указаниями учителя, осуществлять самоконтроль и самооценку;</a:t>
            </a:r>
          </a:p>
          <a:p>
            <a:r>
              <a:rPr lang="ru-RU" sz="3400" dirty="0" smtClean="0"/>
              <a:t>формирование соответствующих возрасту </a:t>
            </a:r>
            <a:r>
              <a:rPr lang="ru-RU" sz="3400" dirty="0" err="1" smtClean="0"/>
              <a:t>общеинтеллектуальных</a:t>
            </a:r>
            <a:r>
              <a:rPr lang="ru-RU" sz="3400" dirty="0" smtClean="0"/>
              <a:t> умений (анализ, сравнение, обобщение и др.).</a:t>
            </a:r>
          </a:p>
          <a:p>
            <a:r>
              <a:rPr lang="ru-RU" sz="3400" dirty="0" smtClean="0"/>
              <a:t>коррекция индивидуальных отклонений в развитии.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3257caae8e659ed6d62b83b77a185567949b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983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«Инновационные педагогические технологии, обеспечивающие повышения качества образования при компетентностном подходе к обучению и воспитанию учащихся в рамках ФГОС </vt:lpstr>
      <vt:lpstr>Презентация PowerPoint</vt:lpstr>
      <vt:lpstr>Подготовил:  руководитель метод. службы  Никулин И.Ю.</vt:lpstr>
      <vt:lpstr>Презентация PowerPoint</vt:lpstr>
      <vt:lpstr>Презентация PowerPoint</vt:lpstr>
      <vt:lpstr>Презентация PowerPoint</vt:lpstr>
      <vt:lpstr>Презентация PowerPoint</vt:lpstr>
      <vt:lpstr>личностно-ориентированное обучение</vt:lpstr>
      <vt:lpstr>коррекционно-развивающие педагогические технологии</vt:lpstr>
      <vt:lpstr>разноуровневое обучение</vt:lpstr>
      <vt:lpstr>коллективная (командная, групповая) система обучения, обучение в сотрудничестве</vt:lpstr>
      <vt:lpstr>исследовательское, проблемное, эвристическое обучение, ТРИЗ </vt:lpstr>
      <vt:lpstr>проектные методы обучения (case study) </vt:lpstr>
      <vt:lpstr>программированное/модульное обучение </vt:lpstr>
      <vt:lpstr>Презентация PowerPoint</vt:lpstr>
      <vt:lpstr>Презентация PowerPoint</vt:lpstr>
      <vt:lpstr>Выводы: </vt:lpstr>
      <vt:lpstr>Анализ творческой недели применения инновационных технологий</vt:lpstr>
      <vt:lpstr>Проблемное обсуждение по группам </vt:lpstr>
      <vt:lpstr>Работа в группах</vt:lpstr>
      <vt:lpstr>"Не дай Вам Бог жить во время перемен",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Подготовил:  руководитель метод. службы  Никулин И.Ю.</dc:title>
  <dc:creator>123</dc:creator>
  <cp:lastModifiedBy>Учитель</cp:lastModifiedBy>
  <cp:revision>12</cp:revision>
  <dcterms:created xsi:type="dcterms:W3CDTF">2015-12-28T19:19:32Z</dcterms:created>
  <dcterms:modified xsi:type="dcterms:W3CDTF">2015-12-28T23:01:14Z</dcterms:modified>
</cp:coreProperties>
</file>