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5" r:id="rId4"/>
    <p:sldId id="262" r:id="rId5"/>
    <p:sldId id="263" r:id="rId6"/>
    <p:sldId id="264" r:id="rId7"/>
    <p:sldId id="267" r:id="rId8"/>
    <p:sldId id="266" r:id="rId9"/>
    <p:sldId id="277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b="1" dirty="0"/>
              <a:t>Квалификационные категории педагогов</a:t>
            </a:r>
          </a:p>
        </c:rich>
      </c:tx>
      <c:layout>
        <c:manualLayout>
          <c:xMode val="edge"/>
          <c:yMode val="edge"/>
          <c:x val="0.15262722368037329"/>
          <c:y val="6.746031746031751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11"/>
          </c:dPt>
          <c:dPt>
            <c:idx val="2"/>
            <c:explosion val="11"/>
          </c:dPt>
          <c:dPt>
            <c:idx val="3"/>
            <c:explosion val="7"/>
          </c:dPt>
          <c:dPt>
            <c:idx val="4"/>
            <c:explosion val="5"/>
          </c:dPt>
          <c:dLbls>
            <c:dLbl>
              <c:idx val="1"/>
              <c:layout>
                <c:manualLayout>
                  <c:x val="-1.6286668985653903E-2"/>
                  <c:y val="-6.209619082086866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 категория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7716992203283909E-3"/>
                  <c:y val="9.7733255383054635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800" dirty="0" smtClean="0"/>
                      <a:t>2 категория</a:t>
                    </a:r>
                    <a:endParaRPr lang="en-US" sz="1800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4.8794021229274107E-2"/>
                  <c:y val="3.1529208596978972E-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соответствие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5039616031931846E-3"/>
                  <c:y val="-7.087355130246347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Нет категории</a:t>
                    </a:r>
                    <a:endParaRPr lang="en-US" sz="1600" dirty="0"/>
                  </a:p>
                </c:rich>
              </c:tx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2категория</c:v>
                </c:pt>
                <c:pt idx="3">
                  <c:v>соответствие</c:v>
                </c:pt>
                <c:pt idx="4">
                  <c:v>нет категории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163857529857003"/>
          <c:y val="0.31612815131899047"/>
          <c:w val="0.21801782809277362"/>
          <c:h val="0.5988483774278269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4.5365152649091564E-2"/>
          <c:y val="3.1154039737850203E-2"/>
          <c:w val="0.48635852245376976"/>
          <c:h val="0.8174019136705087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Переподготовка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переподготовки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</c:ser>
        <c:shape val="cone"/>
        <c:axId val="97264000"/>
        <c:axId val="97265536"/>
        <c:axId val="97259968"/>
      </c:bar3DChart>
      <c:catAx>
        <c:axId val="97264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7265536"/>
        <c:crosses val="autoZero"/>
        <c:auto val="1"/>
        <c:lblAlgn val="ctr"/>
        <c:lblOffset val="100"/>
      </c:catAx>
      <c:valAx>
        <c:axId val="97265536"/>
        <c:scaling>
          <c:orientation val="minMax"/>
        </c:scaling>
        <c:axPos val="l"/>
        <c:majorGridlines/>
        <c:numFmt formatCode="General" sourceLinked="1"/>
        <c:tickLblPos val="nextTo"/>
        <c:crossAx val="97264000"/>
        <c:crosses val="autoZero"/>
        <c:crossBetween val="between"/>
      </c:valAx>
      <c:serAx>
        <c:axId val="97259968"/>
        <c:scaling>
          <c:orientation val="minMax"/>
        </c:scaling>
        <c:axPos val="b"/>
        <c:tickLblPos val="nextTo"/>
        <c:crossAx val="97265536"/>
        <c:crosses val="autoZero"/>
      </c:serAx>
    </c:plotArea>
    <c:legend>
      <c:legendPos val="r"/>
      <c:layout>
        <c:manualLayout>
          <c:xMode val="edge"/>
          <c:yMode val="edge"/>
          <c:x val="0.68317799632475662"/>
          <c:y val="0.31456914574183342"/>
          <c:w val="0.27219906748604217"/>
          <c:h val="0.20249971166350933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Школьные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Астафьева Е.А.</c:v>
                </c:pt>
                <c:pt idx="1">
                  <c:v>Данилова И.И.</c:v>
                </c:pt>
                <c:pt idx="2">
                  <c:v>Контарева И.С.</c:v>
                </c:pt>
                <c:pt idx="3">
                  <c:v>Кувшинова О.А.</c:v>
                </c:pt>
                <c:pt idx="4">
                  <c:v>Кучерявая Л.Г.</c:v>
                </c:pt>
                <c:pt idx="5">
                  <c:v>Захарова И.В.</c:v>
                </c:pt>
                <c:pt idx="6">
                  <c:v>Никитина М.Г.</c:v>
                </c:pt>
                <c:pt idx="7">
                  <c:v>Гречкина Н.А.</c:v>
                </c:pt>
                <c:pt idx="8">
                  <c:v>Радишевская М.А.</c:v>
                </c:pt>
                <c:pt idx="9">
                  <c:v>Ляшовская М.В.</c:v>
                </c:pt>
                <c:pt idx="10">
                  <c:v>Головкова Т.С.</c:v>
                </c:pt>
                <c:pt idx="11">
                  <c:v>Липко Н.П.</c:v>
                </c:pt>
                <c:pt idx="12">
                  <c:v>Прокопьева Е.А.</c:v>
                </c:pt>
                <c:pt idx="13">
                  <c:v>Выросткова Н.В.</c:v>
                </c:pt>
                <c:pt idx="14">
                  <c:v>Марсадолова Н.А.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13</c:v>
                </c:pt>
                <c:pt idx="1">
                  <c:v>20</c:v>
                </c:pt>
                <c:pt idx="2">
                  <c:v>21</c:v>
                </c:pt>
                <c:pt idx="3">
                  <c:v>17</c:v>
                </c:pt>
                <c:pt idx="4">
                  <c:v>20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5</c:v>
                </c:pt>
                <c:pt idx="9">
                  <c:v>24</c:v>
                </c:pt>
                <c:pt idx="10">
                  <c:v>22</c:v>
                </c:pt>
                <c:pt idx="11">
                  <c:v>21</c:v>
                </c:pt>
                <c:pt idx="12">
                  <c:v>18</c:v>
                </c:pt>
                <c:pt idx="13">
                  <c:v>25</c:v>
                </c:pt>
                <c:pt idx="1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Городские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Астафьева Е.А.</c:v>
                </c:pt>
                <c:pt idx="1">
                  <c:v>Данилова И.И.</c:v>
                </c:pt>
                <c:pt idx="2">
                  <c:v>Контарева И.С.</c:v>
                </c:pt>
                <c:pt idx="3">
                  <c:v>Кувшинова О.А.</c:v>
                </c:pt>
                <c:pt idx="4">
                  <c:v>Кучерявая Л.Г.</c:v>
                </c:pt>
                <c:pt idx="5">
                  <c:v>Захарова И.В.</c:v>
                </c:pt>
                <c:pt idx="6">
                  <c:v>Никитина М.Г.</c:v>
                </c:pt>
                <c:pt idx="7">
                  <c:v>Гречкина Н.А.</c:v>
                </c:pt>
                <c:pt idx="8">
                  <c:v>Радишевская М.А.</c:v>
                </c:pt>
                <c:pt idx="9">
                  <c:v>Ляшовская М.В.</c:v>
                </c:pt>
                <c:pt idx="10">
                  <c:v>Головкова Т.С.</c:v>
                </c:pt>
                <c:pt idx="11">
                  <c:v>Липко Н.П.</c:v>
                </c:pt>
                <c:pt idx="12">
                  <c:v>Прокопьева Е.А.</c:v>
                </c:pt>
                <c:pt idx="13">
                  <c:v>Выросткова Н.В.</c:v>
                </c:pt>
                <c:pt idx="14">
                  <c:v>Марсадолова Н.А.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1</c:v>
                </c:pt>
                <c:pt idx="1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Краевые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Астафьева Е.А.</c:v>
                </c:pt>
                <c:pt idx="1">
                  <c:v>Данилова И.И.</c:v>
                </c:pt>
                <c:pt idx="2">
                  <c:v>Контарева И.С.</c:v>
                </c:pt>
                <c:pt idx="3">
                  <c:v>Кувшинова О.А.</c:v>
                </c:pt>
                <c:pt idx="4">
                  <c:v>Кучерявая Л.Г.</c:v>
                </c:pt>
                <c:pt idx="5">
                  <c:v>Захарова И.В.</c:v>
                </c:pt>
                <c:pt idx="6">
                  <c:v>Никитина М.Г.</c:v>
                </c:pt>
                <c:pt idx="7">
                  <c:v>Гречкина Н.А.</c:v>
                </c:pt>
                <c:pt idx="8">
                  <c:v>Радишевская М.А.</c:v>
                </c:pt>
                <c:pt idx="9">
                  <c:v>Ляшовская М.В.</c:v>
                </c:pt>
                <c:pt idx="10">
                  <c:v>Головкова Т.С.</c:v>
                </c:pt>
                <c:pt idx="11">
                  <c:v>Липко Н.П.</c:v>
                </c:pt>
                <c:pt idx="12">
                  <c:v>Прокопьева Е.А.</c:v>
                </c:pt>
                <c:pt idx="13">
                  <c:v>Выросткова Н.В.</c:v>
                </c:pt>
                <c:pt idx="14">
                  <c:v>Марсадолова Н.А.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Интернет конкурсы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Астафьева Е.А.</c:v>
                </c:pt>
                <c:pt idx="1">
                  <c:v>Данилова И.И.</c:v>
                </c:pt>
                <c:pt idx="2">
                  <c:v>Контарева И.С.</c:v>
                </c:pt>
                <c:pt idx="3">
                  <c:v>Кувшинова О.А.</c:v>
                </c:pt>
                <c:pt idx="4">
                  <c:v>Кучерявая Л.Г.</c:v>
                </c:pt>
                <c:pt idx="5">
                  <c:v>Захарова И.В.</c:v>
                </c:pt>
                <c:pt idx="6">
                  <c:v>Никитина М.Г.</c:v>
                </c:pt>
                <c:pt idx="7">
                  <c:v>Гречкина Н.А.</c:v>
                </c:pt>
                <c:pt idx="8">
                  <c:v>Радишевская М.А.</c:v>
                </c:pt>
                <c:pt idx="9">
                  <c:v>Ляшовская М.В.</c:v>
                </c:pt>
                <c:pt idx="10">
                  <c:v>Головкова Т.С.</c:v>
                </c:pt>
                <c:pt idx="11">
                  <c:v>Липко Н.П.</c:v>
                </c:pt>
                <c:pt idx="12">
                  <c:v>Прокопьева Е.А.</c:v>
                </c:pt>
                <c:pt idx="13">
                  <c:v>Выросткова Н.В.</c:v>
                </c:pt>
                <c:pt idx="14">
                  <c:v>Марсадолова Н.А.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7</c:v>
                </c:pt>
                <c:pt idx="5">
                  <c:v>15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69</c:v>
                </c:pt>
                <c:pt idx="10">
                  <c:v>0</c:v>
                </c:pt>
                <c:pt idx="11">
                  <c:v>9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overlap val="100"/>
        <c:axId val="97324416"/>
        <c:axId val="97330304"/>
      </c:barChart>
      <c:catAx>
        <c:axId val="97324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7330304"/>
        <c:crosses val="autoZero"/>
        <c:auto val="1"/>
        <c:lblAlgn val="ctr"/>
        <c:lblOffset val="100"/>
      </c:catAx>
      <c:valAx>
        <c:axId val="97330304"/>
        <c:scaling>
          <c:orientation val="minMax"/>
        </c:scaling>
        <c:axPos val="l"/>
        <c:majorGridlines/>
        <c:numFmt formatCode="General" sourceLinked="1"/>
        <c:tickLblPos val="nextTo"/>
        <c:crossAx val="97324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4500000068662369"/>
          <c:y val="4.0546847133944186E-2"/>
          <c:w val="0.34413241067611661"/>
          <c:h val="0.8940819441114730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Лист1!$A$2:$A$15</c:f>
              <c:strCache>
                <c:ptCount val="14"/>
                <c:pt idx="0">
                  <c:v>Радишевская М.А.</c:v>
                </c:pt>
                <c:pt idx="1">
                  <c:v>Астафьева Е.А.</c:v>
                </c:pt>
                <c:pt idx="2">
                  <c:v>Данилова И.И.</c:v>
                </c:pt>
                <c:pt idx="3">
                  <c:v>Головкова Т.С.</c:v>
                </c:pt>
                <c:pt idx="4">
                  <c:v>Гречкина н.А.</c:v>
                </c:pt>
                <c:pt idx="5">
                  <c:v>Никитина М.Г.</c:v>
                </c:pt>
                <c:pt idx="6">
                  <c:v>Прокопьева Е.А.</c:v>
                </c:pt>
                <c:pt idx="7">
                  <c:v>Выросткова Н.В.</c:v>
                </c:pt>
                <c:pt idx="8">
                  <c:v>Кувшинова О.С.</c:v>
                </c:pt>
                <c:pt idx="9">
                  <c:v>Контарева И.С.</c:v>
                </c:pt>
                <c:pt idx="10">
                  <c:v>Захарова И.В.</c:v>
                </c:pt>
                <c:pt idx="11">
                  <c:v>Липко Н.П.</c:v>
                </c:pt>
                <c:pt idx="12">
                  <c:v>Кучерявая Л.Г.</c:v>
                </c:pt>
                <c:pt idx="13">
                  <c:v>Ляшовская М.В.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</c:numCache>
            </c:numRef>
          </c:val>
        </c:ser>
        <c:gapWidth val="182"/>
        <c:axId val="105657088"/>
        <c:axId val="105658624"/>
      </c:barChart>
      <c:catAx>
        <c:axId val="1056570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58624"/>
        <c:crosses val="autoZero"/>
        <c:auto val="1"/>
        <c:lblAlgn val="ctr"/>
        <c:lblOffset val="100"/>
      </c:catAx>
      <c:valAx>
        <c:axId val="105658624"/>
        <c:scaling>
          <c:orientation val="minMax"/>
          <c:max val="12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5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414846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A65C-FC72-473D-A4F3-ABC0932469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677B-5115-4032-9228-2A47F8B927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B297-A833-4651-907A-30AF5AB815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9CD1-3943-432A-A312-813C754E9A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4EE8-96F7-418C-A317-C9633F6A53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E8B3-5B32-4CD6-9086-86480442B8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3830-BC91-4AD8-A321-659DEC4935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359BB-0B3C-423F-94F9-5BCC27D173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A2F2-6D72-410F-9FB2-A8E5F2ED80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EC49-4AB4-46D0-AA1E-5C08764C64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0C7F-1102-4913-B015-44D6E5A8ED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9D24-E587-4981-A75E-017A3C22E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2554-A78C-4944-A2D6-4E8F3E394E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36D4-0C0D-4C7F-9BB8-8BC101C38B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4560-D1A5-43F9-B577-B5E1CD1CB2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72C0-FD5B-432A-BB32-AA8C3FBDEB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4511-D56D-46A0-89A8-C4F502767B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0CD3-84EC-4F40-823D-D975143993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850C-0846-44A9-BEA5-5456E39C2A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D65E-B481-4B6C-B32A-EDB9D161B0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57F8-2EF7-41AA-9A9E-58C537BCB9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5099-CC84-426A-B1C3-8F4DF8DE9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14500" y="1643063"/>
            <a:ext cx="7115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D0362-42B1-478C-B00B-1299C670A0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88141-011D-4459-B957-DC05B5B8E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835696" y="908720"/>
            <a:ext cx="7056783" cy="5088761"/>
            <a:chOff x="2187089" y="1009296"/>
            <a:chExt cx="6123681" cy="53574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7089" y="1009296"/>
              <a:ext cx="6123681" cy="3013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Анализ работы воспитателей за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2015-2016 уч.год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1954" y="5103042"/>
              <a:ext cx="5084703" cy="1263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Подготовила: руководитель МО воспитателей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Прокопьева Евгения Алексеевна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2016</a:t>
              </a: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dagogicheskie-zadachi-dlya-sovremennogo-prepodavatelya-v-universite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1628800"/>
            <a:ext cx="5972428" cy="481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84526" y="476672"/>
            <a:ext cx="66589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Работа над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задачами велась в течении года</a:t>
            </a:r>
            <a:endParaRPr lang="ru-RU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5703699_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1844824"/>
            <a:ext cx="6185905" cy="474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40466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Продолжать работу по созданию адаптивной среды у учащихся начальной школы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480220"/>
            <a:ext cx="4680520" cy="53777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85274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четверти МО воспитателей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2567576_pd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700808"/>
            <a:ext cx="7888556" cy="53094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Разработана программа по ПДД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2420888"/>
            <a:ext cx="6897132" cy="41764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332656"/>
            <a:ext cx="2232248" cy="33544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6000" y="620688"/>
            <a:ext cx="45404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Задача: разработать мониторинг по ПДД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2852936"/>
            <a:ext cx="6768752" cy="3768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260648"/>
            <a:ext cx="3712764" cy="2448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60648"/>
            <a:ext cx="2880320" cy="31070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6692" y="188640"/>
            <a:ext cx="4904448" cy="32677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detipodrost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3068960"/>
            <a:ext cx="5292080" cy="39631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1988840"/>
            <a:ext cx="2358380" cy="40037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620688"/>
            <a:ext cx="3263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1938412"/>
            <a:ext cx="7559511" cy="49195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705678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 продолжать работу по </a:t>
            </a:r>
            <a:r>
              <a:rPr lang="ru-RU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ряду ранее поставленных задач</a:t>
            </a:r>
            <a:endParaRPr lang="ru-RU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638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Задачи на 2016-2017</a:t>
            </a:r>
            <a:endParaRPr lang="ru-RU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1379429594_vopros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2267744" cy="25167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оловок 5"/>
          <p:cNvSpPr>
            <a:spLocks noGrp="1"/>
          </p:cNvSpPr>
          <p:nvPr>
            <p:ph idx="1"/>
          </p:nvPr>
        </p:nvSpPr>
        <p:spPr>
          <a:xfrm>
            <a:off x="1763688" y="1124744"/>
            <a:ext cx="7115175" cy="5472608"/>
          </a:xfrm>
        </p:spPr>
        <p:txBody>
          <a:bodyPr/>
          <a:lstStyle/>
          <a:p>
            <a:pPr lvl="0" algn="r"/>
            <a:r>
              <a:rPr lang="ru-RU" sz="3600" dirty="0" smtClean="0"/>
              <a:t>Создание игровой коррекционно-развивающей среды в соответствии с программой развития школы и ФГОС.</a:t>
            </a:r>
          </a:p>
          <a:p>
            <a:pPr lvl="0" algn="r"/>
            <a:r>
              <a:rPr lang="ru-RU" sz="3600" dirty="0" smtClean="0"/>
              <a:t>Разработка программы по общекультурному направлению, разработать единую систему мониторинга по данному направлению.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500" y="285750"/>
            <a:ext cx="6643713" cy="4357696"/>
          </a:xfrm>
        </p:spPr>
        <p:txBody>
          <a:bodyPr>
            <a:normAutofit fontScale="90000"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ru-RU" sz="3100" dirty="0" smtClean="0"/>
              <a:t>Создание педагогических условий для укрепления и коррекции здоровья школьников с ОВЗ в образовательном процессе.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Апробировать разработанный мониторинг личностных качеств в начальной школе.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tT8mMitYF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3857628"/>
            <a:ext cx="4286280" cy="285305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07704" y="188640"/>
            <a:ext cx="7056783" cy="5070176"/>
            <a:chOff x="2249575" y="251195"/>
            <a:chExt cx="6123681" cy="53378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49575" y="251195"/>
              <a:ext cx="6123681" cy="106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Проблема: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1954" y="5103042"/>
              <a:ext cx="5084703" cy="486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Рисунок 4" descr="chelovecheskie-pary-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3573016"/>
            <a:ext cx="4320480" cy="30675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51720" y="1052736"/>
            <a:ext cx="6840760" cy="273630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lvl="4" indent="-342900" algn="ctr">
              <a:buFont typeface="Arial" charset="0"/>
              <a:buChar char="•"/>
            </a:pPr>
            <a:r>
              <a:rPr lang="ru-RU" sz="2800" b="1" i="1" dirty="0" smtClean="0">
                <a:solidFill>
                  <a:srgbClr val="996600"/>
                </a:solidFill>
              </a:rPr>
              <a:t>организация качественной коррекционно – реабилитационной работы с учащимися с ограниченными возможностями здоровья, внедрение ФГОС в образовательный и воспитательный процесс. </a:t>
            </a:r>
            <a:endParaRPr lang="ru-RU" sz="2400" b="1" i="1" dirty="0" smtClean="0">
              <a:solidFill>
                <a:srgbClr val="996600"/>
              </a:solidFill>
            </a:endParaRPr>
          </a:p>
          <a:p>
            <a:endParaRPr lang="ru-RU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349_20151023_1354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764704"/>
            <a:ext cx="3240360" cy="20657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</a:rPr>
              <a:t>1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12" name="Рисунок 11" descr="fgosn_204_2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764704"/>
            <a:ext cx="2736303" cy="24377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4048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Рисунок 12" descr="23911_9c69cfe278eb97f9d2419b02d49b2291.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861048"/>
            <a:ext cx="3600400" cy="25462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3140968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Рисунок 14" descr="детский-травматизм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4221088"/>
            <a:ext cx="2880320" cy="2209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4048" y="32129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11760" y="2636912"/>
            <a:ext cx="3384376" cy="720080"/>
          </a:xfrm>
          <a:noFill/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8093011">
            <a:off x="5532530" y="2712801"/>
            <a:ext cx="743234" cy="784206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верх 17"/>
          <p:cNvSpPr/>
          <p:nvPr/>
        </p:nvSpPr>
        <p:spPr>
          <a:xfrm rot="19309298">
            <a:off x="2006123" y="2618073"/>
            <a:ext cx="716303" cy="799338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33265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Социализация и профориентация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260648"/>
            <a:ext cx="2836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Внедрение ФГОС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429000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Программа по ПДД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3429000"/>
            <a:ext cx="384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Профилактика детского травматизма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Кадровая характеристика воспитателей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500174"/>
          <a:ext cx="71151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характеристика педагогических кадров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500" y="1643063"/>
          <a:ext cx="71151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361_wp_20151113_15_14_31_pro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51629">
            <a:off x="5797091" y="265098"/>
            <a:ext cx="2915816" cy="4295029"/>
          </a:xfrm>
          <a:prstGeom prst="rect">
            <a:avLst/>
          </a:prstGeom>
        </p:spPr>
      </p:pic>
      <p:pic>
        <p:nvPicPr>
          <p:cNvPr id="7" name="Рисунок 6" descr="p363_kopiya-3-img_00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681886">
            <a:off x="355825" y="519720"/>
            <a:ext cx="4379979" cy="3284984"/>
          </a:xfrm>
          <a:prstGeom prst="rect">
            <a:avLst/>
          </a:prstGeom>
        </p:spPr>
      </p:pic>
      <p:pic>
        <p:nvPicPr>
          <p:cNvPr id="8" name="Рисунок 7" descr="p381_kopiyaimg_2331-kopi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13072">
            <a:off x="369880" y="3392869"/>
            <a:ext cx="4572000" cy="3429000"/>
          </a:xfrm>
          <a:prstGeom prst="rect">
            <a:avLst/>
          </a:prstGeom>
        </p:spPr>
      </p:pic>
      <p:pic>
        <p:nvPicPr>
          <p:cNvPr id="4" name="Рисунок 3" descr="nachalk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43808" y="2276872"/>
            <a:ext cx="3629502" cy="25649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p377_p377_kopiyagram0002-kopiy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196">
            <a:off x="5626184" y="3445445"/>
            <a:ext cx="2611846" cy="369410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воспитателей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91680" y="1268760"/>
          <a:ext cx="7137995" cy="49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МО воспитателей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3922454"/>
              </p:ext>
            </p:extLst>
          </p:nvPr>
        </p:nvGraphicFramePr>
        <p:xfrm>
          <a:off x="1331640" y="1407243"/>
          <a:ext cx="728201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412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498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занятия для молодых педагогов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63688" y="1772816"/>
            <a:ext cx="6563072" cy="302433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Внеклассное занятие «Пожарным можешь ты не быть»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Самоподготовка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Олимпиада по ПДД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«Здоровое питание»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221088"/>
            <a:ext cx="3168968" cy="23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cd9c95251c469531f892cf38091f68d69aaf"/>
</p:tagLst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Презентация БЛОКНОТ</vt:lpstr>
      <vt:lpstr>Слайд 1</vt:lpstr>
      <vt:lpstr>Слайд 2</vt:lpstr>
      <vt:lpstr>Задачи </vt:lpstr>
      <vt:lpstr>Кадровая характеристика воспитателей</vt:lpstr>
      <vt:lpstr>Сравнительная характеристика педагогических кадров</vt:lpstr>
      <vt:lpstr>Слайд 6</vt:lpstr>
      <vt:lpstr>Участие воспитателей </vt:lpstr>
      <vt:lpstr>Рейтинг МО воспитателей</vt:lpstr>
      <vt:lpstr>Открытые занятия для молодых педагогов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Создание педагогических условий для укрепления и коррекции здоровья школьников с ОВЗ в образовательном процессе.  Апробировать разработанный мониторинг личностных качеств в начальной школе.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42</cp:revision>
  <dcterms:created xsi:type="dcterms:W3CDTF">2014-07-06T18:18:01Z</dcterms:created>
  <dcterms:modified xsi:type="dcterms:W3CDTF">2017-05-21T15:16:59Z</dcterms:modified>
</cp:coreProperties>
</file>