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58" r:id="rId4"/>
    <p:sldId id="281" r:id="rId5"/>
    <p:sldId id="263" r:id="rId6"/>
    <p:sldId id="272" r:id="rId7"/>
    <p:sldId id="259" r:id="rId8"/>
    <p:sldId id="284" r:id="rId9"/>
    <p:sldId id="264" r:id="rId10"/>
    <p:sldId id="282" r:id="rId11"/>
    <p:sldId id="283" r:id="rId12"/>
    <p:sldId id="261" r:id="rId13"/>
    <p:sldId id="262" r:id="rId14"/>
    <p:sldId id="279" r:id="rId15"/>
    <p:sldId id="266" r:id="rId16"/>
    <p:sldId id="280" r:id="rId17"/>
    <p:sldId id="274" r:id="rId18"/>
    <p:sldId id="277" r:id="rId19"/>
    <p:sldId id="276" r:id="rId20"/>
    <p:sldId id="267" r:id="rId21"/>
    <p:sldId id="273" r:id="rId22"/>
    <p:sldId id="265" r:id="rId23"/>
    <p:sldId id="271" r:id="rId24"/>
    <p:sldId id="268" r:id="rId25"/>
    <p:sldId id="275" r:id="rId26"/>
    <p:sldId id="269"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7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D6FB7-4D19-4128-B718-0450961BDF6C}" type="doc">
      <dgm:prSet loTypeId="urn:microsoft.com/office/officeart/2005/8/layout/gear1" loCatId="cycle" qsTypeId="urn:microsoft.com/office/officeart/2005/8/quickstyle/3d6" qsCatId="3D" csTypeId="urn:microsoft.com/office/officeart/2005/8/colors/accent1_2" csCatId="accent1" phldr="1"/>
      <dgm:spPr/>
    </dgm:pt>
    <dgm:pt modelId="{8EEC63B9-A633-4688-8CE5-95F895434B38}">
      <dgm:prSet phldrT="[Текст]" custT="1"/>
      <dgm:spPr>
        <a:solidFill>
          <a:schemeClr val="accent2">
            <a:lumMod val="40000"/>
            <a:lumOff val="60000"/>
          </a:schemeClr>
        </a:solidFill>
      </dgm:spPr>
      <dgm:t>
        <a:bodyPr/>
        <a:lstStyle/>
        <a:p>
          <a:r>
            <a:rPr lang="ru-RU" sz="1400" dirty="0" smtClean="0">
              <a:solidFill>
                <a:schemeClr val="tx1"/>
              </a:solidFill>
            </a:rPr>
            <a:t>Предотвращение коррупционных правонарушений, фактическое снижение риска негативных последствий для компании</a:t>
          </a:r>
          <a:endParaRPr lang="ru-RU" sz="1400" dirty="0">
            <a:solidFill>
              <a:schemeClr val="tx1"/>
            </a:solidFill>
          </a:endParaRPr>
        </a:p>
      </dgm:t>
    </dgm:pt>
    <dgm:pt modelId="{0DA84DE9-3A83-424C-9E3F-17F7359C14C9}" type="parTrans" cxnId="{9F1FCBD7-A90B-46CD-ADD7-EB1CE9B01C2D}">
      <dgm:prSet/>
      <dgm:spPr/>
      <dgm:t>
        <a:bodyPr/>
        <a:lstStyle/>
        <a:p>
          <a:endParaRPr lang="ru-RU"/>
        </a:p>
      </dgm:t>
    </dgm:pt>
    <dgm:pt modelId="{461D2737-5F4B-4811-A181-2CDB89F840AE}" type="sibTrans" cxnId="{9F1FCBD7-A90B-46CD-ADD7-EB1CE9B01C2D}">
      <dgm:prSet/>
      <dgm:spPr/>
      <dgm:t>
        <a:bodyPr/>
        <a:lstStyle/>
        <a:p>
          <a:endParaRPr lang="ru-RU"/>
        </a:p>
      </dgm:t>
    </dgm:pt>
    <dgm:pt modelId="{7DD77173-4E41-45FE-BB8F-5C935C1A52A1}">
      <dgm:prSet phldrT="[Текст]" custT="1"/>
      <dgm:spPr>
        <a:solidFill>
          <a:srgbClr val="FFFF00"/>
        </a:solidFill>
      </dgm:spPr>
      <dgm:t>
        <a:bodyPr/>
        <a:lstStyle/>
        <a:p>
          <a:r>
            <a:rPr lang="ru-RU" sz="1200" dirty="0" smtClean="0">
              <a:solidFill>
                <a:schemeClr val="tx1"/>
              </a:solidFill>
            </a:rPr>
            <a:t>Смягчение или отсутствие ответственности за коррупционные правонарушения совершенные сотрудниками компании</a:t>
          </a:r>
          <a:endParaRPr lang="ru-RU" sz="1200" dirty="0">
            <a:solidFill>
              <a:schemeClr val="tx1"/>
            </a:solidFill>
          </a:endParaRPr>
        </a:p>
      </dgm:t>
    </dgm:pt>
    <dgm:pt modelId="{4C30404C-8557-46BD-8E3F-2C107DB25456}" type="parTrans" cxnId="{0CE80DC3-8695-4245-9A3C-E44FFF923DCE}">
      <dgm:prSet/>
      <dgm:spPr/>
      <dgm:t>
        <a:bodyPr/>
        <a:lstStyle/>
        <a:p>
          <a:endParaRPr lang="ru-RU"/>
        </a:p>
      </dgm:t>
    </dgm:pt>
    <dgm:pt modelId="{C38786E6-F88F-41F4-9491-0E40B04A165E}" type="sibTrans" cxnId="{0CE80DC3-8695-4245-9A3C-E44FFF923DCE}">
      <dgm:prSet/>
      <dgm:spPr/>
      <dgm:t>
        <a:bodyPr/>
        <a:lstStyle/>
        <a:p>
          <a:endParaRPr lang="ru-RU"/>
        </a:p>
      </dgm:t>
    </dgm:pt>
    <dgm:pt modelId="{E281976A-0AA9-4B0A-AFDE-7989D84DC118}">
      <dgm:prSet phldrT="[Текст]" custT="1"/>
      <dgm:spPr>
        <a:solidFill>
          <a:schemeClr val="tx2">
            <a:lumMod val="20000"/>
            <a:lumOff val="80000"/>
          </a:schemeClr>
        </a:solidFill>
      </dgm:spPr>
      <dgm:t>
        <a:bodyPr/>
        <a:lstStyle/>
        <a:p>
          <a:r>
            <a:rPr lang="ru-RU" sz="1200" dirty="0" smtClean="0">
              <a:solidFill>
                <a:schemeClr val="tx1"/>
              </a:solidFill>
            </a:rPr>
            <a:t>Рыночные преимущества: рост репутации и </a:t>
          </a:r>
          <a:r>
            <a:rPr lang="ru-RU" sz="1200" dirty="0" err="1" smtClean="0">
              <a:solidFill>
                <a:schemeClr val="tx1"/>
              </a:solidFill>
            </a:rPr>
            <a:t>goodwill</a:t>
          </a:r>
          <a:r>
            <a:rPr lang="ru-RU" sz="1200" dirty="0" smtClean="0">
              <a:solidFill>
                <a:schemeClr val="tx1"/>
              </a:solidFill>
            </a:rPr>
            <a:t> компании, упрощение процедур антикоррупционной  проверки(банки, тендеры, крупные компании</a:t>
          </a:r>
          <a:r>
            <a:rPr lang="ru-RU" sz="1200" dirty="0" smtClean="0"/>
            <a:t>)</a:t>
          </a:r>
          <a:endParaRPr lang="ru-RU" sz="1200" dirty="0"/>
        </a:p>
      </dgm:t>
    </dgm:pt>
    <dgm:pt modelId="{69B82393-FE20-4319-A80D-E0109D3A36F2}" type="parTrans" cxnId="{D852B7BD-D592-4BF0-8456-54C62A5A4713}">
      <dgm:prSet/>
      <dgm:spPr/>
      <dgm:t>
        <a:bodyPr/>
        <a:lstStyle/>
        <a:p>
          <a:endParaRPr lang="ru-RU"/>
        </a:p>
      </dgm:t>
    </dgm:pt>
    <dgm:pt modelId="{37A2FAF2-F785-414A-B285-96583CD253F3}" type="sibTrans" cxnId="{D852B7BD-D592-4BF0-8456-54C62A5A4713}">
      <dgm:prSet/>
      <dgm:spPr/>
      <dgm:t>
        <a:bodyPr/>
        <a:lstStyle/>
        <a:p>
          <a:endParaRPr lang="ru-RU"/>
        </a:p>
      </dgm:t>
    </dgm:pt>
    <dgm:pt modelId="{E05C55A9-05EB-444E-92EE-31AD045DA1A2}" type="pres">
      <dgm:prSet presAssocID="{E60D6FB7-4D19-4128-B718-0450961BDF6C}" presName="composite" presStyleCnt="0">
        <dgm:presLayoutVars>
          <dgm:chMax val="3"/>
          <dgm:animLvl val="lvl"/>
          <dgm:resizeHandles val="exact"/>
        </dgm:presLayoutVars>
      </dgm:prSet>
      <dgm:spPr/>
    </dgm:pt>
    <dgm:pt modelId="{FF5E877F-66D0-4029-BF8D-DD30058E7AFB}" type="pres">
      <dgm:prSet presAssocID="{8EEC63B9-A633-4688-8CE5-95F895434B38}" presName="gear1" presStyleLbl="node1" presStyleIdx="0" presStyleCnt="3" custLinFactNeighborX="-52" custLinFactNeighborY="307">
        <dgm:presLayoutVars>
          <dgm:chMax val="1"/>
          <dgm:bulletEnabled val="1"/>
        </dgm:presLayoutVars>
      </dgm:prSet>
      <dgm:spPr/>
      <dgm:t>
        <a:bodyPr/>
        <a:lstStyle/>
        <a:p>
          <a:endParaRPr lang="ru-RU"/>
        </a:p>
      </dgm:t>
    </dgm:pt>
    <dgm:pt modelId="{C604499C-F99A-4B18-97EF-DBF845BA160C}" type="pres">
      <dgm:prSet presAssocID="{8EEC63B9-A633-4688-8CE5-95F895434B38}" presName="gear1srcNode" presStyleLbl="node1" presStyleIdx="0" presStyleCnt="3"/>
      <dgm:spPr/>
      <dgm:t>
        <a:bodyPr/>
        <a:lstStyle/>
        <a:p>
          <a:endParaRPr lang="ru-RU"/>
        </a:p>
      </dgm:t>
    </dgm:pt>
    <dgm:pt modelId="{E4CC6E62-114E-4FBC-8CB4-F420E83CFDEF}" type="pres">
      <dgm:prSet presAssocID="{8EEC63B9-A633-4688-8CE5-95F895434B38}" presName="gear1dstNode" presStyleLbl="node1" presStyleIdx="0" presStyleCnt="3"/>
      <dgm:spPr/>
      <dgm:t>
        <a:bodyPr/>
        <a:lstStyle/>
        <a:p>
          <a:endParaRPr lang="ru-RU"/>
        </a:p>
      </dgm:t>
    </dgm:pt>
    <dgm:pt modelId="{225E5B84-FC05-41D4-BD33-A3EF1837810F}" type="pres">
      <dgm:prSet presAssocID="{7DD77173-4E41-45FE-BB8F-5C935C1A52A1}" presName="gear2" presStyleLbl="node1" presStyleIdx="1" presStyleCnt="3">
        <dgm:presLayoutVars>
          <dgm:chMax val="1"/>
          <dgm:bulletEnabled val="1"/>
        </dgm:presLayoutVars>
      </dgm:prSet>
      <dgm:spPr/>
      <dgm:t>
        <a:bodyPr/>
        <a:lstStyle/>
        <a:p>
          <a:endParaRPr lang="ru-RU"/>
        </a:p>
      </dgm:t>
    </dgm:pt>
    <dgm:pt modelId="{C9756317-FD21-422D-9609-30605A4684C3}" type="pres">
      <dgm:prSet presAssocID="{7DD77173-4E41-45FE-BB8F-5C935C1A52A1}" presName="gear2srcNode" presStyleLbl="node1" presStyleIdx="1" presStyleCnt="3"/>
      <dgm:spPr/>
      <dgm:t>
        <a:bodyPr/>
        <a:lstStyle/>
        <a:p>
          <a:endParaRPr lang="ru-RU"/>
        </a:p>
      </dgm:t>
    </dgm:pt>
    <dgm:pt modelId="{8E68D082-3313-4A7C-99AC-BB222C5F9AF5}" type="pres">
      <dgm:prSet presAssocID="{7DD77173-4E41-45FE-BB8F-5C935C1A52A1}" presName="gear2dstNode" presStyleLbl="node1" presStyleIdx="1" presStyleCnt="3"/>
      <dgm:spPr/>
      <dgm:t>
        <a:bodyPr/>
        <a:lstStyle/>
        <a:p>
          <a:endParaRPr lang="ru-RU"/>
        </a:p>
      </dgm:t>
    </dgm:pt>
    <dgm:pt modelId="{FF362103-533C-4B8F-B3CF-B7493DFF88F0}" type="pres">
      <dgm:prSet presAssocID="{E281976A-0AA9-4B0A-AFDE-7989D84DC118}" presName="gear3" presStyleLbl="node1" presStyleIdx="2" presStyleCnt="3" custLinFactNeighborX="7011" custLinFactNeighborY="813"/>
      <dgm:spPr/>
      <dgm:t>
        <a:bodyPr/>
        <a:lstStyle/>
        <a:p>
          <a:endParaRPr lang="ru-RU"/>
        </a:p>
      </dgm:t>
    </dgm:pt>
    <dgm:pt modelId="{E3A5D810-C635-43AC-8865-6BAE974A6A44}" type="pres">
      <dgm:prSet presAssocID="{E281976A-0AA9-4B0A-AFDE-7989D84DC118}" presName="gear3tx" presStyleLbl="node1" presStyleIdx="2" presStyleCnt="3">
        <dgm:presLayoutVars>
          <dgm:chMax val="1"/>
          <dgm:bulletEnabled val="1"/>
        </dgm:presLayoutVars>
      </dgm:prSet>
      <dgm:spPr/>
      <dgm:t>
        <a:bodyPr/>
        <a:lstStyle/>
        <a:p>
          <a:endParaRPr lang="ru-RU"/>
        </a:p>
      </dgm:t>
    </dgm:pt>
    <dgm:pt modelId="{4DC82E1B-8E7D-4DBA-AE27-D8D7ABBBCA31}" type="pres">
      <dgm:prSet presAssocID="{E281976A-0AA9-4B0A-AFDE-7989D84DC118}" presName="gear3srcNode" presStyleLbl="node1" presStyleIdx="2" presStyleCnt="3"/>
      <dgm:spPr/>
      <dgm:t>
        <a:bodyPr/>
        <a:lstStyle/>
        <a:p>
          <a:endParaRPr lang="ru-RU"/>
        </a:p>
      </dgm:t>
    </dgm:pt>
    <dgm:pt modelId="{36A0EB83-1B54-4A98-A24A-0A6FA782FBD8}" type="pres">
      <dgm:prSet presAssocID="{E281976A-0AA9-4B0A-AFDE-7989D84DC118}" presName="gear3dstNode" presStyleLbl="node1" presStyleIdx="2" presStyleCnt="3"/>
      <dgm:spPr/>
      <dgm:t>
        <a:bodyPr/>
        <a:lstStyle/>
        <a:p>
          <a:endParaRPr lang="ru-RU"/>
        </a:p>
      </dgm:t>
    </dgm:pt>
    <dgm:pt modelId="{2530A89D-148E-4F1F-B2C9-8C5222F11CFA}" type="pres">
      <dgm:prSet presAssocID="{461D2737-5F4B-4811-A181-2CDB89F840AE}" presName="connector1" presStyleLbl="sibTrans2D1" presStyleIdx="0" presStyleCnt="3" custLinFactNeighborX="-6060" custLinFactNeighborY="826"/>
      <dgm:spPr/>
      <dgm:t>
        <a:bodyPr/>
        <a:lstStyle/>
        <a:p>
          <a:endParaRPr lang="ru-RU"/>
        </a:p>
      </dgm:t>
    </dgm:pt>
    <dgm:pt modelId="{FF376647-33CF-4905-B1A4-5C0A51869904}" type="pres">
      <dgm:prSet presAssocID="{C38786E6-F88F-41F4-9491-0E40B04A165E}" presName="connector2" presStyleLbl="sibTrans2D1" presStyleIdx="1" presStyleCnt="3"/>
      <dgm:spPr/>
      <dgm:t>
        <a:bodyPr/>
        <a:lstStyle/>
        <a:p>
          <a:endParaRPr lang="ru-RU"/>
        </a:p>
      </dgm:t>
    </dgm:pt>
    <dgm:pt modelId="{8981E84E-0D09-4B67-990B-38703253AF4F}" type="pres">
      <dgm:prSet presAssocID="{37A2FAF2-F785-414A-B285-96583CD253F3}" presName="connector3" presStyleLbl="sibTrans2D1" presStyleIdx="2" presStyleCnt="3"/>
      <dgm:spPr/>
      <dgm:t>
        <a:bodyPr/>
        <a:lstStyle/>
        <a:p>
          <a:endParaRPr lang="ru-RU"/>
        </a:p>
      </dgm:t>
    </dgm:pt>
  </dgm:ptLst>
  <dgm:cxnLst>
    <dgm:cxn modelId="{B818BEFC-C261-4C1C-8011-500645340EEF}" type="presOf" srcId="{7DD77173-4E41-45FE-BB8F-5C935C1A52A1}" destId="{225E5B84-FC05-41D4-BD33-A3EF1837810F}" srcOrd="0" destOrd="0" presId="urn:microsoft.com/office/officeart/2005/8/layout/gear1"/>
    <dgm:cxn modelId="{A8D30F96-6BED-43EF-8EAB-6CDE25097F35}" type="presOf" srcId="{E281976A-0AA9-4B0A-AFDE-7989D84DC118}" destId="{FF362103-533C-4B8F-B3CF-B7493DFF88F0}" srcOrd="0" destOrd="0" presId="urn:microsoft.com/office/officeart/2005/8/layout/gear1"/>
    <dgm:cxn modelId="{F429FA40-CF27-4B57-B89B-E8F1E0F37351}" type="presOf" srcId="{E281976A-0AA9-4B0A-AFDE-7989D84DC118}" destId="{4DC82E1B-8E7D-4DBA-AE27-D8D7ABBBCA31}" srcOrd="2" destOrd="0" presId="urn:microsoft.com/office/officeart/2005/8/layout/gear1"/>
    <dgm:cxn modelId="{0CE80DC3-8695-4245-9A3C-E44FFF923DCE}" srcId="{E60D6FB7-4D19-4128-B718-0450961BDF6C}" destId="{7DD77173-4E41-45FE-BB8F-5C935C1A52A1}" srcOrd="1" destOrd="0" parTransId="{4C30404C-8557-46BD-8E3F-2C107DB25456}" sibTransId="{C38786E6-F88F-41F4-9491-0E40B04A165E}"/>
    <dgm:cxn modelId="{D852B7BD-D592-4BF0-8456-54C62A5A4713}" srcId="{E60D6FB7-4D19-4128-B718-0450961BDF6C}" destId="{E281976A-0AA9-4B0A-AFDE-7989D84DC118}" srcOrd="2" destOrd="0" parTransId="{69B82393-FE20-4319-A80D-E0109D3A36F2}" sibTransId="{37A2FAF2-F785-414A-B285-96583CD253F3}"/>
    <dgm:cxn modelId="{392C0606-C1CA-472F-AEE9-38833FE573E8}" type="presOf" srcId="{461D2737-5F4B-4811-A181-2CDB89F840AE}" destId="{2530A89D-148E-4F1F-B2C9-8C5222F11CFA}" srcOrd="0" destOrd="0" presId="urn:microsoft.com/office/officeart/2005/8/layout/gear1"/>
    <dgm:cxn modelId="{C042468E-A491-40A8-8C65-6449C0C5E053}" type="presOf" srcId="{E281976A-0AA9-4B0A-AFDE-7989D84DC118}" destId="{E3A5D810-C635-43AC-8865-6BAE974A6A44}" srcOrd="1" destOrd="0" presId="urn:microsoft.com/office/officeart/2005/8/layout/gear1"/>
    <dgm:cxn modelId="{37D6735E-518E-4632-B40A-AFB428537284}" type="presOf" srcId="{E281976A-0AA9-4B0A-AFDE-7989D84DC118}" destId="{36A0EB83-1B54-4A98-A24A-0A6FA782FBD8}" srcOrd="3" destOrd="0" presId="urn:microsoft.com/office/officeart/2005/8/layout/gear1"/>
    <dgm:cxn modelId="{B9BB1415-43B4-4DDF-94C8-06F3A57D0979}" type="presOf" srcId="{C38786E6-F88F-41F4-9491-0E40B04A165E}" destId="{FF376647-33CF-4905-B1A4-5C0A51869904}" srcOrd="0" destOrd="0" presId="urn:microsoft.com/office/officeart/2005/8/layout/gear1"/>
    <dgm:cxn modelId="{F0F18453-A3B8-44FA-9CB7-9614A3B41662}" type="presOf" srcId="{7DD77173-4E41-45FE-BB8F-5C935C1A52A1}" destId="{8E68D082-3313-4A7C-99AC-BB222C5F9AF5}" srcOrd="2" destOrd="0" presId="urn:microsoft.com/office/officeart/2005/8/layout/gear1"/>
    <dgm:cxn modelId="{A84D8FE4-3F14-458C-95E0-753927B29A3C}" type="presOf" srcId="{37A2FAF2-F785-414A-B285-96583CD253F3}" destId="{8981E84E-0D09-4B67-990B-38703253AF4F}" srcOrd="0" destOrd="0" presId="urn:microsoft.com/office/officeart/2005/8/layout/gear1"/>
    <dgm:cxn modelId="{68CB5229-C7B7-40D6-B6ED-50E6D4CFBEF3}" type="presOf" srcId="{E60D6FB7-4D19-4128-B718-0450961BDF6C}" destId="{E05C55A9-05EB-444E-92EE-31AD045DA1A2}" srcOrd="0" destOrd="0" presId="urn:microsoft.com/office/officeart/2005/8/layout/gear1"/>
    <dgm:cxn modelId="{BC79016A-5E90-4611-8132-F6C57205751E}" type="presOf" srcId="{7DD77173-4E41-45FE-BB8F-5C935C1A52A1}" destId="{C9756317-FD21-422D-9609-30605A4684C3}" srcOrd="1" destOrd="0" presId="urn:microsoft.com/office/officeart/2005/8/layout/gear1"/>
    <dgm:cxn modelId="{2DBCBC13-656B-4F69-B6D0-1C947AE3AB20}" type="presOf" srcId="{8EEC63B9-A633-4688-8CE5-95F895434B38}" destId="{E4CC6E62-114E-4FBC-8CB4-F420E83CFDEF}" srcOrd="2" destOrd="0" presId="urn:microsoft.com/office/officeart/2005/8/layout/gear1"/>
    <dgm:cxn modelId="{C999231B-F227-4FD7-A11C-771656A95FF4}" type="presOf" srcId="{8EEC63B9-A633-4688-8CE5-95F895434B38}" destId="{FF5E877F-66D0-4029-BF8D-DD30058E7AFB}" srcOrd="0" destOrd="0" presId="urn:microsoft.com/office/officeart/2005/8/layout/gear1"/>
    <dgm:cxn modelId="{595231DA-0032-44A1-9A8D-3F76EAA8D0C3}" type="presOf" srcId="{8EEC63B9-A633-4688-8CE5-95F895434B38}" destId="{C604499C-F99A-4B18-97EF-DBF845BA160C}" srcOrd="1" destOrd="0" presId="urn:microsoft.com/office/officeart/2005/8/layout/gear1"/>
    <dgm:cxn modelId="{9F1FCBD7-A90B-46CD-ADD7-EB1CE9B01C2D}" srcId="{E60D6FB7-4D19-4128-B718-0450961BDF6C}" destId="{8EEC63B9-A633-4688-8CE5-95F895434B38}" srcOrd="0" destOrd="0" parTransId="{0DA84DE9-3A83-424C-9E3F-17F7359C14C9}" sibTransId="{461D2737-5F4B-4811-A181-2CDB89F840AE}"/>
    <dgm:cxn modelId="{C0FD4146-3B5F-4089-BA0B-700F974D166A}" type="presParOf" srcId="{E05C55A9-05EB-444E-92EE-31AD045DA1A2}" destId="{FF5E877F-66D0-4029-BF8D-DD30058E7AFB}" srcOrd="0" destOrd="0" presId="urn:microsoft.com/office/officeart/2005/8/layout/gear1"/>
    <dgm:cxn modelId="{B0D3E2CE-2F58-43DC-9F49-D84DCFE0DABA}" type="presParOf" srcId="{E05C55A9-05EB-444E-92EE-31AD045DA1A2}" destId="{C604499C-F99A-4B18-97EF-DBF845BA160C}" srcOrd="1" destOrd="0" presId="urn:microsoft.com/office/officeart/2005/8/layout/gear1"/>
    <dgm:cxn modelId="{B5AD9FA3-F9FC-45D6-845F-DDD2F7BE928C}" type="presParOf" srcId="{E05C55A9-05EB-444E-92EE-31AD045DA1A2}" destId="{E4CC6E62-114E-4FBC-8CB4-F420E83CFDEF}" srcOrd="2" destOrd="0" presId="urn:microsoft.com/office/officeart/2005/8/layout/gear1"/>
    <dgm:cxn modelId="{33A22CAB-9F3E-4432-BBA2-77C2DFDED354}" type="presParOf" srcId="{E05C55A9-05EB-444E-92EE-31AD045DA1A2}" destId="{225E5B84-FC05-41D4-BD33-A3EF1837810F}" srcOrd="3" destOrd="0" presId="urn:microsoft.com/office/officeart/2005/8/layout/gear1"/>
    <dgm:cxn modelId="{DBE8295E-5F47-4BC5-B849-CC88F7B407D7}" type="presParOf" srcId="{E05C55A9-05EB-444E-92EE-31AD045DA1A2}" destId="{C9756317-FD21-422D-9609-30605A4684C3}" srcOrd="4" destOrd="0" presId="urn:microsoft.com/office/officeart/2005/8/layout/gear1"/>
    <dgm:cxn modelId="{2158D0EC-FDE0-49CB-B6F0-E48D53927ADF}" type="presParOf" srcId="{E05C55A9-05EB-444E-92EE-31AD045DA1A2}" destId="{8E68D082-3313-4A7C-99AC-BB222C5F9AF5}" srcOrd="5" destOrd="0" presId="urn:microsoft.com/office/officeart/2005/8/layout/gear1"/>
    <dgm:cxn modelId="{DACBF642-A547-4993-AF9D-FCEA4C9388F5}" type="presParOf" srcId="{E05C55A9-05EB-444E-92EE-31AD045DA1A2}" destId="{FF362103-533C-4B8F-B3CF-B7493DFF88F0}" srcOrd="6" destOrd="0" presId="urn:microsoft.com/office/officeart/2005/8/layout/gear1"/>
    <dgm:cxn modelId="{4940B189-4B44-4750-943F-661455CD48AC}" type="presParOf" srcId="{E05C55A9-05EB-444E-92EE-31AD045DA1A2}" destId="{E3A5D810-C635-43AC-8865-6BAE974A6A44}" srcOrd="7" destOrd="0" presId="urn:microsoft.com/office/officeart/2005/8/layout/gear1"/>
    <dgm:cxn modelId="{61F3831D-7768-45BF-9552-1096BCD1C0AC}" type="presParOf" srcId="{E05C55A9-05EB-444E-92EE-31AD045DA1A2}" destId="{4DC82E1B-8E7D-4DBA-AE27-D8D7ABBBCA31}" srcOrd="8" destOrd="0" presId="urn:microsoft.com/office/officeart/2005/8/layout/gear1"/>
    <dgm:cxn modelId="{0FDFF1D2-9D85-4E5C-B00D-76A45C374877}" type="presParOf" srcId="{E05C55A9-05EB-444E-92EE-31AD045DA1A2}" destId="{36A0EB83-1B54-4A98-A24A-0A6FA782FBD8}" srcOrd="9" destOrd="0" presId="urn:microsoft.com/office/officeart/2005/8/layout/gear1"/>
    <dgm:cxn modelId="{E478453F-8C0F-4811-B14E-582AAF166AA0}" type="presParOf" srcId="{E05C55A9-05EB-444E-92EE-31AD045DA1A2}" destId="{2530A89D-148E-4F1F-B2C9-8C5222F11CFA}" srcOrd="10" destOrd="0" presId="urn:microsoft.com/office/officeart/2005/8/layout/gear1"/>
    <dgm:cxn modelId="{9812D5C8-57F3-41B7-8CEE-915E4AC67C2F}" type="presParOf" srcId="{E05C55A9-05EB-444E-92EE-31AD045DA1A2}" destId="{FF376647-33CF-4905-B1A4-5C0A51869904}" srcOrd="11" destOrd="0" presId="urn:microsoft.com/office/officeart/2005/8/layout/gear1"/>
    <dgm:cxn modelId="{1A7FFF9B-7190-4AD8-942A-3FAF4BD00EC9}" type="presParOf" srcId="{E05C55A9-05EB-444E-92EE-31AD045DA1A2}" destId="{8981E84E-0D09-4B67-990B-38703253AF4F}" srcOrd="12" destOrd="0" presId="urn:microsoft.com/office/officeart/2005/8/layout/gear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4F98FA-8120-42E9-AE37-06D809C9F9FE}"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ru-RU"/>
        </a:p>
      </dgm:t>
    </dgm:pt>
    <dgm:pt modelId="{C6CE9E8D-8E07-4B21-BD30-04FCF5C6B13B}">
      <dgm:prSet phldrT="[Текст]" custT="1"/>
      <dgm:spPr>
        <a:solidFill>
          <a:schemeClr val="tx1">
            <a:alpha val="45000"/>
          </a:schemeClr>
        </a:solidFill>
      </dgm:spPr>
      <dgm:t>
        <a:bodyPr/>
        <a:lstStyle/>
        <a:p>
          <a:pPr algn="ctr"/>
          <a:r>
            <a:rPr lang="ru-RU" sz="1400" b="1" dirty="0" smtClean="0">
              <a:solidFill>
                <a:schemeClr val="bg1"/>
              </a:solidFill>
            </a:rPr>
            <a:t>Формальное </a:t>
          </a:r>
          <a:r>
            <a:rPr lang="ru-RU" sz="1400" b="1" smtClean="0">
              <a:solidFill>
                <a:schemeClr val="bg1"/>
              </a:solidFill>
            </a:rPr>
            <a:t>выполнений требований </a:t>
          </a:r>
          <a:r>
            <a:rPr lang="ru-RU" sz="1400" b="1" dirty="0" smtClean="0">
              <a:solidFill>
                <a:schemeClr val="bg1"/>
              </a:solidFill>
            </a:rPr>
            <a:t>антикоррупционного законодательства, отсутствие контроля за их реализацией</a:t>
          </a:r>
          <a:endParaRPr lang="ru-RU" sz="1400" b="1" dirty="0">
            <a:solidFill>
              <a:schemeClr val="bg1"/>
            </a:solidFill>
          </a:endParaRPr>
        </a:p>
      </dgm:t>
    </dgm:pt>
    <dgm:pt modelId="{9470FEC5-78CA-4BDA-A2C6-015B68B4AE9E}" type="parTrans" cxnId="{898E153A-FD31-42D0-9220-65A3525A513C}">
      <dgm:prSet/>
      <dgm:spPr/>
      <dgm:t>
        <a:bodyPr/>
        <a:lstStyle/>
        <a:p>
          <a:endParaRPr lang="ru-RU"/>
        </a:p>
      </dgm:t>
    </dgm:pt>
    <dgm:pt modelId="{8A3AC47A-FB7F-433B-8FC4-DAED1B865EEB}" type="sibTrans" cxnId="{898E153A-FD31-42D0-9220-65A3525A513C}">
      <dgm:prSet/>
      <dgm:spPr/>
      <dgm:t>
        <a:bodyPr/>
        <a:lstStyle/>
        <a:p>
          <a:endParaRPr lang="ru-RU"/>
        </a:p>
      </dgm:t>
    </dgm:pt>
    <dgm:pt modelId="{22C7059D-1BE7-4E5C-A25A-AA25DA83CA8D}">
      <dgm:prSet phldrT="[Текст]" custT="1"/>
      <dgm:spPr>
        <a:solidFill>
          <a:srgbClr val="00B0F0">
            <a:alpha val="56000"/>
          </a:srgbClr>
        </a:solidFill>
      </dgm:spPr>
      <dgm:t>
        <a:bodyPr/>
        <a:lstStyle/>
        <a:p>
          <a:r>
            <a:rPr lang="ru-RU" sz="1400" b="1" dirty="0" smtClean="0">
              <a:solidFill>
                <a:schemeClr val="bg1"/>
              </a:solidFill>
            </a:rPr>
            <a:t>Отсутствие должного взаимодействия с правоохранительными органами</a:t>
          </a:r>
          <a:endParaRPr lang="ru-RU" sz="1400" b="1" dirty="0">
            <a:solidFill>
              <a:schemeClr val="bg1"/>
            </a:solidFill>
          </a:endParaRPr>
        </a:p>
      </dgm:t>
    </dgm:pt>
    <dgm:pt modelId="{87951737-7896-43CA-8281-9B952304A213}" type="parTrans" cxnId="{8E1726D6-2C55-4164-A699-AEADA22A3C07}">
      <dgm:prSet/>
      <dgm:spPr/>
      <dgm:t>
        <a:bodyPr/>
        <a:lstStyle/>
        <a:p>
          <a:endParaRPr lang="ru-RU"/>
        </a:p>
      </dgm:t>
    </dgm:pt>
    <dgm:pt modelId="{30C10858-C791-42EE-B94A-481CA4FB274D}" type="sibTrans" cxnId="{8E1726D6-2C55-4164-A699-AEADA22A3C07}">
      <dgm:prSet/>
      <dgm:spPr>
        <a:blipFill rotWithShape="0">
          <a:blip xmlns:r="http://schemas.openxmlformats.org/officeDocument/2006/relationships" r:embed="rId1"/>
          <a:stretch>
            <a:fillRect/>
          </a:stretch>
        </a:blipFill>
      </dgm:spPr>
      <dgm:t>
        <a:bodyPr/>
        <a:lstStyle/>
        <a:p>
          <a:endParaRPr lang="ru-RU"/>
        </a:p>
      </dgm:t>
    </dgm:pt>
    <dgm:pt modelId="{06159A8D-C89E-4E6A-B22D-CE7158E64539}">
      <dgm:prSet phldrT="[Текст]" custT="1"/>
      <dgm:spPr>
        <a:solidFill>
          <a:srgbClr val="92D050">
            <a:alpha val="47000"/>
          </a:srgbClr>
        </a:solidFill>
      </dgm:spPr>
      <dgm:t>
        <a:bodyPr/>
        <a:lstStyle/>
        <a:p>
          <a:pPr algn="ctr"/>
          <a:r>
            <a:rPr lang="ru-RU" sz="1400" b="1" dirty="0" smtClean="0">
              <a:solidFill>
                <a:schemeClr val="bg1"/>
              </a:solidFill>
            </a:rPr>
            <a:t>Нарушения, связанные с непринятием мер по предотвращению и урегулированию конфликта интересов</a:t>
          </a:r>
          <a:endParaRPr lang="ru-RU" sz="1400" b="1" dirty="0">
            <a:solidFill>
              <a:schemeClr val="bg1"/>
            </a:solidFill>
          </a:endParaRPr>
        </a:p>
      </dgm:t>
    </dgm:pt>
    <dgm:pt modelId="{308E5CC4-29E9-428D-9315-32B907F52271}" type="parTrans" cxnId="{75BCE46E-3B10-4C68-A5EB-ACB34B6DECC4}">
      <dgm:prSet/>
      <dgm:spPr/>
      <dgm:t>
        <a:bodyPr/>
        <a:lstStyle/>
        <a:p>
          <a:endParaRPr lang="ru-RU"/>
        </a:p>
      </dgm:t>
    </dgm:pt>
    <dgm:pt modelId="{C8B79D67-8C51-4125-8E7C-880DEF7308A2}" type="sibTrans" cxnId="{75BCE46E-3B10-4C68-A5EB-ACB34B6DECC4}">
      <dgm:prSet/>
      <dgm:spPr/>
      <dgm:t>
        <a:bodyPr/>
        <a:lstStyle/>
        <a:p>
          <a:endParaRPr lang="ru-RU"/>
        </a:p>
      </dgm:t>
    </dgm:pt>
    <dgm:pt modelId="{3E7E3156-6F36-4C4A-B274-660552EF2FDB}">
      <dgm:prSet phldrT="[Текст]" custT="1"/>
      <dgm:spPr>
        <a:solidFill>
          <a:srgbClr val="00B0F0">
            <a:alpha val="41000"/>
          </a:srgbClr>
        </a:solidFill>
      </dgm:spPr>
      <dgm:t>
        <a:bodyPr/>
        <a:lstStyle/>
        <a:p>
          <a:pPr algn="l"/>
          <a:endParaRPr lang="ru-RU" sz="1400" dirty="0" smtClean="0"/>
        </a:p>
        <a:p>
          <a:pPr algn="ctr"/>
          <a:r>
            <a:rPr lang="ru-RU" sz="1400" b="1" dirty="0" smtClean="0">
              <a:solidFill>
                <a:schemeClr val="bg1"/>
              </a:solidFill>
            </a:rPr>
            <a:t>Несоблюдение требований закона при трудоустройстве в организацию бывших государственных  (муниципальных) служащих</a:t>
          </a:r>
        </a:p>
        <a:p>
          <a:pPr algn="ctr"/>
          <a:endParaRPr lang="ru-RU" sz="1400" dirty="0"/>
        </a:p>
      </dgm:t>
    </dgm:pt>
    <dgm:pt modelId="{55BBC611-A16F-4D60-99F9-A1DA23FB3291}" type="parTrans" cxnId="{30DB0295-4D5E-4493-87F3-BD8865089FF1}">
      <dgm:prSet/>
      <dgm:spPr/>
      <dgm:t>
        <a:bodyPr/>
        <a:lstStyle/>
        <a:p>
          <a:endParaRPr lang="ru-RU"/>
        </a:p>
      </dgm:t>
    </dgm:pt>
    <dgm:pt modelId="{274BE0A1-B95E-48CE-AEF0-A7432E90D7F6}" type="sibTrans" cxnId="{30DB0295-4D5E-4493-87F3-BD8865089FF1}">
      <dgm:prSet/>
      <dgm:spPr/>
      <dgm:t>
        <a:bodyPr/>
        <a:lstStyle/>
        <a:p>
          <a:endParaRPr lang="ru-RU"/>
        </a:p>
      </dgm:t>
    </dgm:pt>
    <dgm:pt modelId="{6294AEF8-B796-437D-B54D-7FEE5223FE71}" type="pres">
      <dgm:prSet presAssocID="{2F4F98FA-8120-42E9-AE37-06D809C9F9FE}" presName="Name0" presStyleCnt="0">
        <dgm:presLayoutVars>
          <dgm:chMax val="7"/>
          <dgm:chPref val="7"/>
          <dgm:dir/>
        </dgm:presLayoutVars>
      </dgm:prSet>
      <dgm:spPr/>
      <dgm:t>
        <a:bodyPr/>
        <a:lstStyle/>
        <a:p>
          <a:endParaRPr lang="ru-RU"/>
        </a:p>
      </dgm:t>
    </dgm:pt>
    <dgm:pt modelId="{BD499D77-E783-4EBF-B4F4-EB40C91A0855}" type="pres">
      <dgm:prSet presAssocID="{2F4F98FA-8120-42E9-AE37-06D809C9F9FE}" presName="Name1" presStyleCnt="0"/>
      <dgm:spPr/>
      <dgm:t>
        <a:bodyPr/>
        <a:lstStyle/>
        <a:p>
          <a:endParaRPr lang="ru-RU"/>
        </a:p>
      </dgm:t>
    </dgm:pt>
    <dgm:pt modelId="{6F93F160-36B8-40B0-A0E2-E08784D4D706}" type="pres">
      <dgm:prSet presAssocID="{2F4F98FA-8120-42E9-AE37-06D809C9F9FE}" presName="cycle" presStyleCnt="0"/>
      <dgm:spPr/>
      <dgm:t>
        <a:bodyPr/>
        <a:lstStyle/>
        <a:p>
          <a:endParaRPr lang="ru-RU"/>
        </a:p>
      </dgm:t>
    </dgm:pt>
    <dgm:pt modelId="{B87C2199-8708-4A46-8FB0-2EDAC1988639}" type="pres">
      <dgm:prSet presAssocID="{2F4F98FA-8120-42E9-AE37-06D809C9F9FE}" presName="srcNode" presStyleLbl="node1" presStyleIdx="0" presStyleCnt="4"/>
      <dgm:spPr/>
      <dgm:t>
        <a:bodyPr/>
        <a:lstStyle/>
        <a:p>
          <a:endParaRPr lang="ru-RU"/>
        </a:p>
      </dgm:t>
    </dgm:pt>
    <dgm:pt modelId="{334ECC7C-B20C-44DA-94B3-6DA06D79A073}" type="pres">
      <dgm:prSet presAssocID="{2F4F98FA-8120-42E9-AE37-06D809C9F9FE}" presName="conn" presStyleLbl="parChTrans1D2" presStyleIdx="0" presStyleCnt="1"/>
      <dgm:spPr/>
      <dgm:t>
        <a:bodyPr/>
        <a:lstStyle/>
        <a:p>
          <a:endParaRPr lang="ru-RU"/>
        </a:p>
      </dgm:t>
    </dgm:pt>
    <dgm:pt modelId="{229A38AA-8C97-4900-B29B-57B978D0A160}" type="pres">
      <dgm:prSet presAssocID="{2F4F98FA-8120-42E9-AE37-06D809C9F9FE}" presName="extraNode" presStyleLbl="node1" presStyleIdx="0" presStyleCnt="4"/>
      <dgm:spPr/>
      <dgm:t>
        <a:bodyPr/>
        <a:lstStyle/>
        <a:p>
          <a:endParaRPr lang="ru-RU"/>
        </a:p>
      </dgm:t>
    </dgm:pt>
    <dgm:pt modelId="{C3899B69-8847-4561-9C20-AC55226BB950}" type="pres">
      <dgm:prSet presAssocID="{2F4F98FA-8120-42E9-AE37-06D809C9F9FE}" presName="dstNode" presStyleLbl="node1" presStyleIdx="0" presStyleCnt="4"/>
      <dgm:spPr/>
      <dgm:t>
        <a:bodyPr/>
        <a:lstStyle/>
        <a:p>
          <a:endParaRPr lang="ru-RU"/>
        </a:p>
      </dgm:t>
    </dgm:pt>
    <dgm:pt modelId="{6CF02219-709D-4477-A42C-6636E56AAF25}" type="pres">
      <dgm:prSet presAssocID="{22C7059D-1BE7-4E5C-A25A-AA25DA83CA8D}" presName="text_1" presStyleLbl="node1" presStyleIdx="0" presStyleCnt="4">
        <dgm:presLayoutVars>
          <dgm:bulletEnabled val="1"/>
        </dgm:presLayoutVars>
      </dgm:prSet>
      <dgm:spPr/>
      <dgm:t>
        <a:bodyPr/>
        <a:lstStyle/>
        <a:p>
          <a:endParaRPr lang="ru-RU"/>
        </a:p>
      </dgm:t>
    </dgm:pt>
    <dgm:pt modelId="{CA5735CA-009F-4F09-BA9E-304EA5A36DAB}" type="pres">
      <dgm:prSet presAssocID="{22C7059D-1BE7-4E5C-A25A-AA25DA83CA8D}" presName="accent_1" presStyleCnt="0"/>
      <dgm:spPr/>
      <dgm:t>
        <a:bodyPr/>
        <a:lstStyle/>
        <a:p>
          <a:endParaRPr lang="ru-RU"/>
        </a:p>
      </dgm:t>
    </dgm:pt>
    <dgm:pt modelId="{E05FE156-202D-4188-99AC-2F19A34146BD}" type="pres">
      <dgm:prSet presAssocID="{22C7059D-1BE7-4E5C-A25A-AA25DA83CA8D}" presName="accentRepeatNode" presStyleLbl="solidFgAcc1" presStyleIdx="0" presStyleCnt="4"/>
      <dgm:spPr/>
      <dgm:t>
        <a:bodyPr/>
        <a:lstStyle/>
        <a:p>
          <a:endParaRPr lang="ru-RU"/>
        </a:p>
      </dgm:t>
    </dgm:pt>
    <dgm:pt modelId="{246B5573-2EEE-48DD-8431-D45757FADD17}" type="pres">
      <dgm:prSet presAssocID="{C6CE9E8D-8E07-4B21-BD30-04FCF5C6B13B}" presName="text_2" presStyleLbl="node1" presStyleIdx="1" presStyleCnt="4">
        <dgm:presLayoutVars>
          <dgm:bulletEnabled val="1"/>
        </dgm:presLayoutVars>
      </dgm:prSet>
      <dgm:spPr/>
      <dgm:t>
        <a:bodyPr/>
        <a:lstStyle/>
        <a:p>
          <a:endParaRPr lang="ru-RU"/>
        </a:p>
      </dgm:t>
    </dgm:pt>
    <dgm:pt modelId="{A5DFADE7-D62D-4AE6-A840-7BF913E3C0C3}" type="pres">
      <dgm:prSet presAssocID="{C6CE9E8D-8E07-4B21-BD30-04FCF5C6B13B}" presName="accent_2" presStyleCnt="0"/>
      <dgm:spPr/>
      <dgm:t>
        <a:bodyPr/>
        <a:lstStyle/>
        <a:p>
          <a:endParaRPr lang="ru-RU"/>
        </a:p>
      </dgm:t>
    </dgm:pt>
    <dgm:pt modelId="{970572D5-BB63-454D-97CE-B47D1FBFEEB9}" type="pres">
      <dgm:prSet presAssocID="{C6CE9E8D-8E07-4B21-BD30-04FCF5C6B13B}" presName="accentRepeatNode" presStyleLbl="solidFgAcc1" presStyleIdx="1" presStyleCnt="4"/>
      <dgm:spPr/>
      <dgm:t>
        <a:bodyPr/>
        <a:lstStyle/>
        <a:p>
          <a:endParaRPr lang="ru-RU"/>
        </a:p>
      </dgm:t>
    </dgm:pt>
    <dgm:pt modelId="{5D6C0399-839C-40E1-8E7C-07F50979EBAF}" type="pres">
      <dgm:prSet presAssocID="{06159A8D-C89E-4E6A-B22D-CE7158E64539}" presName="text_3" presStyleLbl="node1" presStyleIdx="2" presStyleCnt="4">
        <dgm:presLayoutVars>
          <dgm:bulletEnabled val="1"/>
        </dgm:presLayoutVars>
      </dgm:prSet>
      <dgm:spPr/>
      <dgm:t>
        <a:bodyPr/>
        <a:lstStyle/>
        <a:p>
          <a:endParaRPr lang="ru-RU"/>
        </a:p>
      </dgm:t>
    </dgm:pt>
    <dgm:pt modelId="{297730E4-200F-431E-8BDC-CF55D88FCB74}" type="pres">
      <dgm:prSet presAssocID="{06159A8D-C89E-4E6A-B22D-CE7158E64539}" presName="accent_3" presStyleCnt="0"/>
      <dgm:spPr/>
      <dgm:t>
        <a:bodyPr/>
        <a:lstStyle/>
        <a:p>
          <a:endParaRPr lang="ru-RU"/>
        </a:p>
      </dgm:t>
    </dgm:pt>
    <dgm:pt modelId="{4AE9F58C-7875-42DB-934F-9F55B7BD054B}" type="pres">
      <dgm:prSet presAssocID="{06159A8D-C89E-4E6A-B22D-CE7158E64539}" presName="accentRepeatNode" presStyleLbl="solidFgAcc1" presStyleIdx="2" presStyleCnt="4"/>
      <dgm:spPr/>
      <dgm:t>
        <a:bodyPr/>
        <a:lstStyle/>
        <a:p>
          <a:endParaRPr lang="ru-RU"/>
        </a:p>
      </dgm:t>
    </dgm:pt>
    <dgm:pt modelId="{58C7328F-264D-4E49-9DEC-9955A33DE304}" type="pres">
      <dgm:prSet presAssocID="{3E7E3156-6F36-4C4A-B274-660552EF2FDB}" presName="text_4" presStyleLbl="node1" presStyleIdx="3" presStyleCnt="4">
        <dgm:presLayoutVars>
          <dgm:bulletEnabled val="1"/>
        </dgm:presLayoutVars>
      </dgm:prSet>
      <dgm:spPr/>
      <dgm:t>
        <a:bodyPr/>
        <a:lstStyle/>
        <a:p>
          <a:endParaRPr lang="ru-RU"/>
        </a:p>
      </dgm:t>
    </dgm:pt>
    <dgm:pt modelId="{FC5EEC38-5958-4F07-AD0A-B9EBD40EDD73}" type="pres">
      <dgm:prSet presAssocID="{3E7E3156-6F36-4C4A-B274-660552EF2FDB}" presName="accent_4" presStyleCnt="0"/>
      <dgm:spPr/>
      <dgm:t>
        <a:bodyPr/>
        <a:lstStyle/>
        <a:p>
          <a:endParaRPr lang="ru-RU"/>
        </a:p>
      </dgm:t>
    </dgm:pt>
    <dgm:pt modelId="{AC2E1246-36FE-41F6-9DA5-33BB8C735275}" type="pres">
      <dgm:prSet presAssocID="{3E7E3156-6F36-4C4A-B274-660552EF2FDB}" presName="accentRepeatNode" presStyleLbl="solidFgAcc1" presStyleIdx="3" presStyleCnt="4"/>
      <dgm:spPr/>
      <dgm:t>
        <a:bodyPr/>
        <a:lstStyle/>
        <a:p>
          <a:endParaRPr lang="ru-RU"/>
        </a:p>
      </dgm:t>
    </dgm:pt>
  </dgm:ptLst>
  <dgm:cxnLst>
    <dgm:cxn modelId="{A8400E2B-0ACC-4D8B-8717-932DF391BD2D}" type="presOf" srcId="{3E7E3156-6F36-4C4A-B274-660552EF2FDB}" destId="{58C7328F-264D-4E49-9DEC-9955A33DE304}" srcOrd="0" destOrd="0" presId="urn:microsoft.com/office/officeart/2008/layout/VerticalCurvedList"/>
    <dgm:cxn modelId="{898E153A-FD31-42D0-9220-65A3525A513C}" srcId="{2F4F98FA-8120-42E9-AE37-06D809C9F9FE}" destId="{C6CE9E8D-8E07-4B21-BD30-04FCF5C6B13B}" srcOrd="1" destOrd="0" parTransId="{9470FEC5-78CA-4BDA-A2C6-015B68B4AE9E}" sibTransId="{8A3AC47A-FB7F-433B-8FC4-DAED1B865EEB}"/>
    <dgm:cxn modelId="{90970D14-9A17-4774-A739-B1670ADE5CA9}" type="presOf" srcId="{06159A8D-C89E-4E6A-B22D-CE7158E64539}" destId="{5D6C0399-839C-40E1-8E7C-07F50979EBAF}" srcOrd="0" destOrd="0" presId="urn:microsoft.com/office/officeart/2008/layout/VerticalCurvedList"/>
    <dgm:cxn modelId="{59B7738E-EEE1-477F-91B0-80CD8057C53D}" type="presOf" srcId="{30C10858-C791-42EE-B94A-481CA4FB274D}" destId="{334ECC7C-B20C-44DA-94B3-6DA06D79A073}" srcOrd="0" destOrd="0" presId="urn:microsoft.com/office/officeart/2008/layout/VerticalCurvedList"/>
    <dgm:cxn modelId="{CEFC0924-378E-4EB6-A64B-CA97282AD7FD}" type="presOf" srcId="{2F4F98FA-8120-42E9-AE37-06D809C9F9FE}" destId="{6294AEF8-B796-437D-B54D-7FEE5223FE71}" srcOrd="0" destOrd="0" presId="urn:microsoft.com/office/officeart/2008/layout/VerticalCurvedList"/>
    <dgm:cxn modelId="{E6B9F977-42EC-42AC-BDBA-0F0A288B437A}" type="presOf" srcId="{22C7059D-1BE7-4E5C-A25A-AA25DA83CA8D}" destId="{6CF02219-709D-4477-A42C-6636E56AAF25}" srcOrd="0" destOrd="0" presId="urn:microsoft.com/office/officeart/2008/layout/VerticalCurvedList"/>
    <dgm:cxn modelId="{75BCE46E-3B10-4C68-A5EB-ACB34B6DECC4}" srcId="{2F4F98FA-8120-42E9-AE37-06D809C9F9FE}" destId="{06159A8D-C89E-4E6A-B22D-CE7158E64539}" srcOrd="2" destOrd="0" parTransId="{308E5CC4-29E9-428D-9315-32B907F52271}" sibTransId="{C8B79D67-8C51-4125-8E7C-880DEF7308A2}"/>
    <dgm:cxn modelId="{9BF24764-0F05-4578-A350-4E3F5459836D}" type="presOf" srcId="{C6CE9E8D-8E07-4B21-BD30-04FCF5C6B13B}" destId="{246B5573-2EEE-48DD-8431-D45757FADD17}" srcOrd="0" destOrd="0" presId="urn:microsoft.com/office/officeart/2008/layout/VerticalCurvedList"/>
    <dgm:cxn modelId="{30DB0295-4D5E-4493-87F3-BD8865089FF1}" srcId="{2F4F98FA-8120-42E9-AE37-06D809C9F9FE}" destId="{3E7E3156-6F36-4C4A-B274-660552EF2FDB}" srcOrd="3" destOrd="0" parTransId="{55BBC611-A16F-4D60-99F9-A1DA23FB3291}" sibTransId="{274BE0A1-B95E-48CE-AEF0-A7432E90D7F6}"/>
    <dgm:cxn modelId="{8E1726D6-2C55-4164-A699-AEADA22A3C07}" srcId="{2F4F98FA-8120-42E9-AE37-06D809C9F9FE}" destId="{22C7059D-1BE7-4E5C-A25A-AA25DA83CA8D}" srcOrd="0" destOrd="0" parTransId="{87951737-7896-43CA-8281-9B952304A213}" sibTransId="{30C10858-C791-42EE-B94A-481CA4FB274D}"/>
    <dgm:cxn modelId="{A07FCAA7-D002-42CD-8D9D-F114D9CC7203}" type="presParOf" srcId="{6294AEF8-B796-437D-B54D-7FEE5223FE71}" destId="{BD499D77-E783-4EBF-B4F4-EB40C91A0855}" srcOrd="0" destOrd="0" presId="urn:microsoft.com/office/officeart/2008/layout/VerticalCurvedList"/>
    <dgm:cxn modelId="{5830A85A-045E-4450-959C-93C9A661CA1E}" type="presParOf" srcId="{BD499D77-E783-4EBF-B4F4-EB40C91A0855}" destId="{6F93F160-36B8-40B0-A0E2-E08784D4D706}" srcOrd="0" destOrd="0" presId="urn:microsoft.com/office/officeart/2008/layout/VerticalCurvedList"/>
    <dgm:cxn modelId="{0ED23BB0-7579-4078-84FD-5CB2314622F2}" type="presParOf" srcId="{6F93F160-36B8-40B0-A0E2-E08784D4D706}" destId="{B87C2199-8708-4A46-8FB0-2EDAC1988639}" srcOrd="0" destOrd="0" presId="urn:microsoft.com/office/officeart/2008/layout/VerticalCurvedList"/>
    <dgm:cxn modelId="{2A015083-2E8C-46E0-A350-47D4F12BFCC4}" type="presParOf" srcId="{6F93F160-36B8-40B0-A0E2-E08784D4D706}" destId="{334ECC7C-B20C-44DA-94B3-6DA06D79A073}" srcOrd="1" destOrd="0" presId="urn:microsoft.com/office/officeart/2008/layout/VerticalCurvedList"/>
    <dgm:cxn modelId="{0524F872-A403-4406-86FD-16C28418B097}" type="presParOf" srcId="{6F93F160-36B8-40B0-A0E2-E08784D4D706}" destId="{229A38AA-8C97-4900-B29B-57B978D0A160}" srcOrd="2" destOrd="0" presId="urn:microsoft.com/office/officeart/2008/layout/VerticalCurvedList"/>
    <dgm:cxn modelId="{0A2996C9-9AD3-4568-A7F0-DD9AEAA8A524}" type="presParOf" srcId="{6F93F160-36B8-40B0-A0E2-E08784D4D706}" destId="{C3899B69-8847-4561-9C20-AC55226BB950}" srcOrd="3" destOrd="0" presId="urn:microsoft.com/office/officeart/2008/layout/VerticalCurvedList"/>
    <dgm:cxn modelId="{1BFB23D2-EC7F-4F74-960D-DBE966C559ED}" type="presParOf" srcId="{BD499D77-E783-4EBF-B4F4-EB40C91A0855}" destId="{6CF02219-709D-4477-A42C-6636E56AAF25}" srcOrd="1" destOrd="0" presId="urn:microsoft.com/office/officeart/2008/layout/VerticalCurvedList"/>
    <dgm:cxn modelId="{9FFA50C7-D2CB-4342-A2D4-8226ADA315CE}" type="presParOf" srcId="{BD499D77-E783-4EBF-B4F4-EB40C91A0855}" destId="{CA5735CA-009F-4F09-BA9E-304EA5A36DAB}" srcOrd="2" destOrd="0" presId="urn:microsoft.com/office/officeart/2008/layout/VerticalCurvedList"/>
    <dgm:cxn modelId="{03841E6D-0F08-427B-B982-010F51378B79}" type="presParOf" srcId="{CA5735CA-009F-4F09-BA9E-304EA5A36DAB}" destId="{E05FE156-202D-4188-99AC-2F19A34146BD}" srcOrd="0" destOrd="0" presId="urn:microsoft.com/office/officeart/2008/layout/VerticalCurvedList"/>
    <dgm:cxn modelId="{7E160860-F7D8-4090-AB10-D57EB7EA4BC9}" type="presParOf" srcId="{BD499D77-E783-4EBF-B4F4-EB40C91A0855}" destId="{246B5573-2EEE-48DD-8431-D45757FADD17}" srcOrd="3" destOrd="0" presId="urn:microsoft.com/office/officeart/2008/layout/VerticalCurvedList"/>
    <dgm:cxn modelId="{182856F0-3DB3-4D17-8E28-AF2F2785EB00}" type="presParOf" srcId="{BD499D77-E783-4EBF-B4F4-EB40C91A0855}" destId="{A5DFADE7-D62D-4AE6-A840-7BF913E3C0C3}" srcOrd="4" destOrd="0" presId="urn:microsoft.com/office/officeart/2008/layout/VerticalCurvedList"/>
    <dgm:cxn modelId="{3BC97358-EFC8-44B6-AA85-75D75C36FF99}" type="presParOf" srcId="{A5DFADE7-D62D-4AE6-A840-7BF913E3C0C3}" destId="{970572D5-BB63-454D-97CE-B47D1FBFEEB9}" srcOrd="0" destOrd="0" presId="urn:microsoft.com/office/officeart/2008/layout/VerticalCurvedList"/>
    <dgm:cxn modelId="{E85F2279-ADDD-4652-9355-12487EDD80C9}" type="presParOf" srcId="{BD499D77-E783-4EBF-B4F4-EB40C91A0855}" destId="{5D6C0399-839C-40E1-8E7C-07F50979EBAF}" srcOrd="5" destOrd="0" presId="urn:microsoft.com/office/officeart/2008/layout/VerticalCurvedList"/>
    <dgm:cxn modelId="{63843343-7CF8-4F74-9C5C-7C2259D4B861}" type="presParOf" srcId="{BD499D77-E783-4EBF-B4F4-EB40C91A0855}" destId="{297730E4-200F-431E-8BDC-CF55D88FCB74}" srcOrd="6" destOrd="0" presId="urn:microsoft.com/office/officeart/2008/layout/VerticalCurvedList"/>
    <dgm:cxn modelId="{8DE3C5C4-F04F-4F7F-966D-7D79F1D338E3}" type="presParOf" srcId="{297730E4-200F-431E-8BDC-CF55D88FCB74}" destId="{4AE9F58C-7875-42DB-934F-9F55B7BD054B}" srcOrd="0" destOrd="0" presId="urn:microsoft.com/office/officeart/2008/layout/VerticalCurvedList"/>
    <dgm:cxn modelId="{E2A10827-87E9-4E28-8DA7-736B3EE719F3}" type="presParOf" srcId="{BD499D77-E783-4EBF-B4F4-EB40C91A0855}" destId="{58C7328F-264D-4E49-9DEC-9955A33DE304}" srcOrd="7" destOrd="0" presId="urn:microsoft.com/office/officeart/2008/layout/VerticalCurvedList"/>
    <dgm:cxn modelId="{5B347C96-060E-4D42-A080-B959756FCE3E}" type="presParOf" srcId="{BD499D77-E783-4EBF-B4F4-EB40C91A0855}" destId="{FC5EEC38-5958-4F07-AD0A-B9EBD40EDD73}" srcOrd="8" destOrd="0" presId="urn:microsoft.com/office/officeart/2008/layout/VerticalCurvedList"/>
    <dgm:cxn modelId="{01057237-B91E-494A-BD2A-5EF8BD96E7D9}" type="presParOf" srcId="{FC5EEC38-5958-4F07-AD0A-B9EBD40EDD73}" destId="{AC2E1246-36FE-41F6-9DA5-33BB8C735275}"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A15251-B541-492F-8355-7CB6680E7E93}" type="doc">
      <dgm:prSet loTypeId="urn:microsoft.com/office/officeart/2005/8/layout/hProcess9" loCatId="process" qsTypeId="urn:microsoft.com/office/officeart/2005/8/quickstyle/simple1" qsCatId="simple" csTypeId="urn:microsoft.com/office/officeart/2005/8/colors/accent1_2" csCatId="accent1" phldr="1"/>
      <dgm:spPr/>
    </dgm:pt>
    <dgm:pt modelId="{F4ABF024-12C4-47E3-B288-C96F177CD9D3}">
      <dgm:prSet phldrT="[Текст]"/>
      <dgm:spPr>
        <a:solidFill>
          <a:schemeClr val="tx2">
            <a:lumMod val="40000"/>
            <a:lumOff val="60000"/>
            <a:alpha val="76000"/>
          </a:schemeClr>
        </a:solidFill>
      </dgm:spPr>
      <dgm:t>
        <a:bodyPr/>
        <a:lstStyle/>
        <a:p>
          <a:r>
            <a:rPr lang="ru-RU" dirty="0" smtClean="0">
              <a:solidFill>
                <a:schemeClr val="tx1"/>
              </a:solidFill>
            </a:rPr>
            <a:t>20</a:t>
          </a:r>
          <a:r>
            <a:rPr lang="en-US" dirty="0" smtClean="0">
              <a:solidFill>
                <a:schemeClr val="tx1"/>
              </a:solidFill>
            </a:rPr>
            <a:t>20</a:t>
          </a:r>
          <a:r>
            <a:rPr lang="ru-RU" dirty="0" smtClean="0">
              <a:solidFill>
                <a:schemeClr val="tx1"/>
              </a:solidFill>
            </a:rPr>
            <a:t> г. 30,5 тыс. преступлений коррупционной направленности</a:t>
          </a:r>
          <a:endParaRPr lang="ru-RU" dirty="0">
            <a:solidFill>
              <a:schemeClr val="tx1"/>
            </a:solidFill>
          </a:endParaRPr>
        </a:p>
      </dgm:t>
    </dgm:pt>
    <dgm:pt modelId="{5F4D0520-A9BD-4B46-9CD7-5FE912B78290}" type="parTrans" cxnId="{B089EFAF-F4C9-4006-9232-8E86B3876727}">
      <dgm:prSet/>
      <dgm:spPr/>
      <dgm:t>
        <a:bodyPr/>
        <a:lstStyle/>
        <a:p>
          <a:endParaRPr lang="ru-RU"/>
        </a:p>
      </dgm:t>
    </dgm:pt>
    <dgm:pt modelId="{E214A5F9-E62F-4FB7-B05B-FE09E164667B}" type="sibTrans" cxnId="{B089EFAF-F4C9-4006-9232-8E86B3876727}">
      <dgm:prSet/>
      <dgm:spPr/>
      <dgm:t>
        <a:bodyPr/>
        <a:lstStyle/>
        <a:p>
          <a:endParaRPr lang="ru-RU"/>
        </a:p>
      </dgm:t>
    </dgm:pt>
    <dgm:pt modelId="{61490551-014A-40D6-8718-5DD18802D198}">
      <dgm:prSet phldrT="[Текст]"/>
      <dgm:spPr>
        <a:solidFill>
          <a:srgbClr val="FF0000">
            <a:alpha val="67000"/>
          </a:srgbClr>
        </a:solidFill>
      </dgm:spPr>
      <dgm:t>
        <a:bodyPr/>
        <a:lstStyle/>
        <a:p>
          <a:r>
            <a:rPr lang="ru-RU" dirty="0" smtClean="0">
              <a:solidFill>
                <a:schemeClr val="tx1"/>
              </a:solidFill>
            </a:rPr>
            <a:t>Более трети всех выявленных преступлений –мелкое взяточничество и коммерческий подкуп</a:t>
          </a:r>
          <a:endParaRPr lang="ru-RU" dirty="0">
            <a:solidFill>
              <a:schemeClr val="tx1"/>
            </a:solidFill>
          </a:endParaRPr>
        </a:p>
      </dgm:t>
    </dgm:pt>
    <dgm:pt modelId="{F50532C6-11F9-4BCD-84B8-CE58D6E7C3EA}" type="parTrans" cxnId="{3B18B355-E351-4E86-9457-46C0112B3536}">
      <dgm:prSet/>
      <dgm:spPr/>
      <dgm:t>
        <a:bodyPr/>
        <a:lstStyle/>
        <a:p>
          <a:endParaRPr lang="ru-RU"/>
        </a:p>
      </dgm:t>
    </dgm:pt>
    <dgm:pt modelId="{8514F892-7667-4122-B010-1D22DCC5FB6A}" type="sibTrans" cxnId="{3B18B355-E351-4E86-9457-46C0112B3536}">
      <dgm:prSet/>
      <dgm:spPr/>
      <dgm:t>
        <a:bodyPr/>
        <a:lstStyle/>
        <a:p>
          <a:endParaRPr lang="ru-RU"/>
        </a:p>
      </dgm:t>
    </dgm:pt>
    <dgm:pt modelId="{F0A01A6F-F4D4-485A-B8C7-3E3AFB48E644}">
      <dgm:prSet/>
      <dgm:spPr>
        <a:solidFill>
          <a:srgbClr val="FFFFFF">
            <a:alpha val="63000"/>
          </a:srgbClr>
        </a:solidFill>
      </dgm:spPr>
      <dgm:t>
        <a:bodyPr/>
        <a:lstStyle/>
        <a:p>
          <a:r>
            <a:rPr lang="ru-RU" dirty="0" smtClean="0">
              <a:solidFill>
                <a:schemeClr val="tx1"/>
              </a:solidFill>
            </a:rPr>
            <a:t>20</a:t>
          </a:r>
          <a:r>
            <a:rPr lang="en-US" dirty="0" smtClean="0">
              <a:solidFill>
                <a:schemeClr val="tx1"/>
              </a:solidFill>
            </a:rPr>
            <a:t>21</a:t>
          </a:r>
          <a:r>
            <a:rPr lang="ru-RU" dirty="0" smtClean="0">
              <a:solidFill>
                <a:schemeClr val="tx1"/>
              </a:solidFill>
            </a:rPr>
            <a:t> г. 30,9 тыс. преступлений коррупционной направленности </a:t>
          </a:r>
        </a:p>
        <a:p>
          <a:r>
            <a:rPr lang="ru-RU" dirty="0" smtClean="0">
              <a:solidFill>
                <a:schemeClr val="tx1"/>
              </a:solidFill>
            </a:rPr>
            <a:t>(+1,6 %)</a:t>
          </a:r>
          <a:endParaRPr lang="ru-RU" dirty="0">
            <a:solidFill>
              <a:schemeClr val="tx1"/>
            </a:solidFill>
          </a:endParaRPr>
        </a:p>
      </dgm:t>
    </dgm:pt>
    <dgm:pt modelId="{DFCECEEF-0FD9-4F88-ADC3-EB60C1A7E914}" type="parTrans" cxnId="{6A1CC53E-DBB3-46A7-A449-151ECC2F8115}">
      <dgm:prSet/>
      <dgm:spPr/>
      <dgm:t>
        <a:bodyPr/>
        <a:lstStyle/>
        <a:p>
          <a:endParaRPr lang="ru-RU"/>
        </a:p>
      </dgm:t>
    </dgm:pt>
    <dgm:pt modelId="{2FEA7052-C068-4B9E-8BFF-F4D6297E8108}" type="sibTrans" cxnId="{6A1CC53E-DBB3-46A7-A449-151ECC2F8115}">
      <dgm:prSet/>
      <dgm:spPr/>
      <dgm:t>
        <a:bodyPr/>
        <a:lstStyle/>
        <a:p>
          <a:endParaRPr lang="ru-RU"/>
        </a:p>
      </dgm:t>
    </dgm:pt>
    <dgm:pt modelId="{0FFC54CB-F6CC-4BC1-9B22-31D914682CD7}" type="pres">
      <dgm:prSet presAssocID="{D2A15251-B541-492F-8355-7CB6680E7E93}" presName="CompostProcess" presStyleCnt="0">
        <dgm:presLayoutVars>
          <dgm:dir/>
          <dgm:resizeHandles val="exact"/>
        </dgm:presLayoutVars>
      </dgm:prSet>
      <dgm:spPr/>
    </dgm:pt>
    <dgm:pt modelId="{631678B9-A783-441B-BF7F-74EEF18207FF}" type="pres">
      <dgm:prSet presAssocID="{D2A15251-B541-492F-8355-7CB6680E7E93}" presName="arrow" presStyleLbl="bgShp" presStyleIdx="0" presStyleCnt="1"/>
      <dgm:spPr>
        <a:gradFill rotWithShape="0">
          <a:gsLst>
            <a:gs pos="0">
              <a:srgbClr val="5F9127">
                <a:alpha val="0"/>
                <a:lumMod val="0"/>
              </a:srgbClr>
            </a:gs>
            <a:gs pos="100000">
              <a:srgbClr val="F5EBCD"/>
            </a:gs>
            <a:gs pos="60000">
              <a:srgbClr val="33CAFF"/>
            </a:gs>
            <a:gs pos="100000">
              <a:srgbClr val="FFFFFF"/>
            </a:gs>
          </a:gsLst>
          <a:lin ang="5400000" scaled="0"/>
        </a:gradFill>
      </dgm:spPr>
      <dgm:t>
        <a:bodyPr/>
        <a:lstStyle/>
        <a:p>
          <a:endParaRPr lang="ru-RU"/>
        </a:p>
      </dgm:t>
    </dgm:pt>
    <dgm:pt modelId="{B8246806-8C0F-4698-99E9-6642E6B49F2F}" type="pres">
      <dgm:prSet presAssocID="{D2A15251-B541-492F-8355-7CB6680E7E93}" presName="linearProcess" presStyleCnt="0"/>
      <dgm:spPr/>
    </dgm:pt>
    <dgm:pt modelId="{BDB947A6-B001-44E4-9F7C-A488993D19A1}" type="pres">
      <dgm:prSet presAssocID="{F4ABF024-12C4-47E3-B288-C96F177CD9D3}" presName="textNode" presStyleLbl="node1" presStyleIdx="0" presStyleCnt="3" custLinFactNeighborX="31455" custLinFactNeighborY="-2182">
        <dgm:presLayoutVars>
          <dgm:bulletEnabled val="1"/>
        </dgm:presLayoutVars>
      </dgm:prSet>
      <dgm:spPr/>
      <dgm:t>
        <a:bodyPr/>
        <a:lstStyle/>
        <a:p>
          <a:endParaRPr lang="ru-RU"/>
        </a:p>
      </dgm:t>
    </dgm:pt>
    <dgm:pt modelId="{51713DB9-B5F0-4673-88F9-3C9DDC01FFB1}" type="pres">
      <dgm:prSet presAssocID="{E214A5F9-E62F-4FB7-B05B-FE09E164667B}" presName="sibTrans" presStyleCnt="0"/>
      <dgm:spPr/>
    </dgm:pt>
    <dgm:pt modelId="{CC3D773A-B9FD-4E7F-A68A-9D06ABDFD562}" type="pres">
      <dgm:prSet presAssocID="{F0A01A6F-F4D4-485A-B8C7-3E3AFB48E644}" presName="textNode" presStyleLbl="node1" presStyleIdx="1" presStyleCnt="3">
        <dgm:presLayoutVars>
          <dgm:bulletEnabled val="1"/>
        </dgm:presLayoutVars>
      </dgm:prSet>
      <dgm:spPr/>
      <dgm:t>
        <a:bodyPr/>
        <a:lstStyle/>
        <a:p>
          <a:endParaRPr lang="ru-RU"/>
        </a:p>
      </dgm:t>
    </dgm:pt>
    <dgm:pt modelId="{A54D234E-597B-4CC5-B8E7-C49D61CB727D}" type="pres">
      <dgm:prSet presAssocID="{2FEA7052-C068-4B9E-8BFF-F4D6297E8108}" presName="sibTrans" presStyleCnt="0"/>
      <dgm:spPr/>
    </dgm:pt>
    <dgm:pt modelId="{D365E152-85A4-41E6-B86B-8CA80F933BD7}" type="pres">
      <dgm:prSet presAssocID="{61490551-014A-40D6-8718-5DD18802D198}" presName="textNode" presStyleLbl="node1" presStyleIdx="2" presStyleCnt="3">
        <dgm:presLayoutVars>
          <dgm:bulletEnabled val="1"/>
        </dgm:presLayoutVars>
      </dgm:prSet>
      <dgm:spPr/>
      <dgm:t>
        <a:bodyPr/>
        <a:lstStyle/>
        <a:p>
          <a:endParaRPr lang="ru-RU"/>
        </a:p>
      </dgm:t>
    </dgm:pt>
  </dgm:ptLst>
  <dgm:cxnLst>
    <dgm:cxn modelId="{A55083CD-E617-4CD1-9BA5-696AED85EE18}" type="presOf" srcId="{D2A15251-B541-492F-8355-7CB6680E7E93}" destId="{0FFC54CB-F6CC-4BC1-9B22-31D914682CD7}" srcOrd="0" destOrd="0" presId="urn:microsoft.com/office/officeart/2005/8/layout/hProcess9"/>
    <dgm:cxn modelId="{B089EFAF-F4C9-4006-9232-8E86B3876727}" srcId="{D2A15251-B541-492F-8355-7CB6680E7E93}" destId="{F4ABF024-12C4-47E3-B288-C96F177CD9D3}" srcOrd="0" destOrd="0" parTransId="{5F4D0520-A9BD-4B46-9CD7-5FE912B78290}" sibTransId="{E214A5F9-E62F-4FB7-B05B-FE09E164667B}"/>
    <dgm:cxn modelId="{F8A39428-FB8F-41C7-9EB3-A701870ED421}" type="presOf" srcId="{61490551-014A-40D6-8718-5DD18802D198}" destId="{D365E152-85A4-41E6-B86B-8CA80F933BD7}" srcOrd="0" destOrd="0" presId="urn:microsoft.com/office/officeart/2005/8/layout/hProcess9"/>
    <dgm:cxn modelId="{6A1CC53E-DBB3-46A7-A449-151ECC2F8115}" srcId="{D2A15251-B541-492F-8355-7CB6680E7E93}" destId="{F0A01A6F-F4D4-485A-B8C7-3E3AFB48E644}" srcOrd="1" destOrd="0" parTransId="{DFCECEEF-0FD9-4F88-ADC3-EB60C1A7E914}" sibTransId="{2FEA7052-C068-4B9E-8BFF-F4D6297E8108}"/>
    <dgm:cxn modelId="{3B18B355-E351-4E86-9457-46C0112B3536}" srcId="{D2A15251-B541-492F-8355-7CB6680E7E93}" destId="{61490551-014A-40D6-8718-5DD18802D198}" srcOrd="2" destOrd="0" parTransId="{F50532C6-11F9-4BCD-84B8-CE58D6E7C3EA}" sibTransId="{8514F892-7667-4122-B010-1D22DCC5FB6A}"/>
    <dgm:cxn modelId="{6BA4F277-FEF9-4155-B9D8-7042686ACC29}" type="presOf" srcId="{F0A01A6F-F4D4-485A-B8C7-3E3AFB48E644}" destId="{CC3D773A-B9FD-4E7F-A68A-9D06ABDFD562}" srcOrd="0" destOrd="0" presId="urn:microsoft.com/office/officeart/2005/8/layout/hProcess9"/>
    <dgm:cxn modelId="{82DA84C7-42B1-402F-873C-145FDAB9FD4B}" type="presOf" srcId="{F4ABF024-12C4-47E3-B288-C96F177CD9D3}" destId="{BDB947A6-B001-44E4-9F7C-A488993D19A1}" srcOrd="0" destOrd="0" presId="urn:microsoft.com/office/officeart/2005/8/layout/hProcess9"/>
    <dgm:cxn modelId="{1B8F8B58-D879-429C-9968-3AAD0D0A06F3}" type="presParOf" srcId="{0FFC54CB-F6CC-4BC1-9B22-31D914682CD7}" destId="{631678B9-A783-441B-BF7F-74EEF18207FF}" srcOrd="0" destOrd="0" presId="urn:microsoft.com/office/officeart/2005/8/layout/hProcess9"/>
    <dgm:cxn modelId="{B7C26830-64C8-4D28-B246-88F99420A9AE}" type="presParOf" srcId="{0FFC54CB-F6CC-4BC1-9B22-31D914682CD7}" destId="{B8246806-8C0F-4698-99E9-6642E6B49F2F}" srcOrd="1" destOrd="0" presId="urn:microsoft.com/office/officeart/2005/8/layout/hProcess9"/>
    <dgm:cxn modelId="{9E2BF617-C046-4B53-904B-2388295BB810}" type="presParOf" srcId="{B8246806-8C0F-4698-99E9-6642E6B49F2F}" destId="{BDB947A6-B001-44E4-9F7C-A488993D19A1}" srcOrd="0" destOrd="0" presId="urn:microsoft.com/office/officeart/2005/8/layout/hProcess9"/>
    <dgm:cxn modelId="{568F880A-BA93-4765-A57E-B1F88C33AEDC}" type="presParOf" srcId="{B8246806-8C0F-4698-99E9-6642E6B49F2F}" destId="{51713DB9-B5F0-4673-88F9-3C9DDC01FFB1}" srcOrd="1" destOrd="0" presId="urn:microsoft.com/office/officeart/2005/8/layout/hProcess9"/>
    <dgm:cxn modelId="{9A4F2B62-B3FA-4173-B424-6F8CE32170BD}" type="presParOf" srcId="{B8246806-8C0F-4698-99E9-6642E6B49F2F}" destId="{CC3D773A-B9FD-4E7F-A68A-9D06ABDFD562}" srcOrd="2" destOrd="0" presId="urn:microsoft.com/office/officeart/2005/8/layout/hProcess9"/>
    <dgm:cxn modelId="{30B444EE-B948-4935-9D2E-88E83086B4D1}" type="presParOf" srcId="{B8246806-8C0F-4698-99E9-6642E6B49F2F}" destId="{A54D234E-597B-4CC5-B8E7-C49D61CB727D}" srcOrd="3" destOrd="0" presId="urn:microsoft.com/office/officeart/2005/8/layout/hProcess9"/>
    <dgm:cxn modelId="{EF873005-2341-4E49-89F1-155EC954FD3D}" type="presParOf" srcId="{B8246806-8C0F-4698-99E9-6642E6B49F2F}" destId="{D365E152-85A4-41E6-B86B-8CA80F933BD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7AE9A1-08D2-4BB6-B30E-E84B6BACC1B6}" type="doc">
      <dgm:prSet loTypeId="urn:microsoft.com/office/officeart/2005/8/layout/hProcess9" loCatId="process" qsTypeId="urn:microsoft.com/office/officeart/2005/8/quickstyle/simple1" qsCatId="simple" csTypeId="urn:microsoft.com/office/officeart/2005/8/colors/accent1_2" csCatId="accent1" phldr="1"/>
      <dgm:spPr/>
    </dgm:pt>
    <dgm:pt modelId="{7A616836-4215-47EE-AC3C-A915F81495EB}">
      <dgm:prSet phldrT="[Текст]" custT="1"/>
      <dgm:spPr>
        <a:solidFill>
          <a:srgbClr val="0070C0">
            <a:alpha val="31000"/>
          </a:srgbClr>
        </a:solidFill>
      </dgm:spPr>
      <dgm:t>
        <a:bodyPr/>
        <a:lstStyle/>
        <a:p>
          <a:r>
            <a:rPr lang="ru-RU" sz="1500" dirty="0" smtClean="0">
              <a:solidFill>
                <a:schemeClr val="tx1"/>
              </a:solidFill>
            </a:rPr>
            <a:t>20</a:t>
          </a:r>
          <a:r>
            <a:rPr lang="en-US" sz="1500" dirty="0" smtClean="0">
              <a:solidFill>
                <a:schemeClr val="tx1"/>
              </a:solidFill>
            </a:rPr>
            <a:t>20</a:t>
          </a:r>
          <a:r>
            <a:rPr lang="ru-RU" sz="1500" dirty="0" smtClean="0">
              <a:solidFill>
                <a:schemeClr val="tx1"/>
              </a:solidFill>
            </a:rPr>
            <a:t> г. 126 преступлений коррупционной направленности</a:t>
          </a:r>
          <a:endParaRPr lang="ru-RU" sz="1500" dirty="0">
            <a:solidFill>
              <a:schemeClr val="tx1"/>
            </a:solidFill>
          </a:endParaRPr>
        </a:p>
      </dgm:t>
    </dgm:pt>
    <dgm:pt modelId="{C4F6C2C9-7F32-4B31-AE4F-2527A10BED28}" type="parTrans" cxnId="{89ACA967-0867-4A6C-BC90-D64F83114582}">
      <dgm:prSet/>
      <dgm:spPr/>
      <dgm:t>
        <a:bodyPr/>
        <a:lstStyle/>
        <a:p>
          <a:endParaRPr lang="ru-RU"/>
        </a:p>
      </dgm:t>
    </dgm:pt>
    <dgm:pt modelId="{469FF80B-E45A-4E5D-B223-6F5DCED80C6F}" type="sibTrans" cxnId="{89ACA967-0867-4A6C-BC90-D64F83114582}">
      <dgm:prSet/>
      <dgm:spPr/>
      <dgm:t>
        <a:bodyPr/>
        <a:lstStyle/>
        <a:p>
          <a:endParaRPr lang="ru-RU"/>
        </a:p>
      </dgm:t>
    </dgm:pt>
    <dgm:pt modelId="{0FAFB58C-EBB1-4BD0-9792-06DB495C9F18}">
      <dgm:prSet phldrT="[Текст]" custT="1"/>
      <dgm:spPr>
        <a:solidFill>
          <a:schemeClr val="accent3">
            <a:lumMod val="40000"/>
            <a:lumOff val="60000"/>
            <a:alpha val="78000"/>
          </a:schemeClr>
        </a:solidFill>
      </dgm:spPr>
      <dgm:t>
        <a:bodyPr/>
        <a:lstStyle/>
        <a:p>
          <a:r>
            <a:rPr lang="ru-RU" sz="1500" dirty="0" smtClean="0">
              <a:solidFill>
                <a:schemeClr val="tx1"/>
              </a:solidFill>
            </a:rPr>
            <a:t>20</a:t>
          </a:r>
          <a:r>
            <a:rPr lang="en-US" sz="1500" dirty="0" smtClean="0">
              <a:solidFill>
                <a:schemeClr val="tx1"/>
              </a:solidFill>
            </a:rPr>
            <a:t>21</a:t>
          </a:r>
          <a:r>
            <a:rPr lang="ru-RU" sz="1500" dirty="0" smtClean="0">
              <a:solidFill>
                <a:schemeClr val="tx1"/>
              </a:solidFill>
            </a:rPr>
            <a:t> г. 204 преступления коррупционной направленности (+76,2%)</a:t>
          </a:r>
          <a:endParaRPr lang="ru-RU" sz="1500" dirty="0">
            <a:solidFill>
              <a:schemeClr val="tx1"/>
            </a:solidFill>
          </a:endParaRPr>
        </a:p>
      </dgm:t>
    </dgm:pt>
    <dgm:pt modelId="{19157D33-3236-4B32-B1D1-6310BC89AE79}" type="parTrans" cxnId="{77AF7547-7973-4AAA-BC24-1BFE5DD73ABB}">
      <dgm:prSet/>
      <dgm:spPr/>
      <dgm:t>
        <a:bodyPr/>
        <a:lstStyle/>
        <a:p>
          <a:endParaRPr lang="ru-RU"/>
        </a:p>
      </dgm:t>
    </dgm:pt>
    <dgm:pt modelId="{445F13C2-13F9-4DBF-815D-34FE509DBBE8}" type="sibTrans" cxnId="{77AF7547-7973-4AAA-BC24-1BFE5DD73ABB}">
      <dgm:prSet/>
      <dgm:spPr/>
      <dgm:t>
        <a:bodyPr/>
        <a:lstStyle/>
        <a:p>
          <a:endParaRPr lang="ru-RU"/>
        </a:p>
      </dgm:t>
    </dgm:pt>
    <dgm:pt modelId="{3EED76CB-F60D-4124-972D-BF70E20BA8CC}">
      <dgm:prSet phldrT="[Текст]" custT="1"/>
      <dgm:spPr>
        <a:solidFill>
          <a:srgbClr val="FF0000">
            <a:alpha val="78000"/>
          </a:srgbClr>
        </a:solidFill>
      </dgm:spPr>
      <dgm:t>
        <a:bodyPr/>
        <a:lstStyle/>
        <a:p>
          <a:r>
            <a:rPr lang="ru-RU" sz="1500" dirty="0" smtClean="0">
              <a:solidFill>
                <a:schemeClr val="tx1"/>
              </a:solidFill>
            </a:rPr>
            <a:t>2022 г. 175 преступлений коррупционной направленности (-14,2%) </a:t>
          </a:r>
          <a:endParaRPr lang="ru-RU" sz="1500" dirty="0">
            <a:solidFill>
              <a:schemeClr val="tx1"/>
            </a:solidFill>
          </a:endParaRPr>
        </a:p>
      </dgm:t>
    </dgm:pt>
    <dgm:pt modelId="{10D162C5-1429-492C-9FA6-DA17A555C2CC}" type="parTrans" cxnId="{54751377-B273-432A-A8B6-B0A0589EE777}">
      <dgm:prSet/>
      <dgm:spPr/>
      <dgm:t>
        <a:bodyPr/>
        <a:lstStyle/>
        <a:p>
          <a:endParaRPr lang="ru-RU"/>
        </a:p>
      </dgm:t>
    </dgm:pt>
    <dgm:pt modelId="{5D4FE1BD-DB26-4AEA-99A6-3AAE8B5BF596}" type="sibTrans" cxnId="{54751377-B273-432A-A8B6-B0A0589EE777}">
      <dgm:prSet/>
      <dgm:spPr/>
      <dgm:t>
        <a:bodyPr/>
        <a:lstStyle/>
        <a:p>
          <a:endParaRPr lang="ru-RU"/>
        </a:p>
      </dgm:t>
    </dgm:pt>
    <dgm:pt modelId="{A7470279-A54D-4AF6-8578-EF8CC9E25E9E}" type="pres">
      <dgm:prSet presAssocID="{ED7AE9A1-08D2-4BB6-B30E-E84B6BACC1B6}" presName="CompostProcess" presStyleCnt="0">
        <dgm:presLayoutVars>
          <dgm:dir/>
          <dgm:resizeHandles val="exact"/>
        </dgm:presLayoutVars>
      </dgm:prSet>
      <dgm:spPr/>
    </dgm:pt>
    <dgm:pt modelId="{20985715-4EAC-4081-9936-FEB0E3994078}" type="pres">
      <dgm:prSet presAssocID="{ED7AE9A1-08D2-4BB6-B30E-E84B6BACC1B6}" presName="arrow" presStyleLbl="bgShp" presStyleIdx="0" presStyleCnt="1"/>
      <dgm:spPr>
        <a:solidFill>
          <a:schemeClr val="tx2">
            <a:lumMod val="40000"/>
            <a:lumOff val="60000"/>
            <a:alpha val="70000"/>
          </a:schemeClr>
        </a:solidFill>
      </dgm:spPr>
    </dgm:pt>
    <dgm:pt modelId="{B20A2143-55E9-42FD-ABA7-F47C2604D68E}" type="pres">
      <dgm:prSet presAssocID="{ED7AE9A1-08D2-4BB6-B30E-E84B6BACC1B6}" presName="linearProcess" presStyleCnt="0"/>
      <dgm:spPr/>
    </dgm:pt>
    <dgm:pt modelId="{C718E6C2-70EE-40C6-B4B9-AECD91A62B8F}" type="pres">
      <dgm:prSet presAssocID="{7A616836-4215-47EE-AC3C-A915F81495EB}" presName="textNode" presStyleLbl="node1" presStyleIdx="0" presStyleCnt="3" custScaleX="81863" custLinFactNeighborX="13001" custLinFactNeighborY="3083">
        <dgm:presLayoutVars>
          <dgm:bulletEnabled val="1"/>
        </dgm:presLayoutVars>
      </dgm:prSet>
      <dgm:spPr/>
      <dgm:t>
        <a:bodyPr/>
        <a:lstStyle/>
        <a:p>
          <a:endParaRPr lang="ru-RU"/>
        </a:p>
      </dgm:t>
    </dgm:pt>
    <dgm:pt modelId="{C38C1568-8EBB-4740-91E4-95A05E8DE8DD}" type="pres">
      <dgm:prSet presAssocID="{469FF80B-E45A-4E5D-B223-6F5DCED80C6F}" presName="sibTrans" presStyleCnt="0"/>
      <dgm:spPr/>
    </dgm:pt>
    <dgm:pt modelId="{5A6C4A26-CF68-4721-B040-0D0F9F881FB9}" type="pres">
      <dgm:prSet presAssocID="{0FAFB58C-EBB1-4BD0-9792-06DB495C9F18}" presName="textNode" presStyleLbl="node1" presStyleIdx="1" presStyleCnt="3" custScaleX="75760">
        <dgm:presLayoutVars>
          <dgm:bulletEnabled val="1"/>
        </dgm:presLayoutVars>
      </dgm:prSet>
      <dgm:spPr/>
      <dgm:t>
        <a:bodyPr/>
        <a:lstStyle/>
        <a:p>
          <a:endParaRPr lang="ru-RU"/>
        </a:p>
      </dgm:t>
    </dgm:pt>
    <dgm:pt modelId="{9E42DC16-3A05-434D-8BE5-06732B25341B}" type="pres">
      <dgm:prSet presAssocID="{445F13C2-13F9-4DBF-815D-34FE509DBBE8}" presName="sibTrans" presStyleCnt="0"/>
      <dgm:spPr/>
    </dgm:pt>
    <dgm:pt modelId="{8ED38BCB-EB64-4CF0-9FBD-9D27D0491EAF}" type="pres">
      <dgm:prSet presAssocID="{3EED76CB-F60D-4124-972D-BF70E20BA8CC}" presName="textNode" presStyleLbl="node1" presStyleIdx="2" presStyleCnt="3" custScaleX="66248" custLinFactNeighborX="6528" custLinFactNeighborY="-4016">
        <dgm:presLayoutVars>
          <dgm:bulletEnabled val="1"/>
        </dgm:presLayoutVars>
      </dgm:prSet>
      <dgm:spPr/>
      <dgm:t>
        <a:bodyPr/>
        <a:lstStyle/>
        <a:p>
          <a:endParaRPr lang="ru-RU"/>
        </a:p>
      </dgm:t>
    </dgm:pt>
  </dgm:ptLst>
  <dgm:cxnLst>
    <dgm:cxn modelId="{89ACA967-0867-4A6C-BC90-D64F83114582}" srcId="{ED7AE9A1-08D2-4BB6-B30E-E84B6BACC1B6}" destId="{7A616836-4215-47EE-AC3C-A915F81495EB}" srcOrd="0" destOrd="0" parTransId="{C4F6C2C9-7F32-4B31-AE4F-2527A10BED28}" sibTransId="{469FF80B-E45A-4E5D-B223-6F5DCED80C6F}"/>
    <dgm:cxn modelId="{54751377-B273-432A-A8B6-B0A0589EE777}" srcId="{ED7AE9A1-08D2-4BB6-B30E-E84B6BACC1B6}" destId="{3EED76CB-F60D-4124-972D-BF70E20BA8CC}" srcOrd="2" destOrd="0" parTransId="{10D162C5-1429-492C-9FA6-DA17A555C2CC}" sibTransId="{5D4FE1BD-DB26-4AEA-99A6-3AAE8B5BF596}"/>
    <dgm:cxn modelId="{77AF7547-7973-4AAA-BC24-1BFE5DD73ABB}" srcId="{ED7AE9A1-08D2-4BB6-B30E-E84B6BACC1B6}" destId="{0FAFB58C-EBB1-4BD0-9792-06DB495C9F18}" srcOrd="1" destOrd="0" parTransId="{19157D33-3236-4B32-B1D1-6310BC89AE79}" sibTransId="{445F13C2-13F9-4DBF-815D-34FE509DBBE8}"/>
    <dgm:cxn modelId="{3CB23EFE-D802-45CF-ADA3-0AE5BC7AD630}" type="presOf" srcId="{ED7AE9A1-08D2-4BB6-B30E-E84B6BACC1B6}" destId="{A7470279-A54D-4AF6-8578-EF8CC9E25E9E}" srcOrd="0" destOrd="0" presId="urn:microsoft.com/office/officeart/2005/8/layout/hProcess9"/>
    <dgm:cxn modelId="{209BF290-59C8-44B4-8F9F-BEF5A2144AFE}" type="presOf" srcId="{7A616836-4215-47EE-AC3C-A915F81495EB}" destId="{C718E6C2-70EE-40C6-B4B9-AECD91A62B8F}" srcOrd="0" destOrd="0" presId="urn:microsoft.com/office/officeart/2005/8/layout/hProcess9"/>
    <dgm:cxn modelId="{C7068FF8-7435-42E1-9865-9D80C1450C94}" type="presOf" srcId="{0FAFB58C-EBB1-4BD0-9792-06DB495C9F18}" destId="{5A6C4A26-CF68-4721-B040-0D0F9F881FB9}" srcOrd="0" destOrd="0" presId="urn:microsoft.com/office/officeart/2005/8/layout/hProcess9"/>
    <dgm:cxn modelId="{78678D61-90B8-47BD-8AAD-3BA099199444}" type="presOf" srcId="{3EED76CB-F60D-4124-972D-BF70E20BA8CC}" destId="{8ED38BCB-EB64-4CF0-9FBD-9D27D0491EAF}" srcOrd="0" destOrd="0" presId="urn:microsoft.com/office/officeart/2005/8/layout/hProcess9"/>
    <dgm:cxn modelId="{914DAACD-083A-407F-90ED-EE38B609ADAD}" type="presParOf" srcId="{A7470279-A54D-4AF6-8578-EF8CC9E25E9E}" destId="{20985715-4EAC-4081-9936-FEB0E3994078}" srcOrd="0" destOrd="0" presId="urn:microsoft.com/office/officeart/2005/8/layout/hProcess9"/>
    <dgm:cxn modelId="{ADD97FC5-8D73-4FC6-8C39-5B47D9E297D1}" type="presParOf" srcId="{A7470279-A54D-4AF6-8578-EF8CC9E25E9E}" destId="{B20A2143-55E9-42FD-ABA7-F47C2604D68E}" srcOrd="1" destOrd="0" presId="urn:microsoft.com/office/officeart/2005/8/layout/hProcess9"/>
    <dgm:cxn modelId="{A732E84C-582C-4475-95CE-642E62486013}" type="presParOf" srcId="{B20A2143-55E9-42FD-ABA7-F47C2604D68E}" destId="{C718E6C2-70EE-40C6-B4B9-AECD91A62B8F}" srcOrd="0" destOrd="0" presId="urn:microsoft.com/office/officeart/2005/8/layout/hProcess9"/>
    <dgm:cxn modelId="{873DB690-B227-42BE-A1C5-BB97C1A82A23}" type="presParOf" srcId="{B20A2143-55E9-42FD-ABA7-F47C2604D68E}" destId="{C38C1568-8EBB-4740-91E4-95A05E8DE8DD}" srcOrd="1" destOrd="0" presId="urn:microsoft.com/office/officeart/2005/8/layout/hProcess9"/>
    <dgm:cxn modelId="{9F6282BA-5CD8-4930-BAA4-EF5D06D52C48}" type="presParOf" srcId="{B20A2143-55E9-42FD-ABA7-F47C2604D68E}" destId="{5A6C4A26-CF68-4721-B040-0D0F9F881FB9}" srcOrd="2" destOrd="0" presId="urn:microsoft.com/office/officeart/2005/8/layout/hProcess9"/>
    <dgm:cxn modelId="{E85AFE62-8D8E-4550-A05C-F2A5255B56B1}" type="presParOf" srcId="{B20A2143-55E9-42FD-ABA7-F47C2604D68E}" destId="{9E42DC16-3A05-434D-8BE5-06732B25341B}" srcOrd="3" destOrd="0" presId="urn:microsoft.com/office/officeart/2005/8/layout/hProcess9"/>
    <dgm:cxn modelId="{1A158EDB-BDF4-4CF0-B2D5-C18A947D4847}" type="presParOf" srcId="{B20A2143-55E9-42FD-ABA7-F47C2604D68E}" destId="{8ED38BCB-EB64-4CF0-9FBD-9D27D0491EAF}" srcOrd="4"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D2820-0B51-41B1-9D63-5436A36D31D9}" type="datetimeFigureOut">
              <a:rPr lang="ru-RU" smtClean="0"/>
              <a:t>14.04.2023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CEE3CA-F79D-4D7F-A4A0-635D38B9E4A1}" type="slidenum">
              <a:rPr lang="ru-RU" smtClean="0"/>
              <a:t>‹#›</a:t>
            </a:fld>
            <a:endParaRPr lang="ru-RU"/>
          </a:p>
        </p:txBody>
      </p:sp>
    </p:spTree>
    <p:extLst>
      <p:ext uri="{BB962C8B-B14F-4D97-AF65-F5344CB8AC3E}">
        <p14:creationId xmlns:p14="http://schemas.microsoft.com/office/powerpoint/2010/main" val="728914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622C998-CE67-4CB3-87E0-80BFAF3E40C9}" type="slidenum">
              <a:rPr lang="ru-RU" smtClean="0"/>
              <a:t>6</a:t>
            </a:fld>
            <a:endParaRPr lang="ru-RU"/>
          </a:p>
        </p:txBody>
      </p:sp>
    </p:spTree>
    <p:extLst>
      <p:ext uri="{BB962C8B-B14F-4D97-AF65-F5344CB8AC3E}">
        <p14:creationId xmlns:p14="http://schemas.microsoft.com/office/powerpoint/2010/main" val="1721581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CEE3CA-F79D-4D7F-A4A0-635D38B9E4A1}" type="slidenum">
              <a:rPr lang="ru-RU" smtClean="0"/>
              <a:t>9</a:t>
            </a:fld>
            <a:endParaRPr lang="ru-RU"/>
          </a:p>
        </p:txBody>
      </p:sp>
    </p:spTree>
    <p:extLst>
      <p:ext uri="{BB962C8B-B14F-4D97-AF65-F5344CB8AC3E}">
        <p14:creationId xmlns:p14="http://schemas.microsoft.com/office/powerpoint/2010/main" val="2553681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CEE3CA-F79D-4D7F-A4A0-635D38B9E4A1}" type="slidenum">
              <a:rPr lang="ru-RU" smtClean="0"/>
              <a:t>10</a:t>
            </a:fld>
            <a:endParaRPr lang="ru-RU"/>
          </a:p>
        </p:txBody>
      </p:sp>
    </p:spTree>
    <p:extLst>
      <p:ext uri="{BB962C8B-B14F-4D97-AF65-F5344CB8AC3E}">
        <p14:creationId xmlns:p14="http://schemas.microsoft.com/office/powerpoint/2010/main" val="2553681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CEE3CA-F79D-4D7F-A4A0-635D38B9E4A1}" type="slidenum">
              <a:rPr lang="ru-RU" smtClean="0"/>
              <a:t>11</a:t>
            </a:fld>
            <a:endParaRPr lang="ru-RU"/>
          </a:p>
        </p:txBody>
      </p:sp>
    </p:spTree>
    <p:extLst>
      <p:ext uri="{BB962C8B-B14F-4D97-AF65-F5344CB8AC3E}">
        <p14:creationId xmlns:p14="http://schemas.microsoft.com/office/powerpoint/2010/main" val="255368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CEE3CA-F79D-4D7F-A4A0-635D38B9E4A1}" type="slidenum">
              <a:rPr lang="ru-RU" smtClean="0"/>
              <a:t>14</a:t>
            </a:fld>
            <a:endParaRPr lang="ru-RU"/>
          </a:p>
        </p:txBody>
      </p:sp>
    </p:spTree>
    <p:extLst>
      <p:ext uri="{BB962C8B-B14F-4D97-AF65-F5344CB8AC3E}">
        <p14:creationId xmlns:p14="http://schemas.microsoft.com/office/powerpoint/2010/main" val="3465937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CEE3CA-F79D-4D7F-A4A0-635D38B9E4A1}" type="slidenum">
              <a:rPr lang="ru-RU" smtClean="0"/>
              <a:t>16</a:t>
            </a:fld>
            <a:endParaRPr lang="ru-RU"/>
          </a:p>
        </p:txBody>
      </p:sp>
    </p:spTree>
    <p:extLst>
      <p:ext uri="{BB962C8B-B14F-4D97-AF65-F5344CB8AC3E}">
        <p14:creationId xmlns:p14="http://schemas.microsoft.com/office/powerpoint/2010/main" val="3465937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DCEE3CA-F79D-4D7F-A4A0-635D38B9E4A1}" type="slidenum">
              <a:rPr lang="ru-RU" smtClean="0"/>
              <a:t>18</a:t>
            </a:fld>
            <a:endParaRPr lang="ru-RU"/>
          </a:p>
        </p:txBody>
      </p:sp>
    </p:spTree>
    <p:extLst>
      <p:ext uri="{BB962C8B-B14F-4D97-AF65-F5344CB8AC3E}">
        <p14:creationId xmlns:p14="http://schemas.microsoft.com/office/powerpoint/2010/main" val="1498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1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9.jp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77435" y="5418775"/>
            <a:ext cx="3528392" cy="118947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062" y="5157192"/>
            <a:ext cx="2232248" cy="1520517"/>
          </a:xfrm>
          <a:prstGeom prst="rect">
            <a:avLst/>
          </a:prstGeom>
        </p:spPr>
      </p:pic>
      <p:sp>
        <p:nvSpPr>
          <p:cNvPr id="7" name="Прямоугольник 6"/>
          <p:cNvSpPr/>
          <p:nvPr/>
        </p:nvSpPr>
        <p:spPr>
          <a:xfrm>
            <a:off x="576152" y="692696"/>
            <a:ext cx="8352928" cy="4081117"/>
          </a:xfrm>
          <a:prstGeom prst="rect">
            <a:avLst/>
          </a:prstGeom>
        </p:spPr>
        <p:txBody>
          <a:bodyPr wrap="square">
            <a:spAutoFit/>
          </a:bodyPr>
          <a:lstStyle/>
          <a:p>
            <a:pPr algn="ctr">
              <a:lnSpc>
                <a:spcPct val="90000"/>
              </a:lnSpc>
              <a:spcBef>
                <a:spcPct val="0"/>
              </a:spcBef>
              <a:spcAft>
                <a:spcPct val="0"/>
              </a:spcAft>
              <a:defRPr/>
            </a:pP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Управление</a:t>
            </a:r>
            <a:r>
              <a:rPr lang="en-US"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
            </a:r>
            <a:br>
              <a:rPr lang="en-US"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b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 </a:t>
            </a:r>
            <a:r>
              <a:rPr lang="ru-RU" altLang="ru-RU" sz="2400" b="1" dirty="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Губернатора и Правительства края </a:t>
            </a:r>
          </a:p>
          <a:p>
            <a:pPr algn="ctr">
              <a:lnSpc>
                <a:spcPct val="90000"/>
              </a:lnSpc>
              <a:spcBef>
                <a:spcPct val="0"/>
              </a:spcBef>
              <a:spcAft>
                <a:spcPct val="0"/>
              </a:spcAft>
              <a:defRPr/>
            </a:pPr>
            <a:r>
              <a:rPr lang="ru-RU" altLang="ru-RU" sz="2400" b="1" dirty="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по противодействию </a:t>
            </a: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коррупции</a:t>
            </a:r>
          </a:p>
          <a:p>
            <a:pPr algn="ctr">
              <a:lnSpc>
                <a:spcPct val="90000"/>
              </a:lnSpc>
              <a:spcBef>
                <a:spcPct val="0"/>
              </a:spcBef>
              <a:spcAft>
                <a:spcPct val="0"/>
              </a:spcAft>
              <a:defRPr/>
            </a:pPr>
            <a:endParaRPr lang="en-US" altLang="ru-RU" sz="2400" b="1" dirty="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endParaRPr>
          </a:p>
          <a:p>
            <a:pPr algn="ctr">
              <a:lnSpc>
                <a:spcPct val="90000"/>
              </a:lnSpc>
              <a:spcBef>
                <a:spcPct val="0"/>
              </a:spcBef>
              <a:spcAft>
                <a:spcPct val="0"/>
              </a:spcAft>
              <a:defRPr/>
            </a:pPr>
            <a:r>
              <a:rPr lang="ru-RU" altLang="ru-RU" sz="2400" b="1" dirty="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Реализация </a:t>
            </a: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Постановления </a:t>
            </a:r>
            <a:r>
              <a:rPr lang="ru-RU" altLang="ru-RU" sz="2400" b="1" dirty="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Правительства Хабаровского края </a:t>
            </a: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от </a:t>
            </a:r>
            <a:r>
              <a:rPr lang="ru-RU" altLang="ru-RU" sz="2400" b="1" dirty="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3 декабря 2020 г. № 521-пр "О мерах по противодействию коррупции в государственных учреждениях Хабаровского края, государственных унитарных предприятиях Хабаровского края"</a:t>
            </a:r>
            <a:endPar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endParaRPr>
          </a:p>
          <a:p>
            <a:pPr algn="ctr">
              <a:lnSpc>
                <a:spcPct val="90000"/>
              </a:lnSpc>
              <a:spcBef>
                <a:spcPct val="0"/>
              </a:spcBef>
              <a:spcAft>
                <a:spcPct val="0"/>
              </a:spcAft>
              <a:defRPr/>
            </a:pP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«Постановление Правительства </a:t>
            </a:r>
          </a:p>
          <a:p>
            <a:pPr algn="ctr">
              <a:lnSpc>
                <a:spcPct val="90000"/>
              </a:lnSpc>
              <a:spcBef>
                <a:spcPct val="0"/>
              </a:spcBef>
              <a:spcAft>
                <a:spcPct val="0"/>
              </a:spcAft>
              <a:defRPr/>
            </a:pP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Хабаровского края</a:t>
            </a:r>
          </a:p>
          <a:p>
            <a:pPr algn="ctr">
              <a:lnSpc>
                <a:spcPct val="90000"/>
              </a:lnSpc>
              <a:spcBef>
                <a:spcPct val="0"/>
              </a:spcBef>
              <a:spcAft>
                <a:spcPct val="0"/>
              </a:spcAft>
              <a:defRPr/>
            </a:pPr>
            <a:r>
              <a:rPr lang="ru-RU" altLang="ru-RU" sz="2400" b="1" dirty="0" smtClean="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rPr>
              <a:t> от 3 декабря 2020 г. №521-пр»</a:t>
            </a:r>
            <a:endParaRPr lang="ru-RU" altLang="ru-RU" sz="2400" b="1" dirty="0">
              <a:effectLst>
                <a:outerShdw blurRad="38100" dist="38100" dir="2700000" algn="tl">
                  <a:srgbClr val="000000">
                    <a:alpha val="43137"/>
                  </a:srgbClr>
                </a:outerShdw>
              </a:effectLst>
              <a:ea typeface="Lucida Sans Unicode" panose="020B0602030504020204" pitchFamily="34" charset="0"/>
              <a:cs typeface="Times New Roman" panose="02020603050405020304" pitchFamily="18" charset="0"/>
            </a:endParaRPr>
          </a:p>
        </p:txBody>
      </p: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9183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3572" y="5733256"/>
            <a:ext cx="3203848" cy="945887"/>
          </a:xfrm>
          <a:prstGeom prst="rect">
            <a:avLst/>
          </a:prstGeom>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22694" y="188640"/>
            <a:ext cx="8649298" cy="5909310"/>
          </a:xfrm>
          <a:prstGeom prst="rect">
            <a:avLst/>
          </a:prstGeom>
          <a:noFill/>
        </p:spPr>
        <p:txBody>
          <a:bodyPr wrap="square" rtlCol="0">
            <a:spAutoFit/>
          </a:bodyPr>
          <a:lstStyle/>
          <a:p>
            <a:pPr algn="ctr"/>
            <a:r>
              <a:rPr lang="ru-RU" dirty="0" smtClean="0"/>
              <a:t> </a:t>
            </a:r>
            <a:r>
              <a:rPr lang="ru-RU" dirty="0"/>
              <a:t>Порядок образования </a:t>
            </a:r>
            <a:r>
              <a:rPr lang="ru-RU" dirty="0" smtClean="0"/>
              <a:t>комиссии по противодействию коррупции.</a:t>
            </a:r>
            <a:endParaRPr lang="ru-RU" dirty="0"/>
          </a:p>
          <a:p>
            <a:pPr algn="just"/>
            <a:r>
              <a:rPr lang="ru-RU" dirty="0" smtClean="0"/>
              <a:t>		Комиссия </a:t>
            </a:r>
            <a:r>
              <a:rPr lang="ru-RU" dirty="0"/>
              <a:t>образуется нормативным </a:t>
            </a:r>
            <a:r>
              <a:rPr lang="ru-RU" dirty="0" smtClean="0"/>
              <a:t>актом учреждения, </a:t>
            </a:r>
          </a:p>
          <a:p>
            <a:pPr algn="just"/>
            <a:r>
              <a:rPr lang="ru-RU" dirty="0" smtClean="0"/>
              <a:t>	которым </a:t>
            </a:r>
            <a:r>
              <a:rPr lang="ru-RU" dirty="0"/>
              <a:t>утверждаются состав комиссии </a:t>
            </a:r>
            <a:r>
              <a:rPr lang="ru-RU" dirty="0" smtClean="0"/>
              <a:t>(</a:t>
            </a:r>
            <a:r>
              <a:rPr lang="ru-RU" dirty="0"/>
              <a:t>персональный состав) и </a:t>
            </a:r>
            <a:r>
              <a:rPr lang="ru-RU" dirty="0" smtClean="0"/>
              <a:t>порядок              	 работы.</a:t>
            </a:r>
            <a:endParaRPr lang="ru-RU" dirty="0"/>
          </a:p>
          <a:p>
            <a:r>
              <a:rPr lang="ru-RU" dirty="0"/>
              <a:t>			В состав комиссии входят:</a:t>
            </a:r>
          </a:p>
          <a:p>
            <a:pPr marL="285750" indent="-285750" algn="just">
              <a:buFont typeface="Wingdings" pitchFamily="2" charset="2"/>
              <a:buChar char="ü"/>
            </a:pPr>
            <a:r>
              <a:rPr lang="ru-RU" dirty="0" smtClean="0"/>
              <a:t>заместитель </a:t>
            </a:r>
            <a:r>
              <a:rPr lang="ru-RU" dirty="0"/>
              <a:t>руководителя государственного </a:t>
            </a:r>
            <a:r>
              <a:rPr lang="ru-RU" dirty="0" smtClean="0"/>
              <a:t>учреждения (председатель </a:t>
            </a:r>
            <a:r>
              <a:rPr lang="ru-RU" dirty="0"/>
              <a:t>комиссии</a:t>
            </a:r>
            <a:r>
              <a:rPr lang="ru-RU" dirty="0" smtClean="0"/>
              <a:t>);</a:t>
            </a:r>
          </a:p>
          <a:p>
            <a:pPr marL="285750" indent="-285750" algn="just">
              <a:buFont typeface="Wingdings" pitchFamily="2" charset="2"/>
              <a:buChar char="ü"/>
            </a:pPr>
            <a:r>
              <a:rPr lang="ru-RU" dirty="0" smtClean="0"/>
              <a:t> </a:t>
            </a:r>
            <a:r>
              <a:rPr lang="ru-RU" dirty="0"/>
              <a:t>должностное лицо структурного подразделения, ответственного за профилактику коррупционных и иных правонарушений, </a:t>
            </a:r>
            <a:r>
              <a:rPr lang="ru-RU" dirty="0" smtClean="0"/>
              <a:t>или </a:t>
            </a:r>
            <a:r>
              <a:rPr lang="ru-RU" dirty="0"/>
              <a:t>должностное лицо, ответственное за профилактику коррупционных и иных правонарушений, </a:t>
            </a:r>
            <a:r>
              <a:rPr lang="ru-RU" dirty="0" smtClean="0"/>
              <a:t>учреждения;</a:t>
            </a:r>
          </a:p>
          <a:p>
            <a:pPr marL="285750" indent="-285750" algn="just">
              <a:buFont typeface="Wingdings" pitchFamily="2" charset="2"/>
              <a:buChar char="ü"/>
            </a:pPr>
            <a:r>
              <a:rPr lang="ru-RU" dirty="0" smtClean="0"/>
              <a:t>Представитель юридического </a:t>
            </a:r>
            <a:r>
              <a:rPr lang="ru-RU" dirty="0"/>
              <a:t>(правового) подразделения, других подразделений </a:t>
            </a:r>
            <a:r>
              <a:rPr lang="ru-RU" dirty="0" smtClean="0"/>
              <a:t>учреждения, </a:t>
            </a:r>
            <a:r>
              <a:rPr lang="ru-RU" dirty="0"/>
              <a:t>определяемые его руководителем</a:t>
            </a:r>
            <a:r>
              <a:rPr lang="ru-RU" dirty="0" smtClean="0"/>
              <a:t>;</a:t>
            </a:r>
          </a:p>
          <a:p>
            <a:pPr marL="285750" indent="-285750" algn="just">
              <a:buFont typeface="Wingdings" pitchFamily="2" charset="2"/>
              <a:buChar char="ü"/>
            </a:pPr>
            <a:r>
              <a:rPr lang="ru-RU" dirty="0" smtClean="0"/>
              <a:t> </a:t>
            </a:r>
            <a:r>
              <a:rPr lang="ru-RU" dirty="0"/>
              <a:t>должностное лицо </a:t>
            </a:r>
            <a:r>
              <a:rPr lang="ru-RU" dirty="0" smtClean="0"/>
              <a:t>органа </a:t>
            </a:r>
            <a:r>
              <a:rPr lang="ru-RU" dirty="0"/>
              <a:t>власти края  (исполнительных органов края, осуществляющих от имени Хабаровского края функции и полномочия учредителя, полномочия собственника имущества </a:t>
            </a:r>
            <a:r>
              <a:rPr lang="ru-RU" dirty="0" smtClean="0"/>
              <a:t>организаций);</a:t>
            </a:r>
          </a:p>
          <a:p>
            <a:pPr marL="285750" indent="-285750" algn="just">
              <a:buFont typeface="Wingdings" pitchFamily="2" charset="2"/>
              <a:buChar char="ü"/>
            </a:pPr>
            <a:r>
              <a:rPr lang="ru-RU" dirty="0" smtClean="0"/>
              <a:t>представитель </a:t>
            </a:r>
            <a:r>
              <a:rPr lang="ru-RU" dirty="0"/>
              <a:t>(представители) научных организаций и образовательных учреждений среднего, высшего и дополнительного профессионального образования, деятельность которых связана с государственной </a:t>
            </a:r>
            <a:r>
              <a:rPr lang="ru-RU" dirty="0" smtClean="0"/>
              <a:t>службой;</a:t>
            </a:r>
          </a:p>
          <a:p>
            <a:pPr marL="285750" indent="-285750" algn="just">
              <a:buFont typeface="Wingdings" pitchFamily="2" charset="2"/>
              <a:buChar char="ü"/>
            </a:pPr>
            <a:r>
              <a:rPr lang="ru-RU" dirty="0" smtClean="0"/>
              <a:t>представитель </a:t>
            </a:r>
            <a:r>
              <a:rPr lang="ru-RU" dirty="0"/>
              <a:t>общественного совета, образованного при </a:t>
            </a:r>
            <a:r>
              <a:rPr lang="ru-RU" dirty="0" smtClean="0"/>
              <a:t>организации; </a:t>
            </a:r>
            <a:r>
              <a:rPr lang="ru-RU" dirty="0"/>
              <a:t>представителей общественной организации ветеранов, профсоюзной </a:t>
            </a:r>
            <a:r>
              <a:rPr lang="ru-RU" dirty="0" smtClean="0"/>
              <a:t>организации.</a:t>
            </a:r>
            <a:endParaRPr lang="ru-RU" dirty="0"/>
          </a:p>
        </p:txBody>
      </p:sp>
    </p:spTree>
    <p:extLst>
      <p:ext uri="{BB962C8B-B14F-4D97-AF65-F5344CB8AC3E}">
        <p14:creationId xmlns:p14="http://schemas.microsoft.com/office/powerpoint/2010/main" val="17498350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3572" y="5733256"/>
            <a:ext cx="3203848" cy="945887"/>
          </a:xfrm>
          <a:prstGeom prst="rect">
            <a:avLst/>
          </a:prstGeom>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3528" y="764704"/>
            <a:ext cx="8649298" cy="5632311"/>
          </a:xfrm>
          <a:prstGeom prst="rect">
            <a:avLst/>
          </a:prstGeom>
          <a:noFill/>
        </p:spPr>
        <p:txBody>
          <a:bodyPr wrap="square" rtlCol="0">
            <a:spAutoFit/>
          </a:bodyPr>
          <a:lstStyle/>
          <a:p>
            <a:pPr algn="ctr"/>
            <a:r>
              <a:rPr lang="ru-RU" dirty="0"/>
              <a:t>Постановление Правительства Хабаровского края</a:t>
            </a:r>
          </a:p>
          <a:p>
            <a:pPr algn="ctr"/>
            <a:r>
              <a:rPr lang="ru-RU" dirty="0"/>
              <a:t>от 28 марта 2013 г. N 54-пр</a:t>
            </a:r>
          </a:p>
          <a:p>
            <a:pPr algn="ctr"/>
            <a:r>
              <a:rPr lang="ru-RU" dirty="0"/>
              <a:t>«Об утверждении порядка представления лицами, поступающими</a:t>
            </a:r>
          </a:p>
          <a:p>
            <a:pPr algn="ctr"/>
            <a:r>
              <a:rPr lang="ru-RU" dirty="0"/>
              <a:t>на должности руководителей краевых государственных</a:t>
            </a:r>
          </a:p>
          <a:p>
            <a:pPr algn="ctr"/>
            <a:r>
              <a:rPr lang="ru-RU" dirty="0"/>
              <a:t>учреждений, руководителями краевых государственных</a:t>
            </a:r>
          </a:p>
          <a:p>
            <a:pPr algn="ctr"/>
            <a:r>
              <a:rPr lang="ru-RU" dirty="0"/>
              <a:t>учреждений сведений о своих доходах, об имуществе</a:t>
            </a:r>
          </a:p>
          <a:p>
            <a:pPr algn="ctr"/>
            <a:r>
              <a:rPr lang="ru-RU" dirty="0"/>
              <a:t>и обязательствах имущественного характера, а также</a:t>
            </a:r>
          </a:p>
          <a:p>
            <a:pPr algn="ctr"/>
            <a:r>
              <a:rPr lang="ru-RU" dirty="0"/>
              <a:t>о доходах, об имуществе и обязательствах имущественного</a:t>
            </a:r>
          </a:p>
          <a:p>
            <a:pPr algn="ctr"/>
            <a:r>
              <a:rPr lang="ru-RU" dirty="0"/>
              <a:t>характера своих супруга (супруги) и несовершеннолетних детей</a:t>
            </a:r>
            <a:r>
              <a:rPr lang="ru-RU" dirty="0" smtClean="0"/>
              <a:t>»;</a:t>
            </a:r>
          </a:p>
          <a:p>
            <a:pPr algn="ctr"/>
            <a:endParaRPr lang="ru-RU" dirty="0"/>
          </a:p>
          <a:p>
            <a:pPr algn="ctr"/>
            <a:r>
              <a:rPr lang="ru-RU" dirty="0" smtClean="0"/>
              <a:t>Постановление Правительства Хабаровского края</a:t>
            </a:r>
            <a:endParaRPr lang="ru-RU" dirty="0"/>
          </a:p>
          <a:p>
            <a:pPr algn="ctr"/>
            <a:r>
              <a:rPr lang="ru-RU" dirty="0" smtClean="0"/>
              <a:t>от </a:t>
            </a:r>
            <a:r>
              <a:rPr lang="ru-RU" dirty="0"/>
              <a:t>13 мая 2013 г. N 108-пр</a:t>
            </a:r>
          </a:p>
          <a:p>
            <a:pPr algn="ctr"/>
            <a:r>
              <a:rPr lang="ru-RU" dirty="0" smtClean="0"/>
              <a:t>«Об утверждении положения о проверке достоверности и полноты</a:t>
            </a:r>
          </a:p>
          <a:p>
            <a:pPr algn="ctr"/>
            <a:r>
              <a:rPr lang="ru-RU" dirty="0" smtClean="0"/>
              <a:t>сведений о доходах, об имуществе и обязательствах</a:t>
            </a:r>
          </a:p>
          <a:p>
            <a:pPr algn="ctr"/>
            <a:r>
              <a:rPr lang="ru-RU" dirty="0" smtClean="0"/>
              <a:t>имущественного характера, представляемых гражданами,</a:t>
            </a:r>
          </a:p>
          <a:p>
            <a:pPr algn="ctr"/>
            <a:r>
              <a:rPr lang="ru-RU" dirty="0" smtClean="0"/>
              <a:t>претендующими на замещение должностей руководителей краевых</a:t>
            </a:r>
          </a:p>
          <a:p>
            <a:pPr algn="ctr"/>
            <a:r>
              <a:rPr lang="ru-RU" dirty="0" smtClean="0"/>
              <a:t>государственных учреждений, и лицами, замещающими эти</a:t>
            </a:r>
          </a:p>
          <a:p>
            <a:pPr algn="ctr"/>
            <a:r>
              <a:rPr lang="ru-RU" dirty="0" smtClean="0"/>
              <a:t>должности».</a:t>
            </a:r>
          </a:p>
          <a:p>
            <a:pPr algn="ctr"/>
            <a:endParaRPr lang="ru-RU" dirty="0"/>
          </a:p>
          <a:p>
            <a:pPr algn="ctr"/>
            <a:endParaRPr lang="ru-RU" dirty="0"/>
          </a:p>
        </p:txBody>
      </p:sp>
    </p:spTree>
    <p:extLst>
      <p:ext uri="{BB962C8B-B14F-4D97-AF65-F5344CB8AC3E}">
        <p14:creationId xmlns:p14="http://schemas.microsoft.com/office/powerpoint/2010/main" val="28650175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743" y="5548344"/>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331640" y="208162"/>
            <a:ext cx="7452320" cy="646331"/>
          </a:xfrm>
          <a:prstGeom prst="rect">
            <a:avLst/>
          </a:prstGeom>
          <a:noFill/>
        </p:spPr>
        <p:txBody>
          <a:bodyPr wrap="square" rtlCol="0">
            <a:spAutoFit/>
          </a:bodyPr>
          <a:lstStyle/>
          <a:p>
            <a:pPr algn="ctr"/>
            <a:r>
              <a:rPr lang="ru-RU" b="1" dirty="0" smtClean="0"/>
              <a:t>Анализ деклараций конфликте интересов, </a:t>
            </a:r>
          </a:p>
          <a:p>
            <a:pPr algn="ctr"/>
            <a:r>
              <a:rPr lang="ru-RU" b="1" dirty="0" smtClean="0"/>
              <a:t>выявление коррупционных рисков:</a:t>
            </a:r>
            <a:endParaRPr lang="ru-RU" b="1" dirty="0"/>
          </a:p>
        </p:txBody>
      </p:sp>
      <p:sp>
        <p:nvSpPr>
          <p:cNvPr id="6" name="Прямоугольник 5"/>
          <p:cNvSpPr/>
          <p:nvPr/>
        </p:nvSpPr>
        <p:spPr>
          <a:xfrm>
            <a:off x="287743" y="1583461"/>
            <a:ext cx="2484057" cy="945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Министерство социального развития Московской области</a:t>
            </a:r>
            <a:endParaRPr lang="ru-RU" dirty="0"/>
          </a:p>
        </p:txBody>
      </p:sp>
      <p:sp>
        <p:nvSpPr>
          <p:cNvPr id="7" name="Прямоугольник 6"/>
          <p:cNvSpPr/>
          <p:nvPr/>
        </p:nvSpPr>
        <p:spPr>
          <a:xfrm>
            <a:off x="3842974" y="1124744"/>
            <a:ext cx="5229018" cy="1776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smtClean="0">
                <a:solidFill>
                  <a:srgbClr val="FF0000"/>
                </a:solidFill>
              </a:rPr>
              <a:t>                              </a:t>
            </a:r>
            <a:r>
              <a:rPr lang="ru-RU" b="1" dirty="0" err="1" smtClean="0">
                <a:solidFill>
                  <a:srgbClr val="002060"/>
                </a:solidFill>
              </a:rPr>
              <a:t>Аффилированность</a:t>
            </a:r>
            <a:r>
              <a:rPr lang="ru-RU" b="1" dirty="0" smtClean="0">
                <a:solidFill>
                  <a:srgbClr val="002060"/>
                </a:solidFill>
              </a:rPr>
              <a:t>:</a:t>
            </a:r>
          </a:p>
          <a:p>
            <a:pPr marL="285750" indent="-285750" algn="just">
              <a:buFont typeface="Wingdings" pitchFamily="2" charset="2"/>
              <a:buChar char="ü"/>
            </a:pPr>
            <a:r>
              <a:rPr lang="ru-RU" dirty="0" smtClean="0"/>
              <a:t>Директор учреждения заключила 21 контракт с фирмами супруга;</a:t>
            </a:r>
          </a:p>
          <a:p>
            <a:pPr marL="285750" indent="-285750" algn="just">
              <a:buFont typeface="Wingdings" pitchFamily="2" charset="2"/>
              <a:buChar char="ü"/>
            </a:pPr>
            <a:r>
              <a:rPr lang="ru-RU" dirty="0" smtClean="0"/>
              <a:t>В декларации о его коммерческой деятельности не указала сведения.</a:t>
            </a:r>
          </a:p>
          <a:p>
            <a:pPr marL="285750" indent="-285750" algn="ctr">
              <a:buFont typeface="Wingdings" pitchFamily="2" charset="2"/>
              <a:buChar char="ü"/>
            </a:pPr>
            <a:endParaRPr lang="ru-RU" dirty="0"/>
          </a:p>
        </p:txBody>
      </p:sp>
      <p:sp>
        <p:nvSpPr>
          <p:cNvPr id="9" name="Стрелка вправо с вырезом 8"/>
          <p:cNvSpPr/>
          <p:nvPr/>
        </p:nvSpPr>
        <p:spPr>
          <a:xfrm>
            <a:off x="2801127" y="1785932"/>
            <a:ext cx="936104" cy="534863"/>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223414" y="4005064"/>
            <a:ext cx="2664297"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Министерство физической культуры, спорта и туризма Московской области (далее – Министерство)</a:t>
            </a:r>
            <a:endParaRPr lang="ru-RU" dirty="0"/>
          </a:p>
        </p:txBody>
      </p:sp>
      <p:sp>
        <p:nvSpPr>
          <p:cNvPr id="11" name="Стрелка вправо с вырезом 10"/>
          <p:cNvSpPr/>
          <p:nvPr/>
        </p:nvSpPr>
        <p:spPr>
          <a:xfrm>
            <a:off x="2953537" y="4520414"/>
            <a:ext cx="936105" cy="576064"/>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3903613" y="3212976"/>
            <a:ext cx="5148064" cy="31909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rPr>
              <a:t>Нарушение процедуры трудоустройства, дополнительно прямая подчиненность:</a:t>
            </a:r>
          </a:p>
          <a:p>
            <a:pPr algn="ctr"/>
            <a:r>
              <a:rPr lang="ru-RU" dirty="0" smtClean="0"/>
              <a:t>Директором учреждения являлась матерью, приняла на работу сына, который ранее занимал руководящую должность в Министерстве;</a:t>
            </a:r>
          </a:p>
          <a:p>
            <a:pPr marL="285750" indent="-285750" algn="just">
              <a:buFont typeface="Wingdings" pitchFamily="2" charset="2"/>
              <a:buChar char="ü"/>
            </a:pPr>
            <a:r>
              <a:rPr lang="ru-RU" dirty="0" smtClean="0"/>
              <a:t>Уведомление о принятии бывшего ГГС на работу в учреждение не направленно в Министерство;</a:t>
            </a:r>
          </a:p>
          <a:p>
            <a:pPr marL="285750" indent="-285750" algn="just">
              <a:buFont typeface="Wingdings" pitchFamily="2" charset="2"/>
              <a:buChar char="ü"/>
            </a:pPr>
            <a:r>
              <a:rPr lang="ru-RU" dirty="0" err="1" smtClean="0"/>
              <a:t>Комиссионно</a:t>
            </a:r>
            <a:r>
              <a:rPr lang="ru-RU" dirty="0" smtClean="0"/>
              <a:t> в Министерстве вопрос трудоустройства на должность заместителя директора учреждения не рассматривался.</a:t>
            </a:r>
          </a:p>
          <a:p>
            <a:pPr marL="285750" indent="-285750" algn="just">
              <a:buFont typeface="Wingdings" pitchFamily="2" charset="2"/>
              <a:buChar char="ü"/>
            </a:pPr>
            <a:endParaRPr lang="ru-RU" dirty="0"/>
          </a:p>
        </p:txBody>
      </p:sp>
    </p:spTree>
    <p:extLst>
      <p:ext uri="{BB962C8B-B14F-4D97-AF65-F5344CB8AC3E}">
        <p14:creationId xmlns:p14="http://schemas.microsoft.com/office/powerpoint/2010/main" val="34303773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5733256"/>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763688" y="548680"/>
            <a:ext cx="6768752" cy="646331"/>
          </a:xfrm>
          <a:prstGeom prst="rect">
            <a:avLst/>
          </a:prstGeom>
          <a:noFill/>
        </p:spPr>
        <p:txBody>
          <a:bodyPr wrap="square" rtlCol="0">
            <a:spAutoFit/>
          </a:bodyPr>
          <a:lstStyle/>
          <a:p>
            <a:pPr algn="ctr"/>
            <a:r>
              <a:rPr lang="ru-RU" b="1" dirty="0" smtClean="0"/>
              <a:t>Примеры злоупотребления полномочиями </a:t>
            </a:r>
          </a:p>
          <a:p>
            <a:pPr algn="ctr"/>
            <a:r>
              <a:rPr lang="ru-RU" b="1" dirty="0" smtClean="0"/>
              <a:t>подведомственными организациями:</a:t>
            </a:r>
            <a:endParaRPr lang="ru-RU" b="1" dirty="0"/>
          </a:p>
        </p:txBody>
      </p:sp>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48320" y="1195009"/>
            <a:ext cx="799887" cy="601381"/>
          </a:xfrm>
          <a:prstGeom prst="rect">
            <a:avLst/>
          </a:prstGeom>
        </p:spPr>
      </p:pic>
      <p:pic>
        <p:nvPicPr>
          <p:cNvPr id="12" name="Рисунок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57811" y="1114028"/>
            <a:ext cx="1584176" cy="571103"/>
          </a:xfrm>
          <a:prstGeom prst="rect">
            <a:avLst/>
          </a:prstGeom>
        </p:spPr>
      </p:pic>
      <p:sp>
        <p:nvSpPr>
          <p:cNvPr id="15" name="Прямоугольник 14"/>
          <p:cNvSpPr/>
          <p:nvPr/>
        </p:nvSpPr>
        <p:spPr>
          <a:xfrm>
            <a:off x="539552" y="2132856"/>
            <a:ext cx="280831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ГБУЗ МО «</a:t>
            </a:r>
            <a:r>
              <a:rPr lang="ru-RU" dirty="0" err="1" smtClean="0"/>
              <a:t>Балашихинская</a:t>
            </a:r>
            <a:r>
              <a:rPr lang="ru-RU" dirty="0" smtClean="0"/>
              <a:t> стоматологическая поликлиника №1»</a:t>
            </a:r>
            <a:endParaRPr lang="ru-RU" dirty="0"/>
          </a:p>
        </p:txBody>
      </p:sp>
      <p:sp>
        <p:nvSpPr>
          <p:cNvPr id="16" name="Прямоугольник 15"/>
          <p:cNvSpPr/>
          <p:nvPr/>
        </p:nvSpPr>
        <p:spPr>
          <a:xfrm>
            <a:off x="4779034" y="2103341"/>
            <a:ext cx="413995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Сдача в аренду помещений медучреждения клинике супруга главврача (представление прокуратуры, увольнение руководителя учреждения)</a:t>
            </a:r>
            <a:endParaRPr lang="ru-RU" dirty="0"/>
          </a:p>
        </p:txBody>
      </p:sp>
      <p:sp>
        <p:nvSpPr>
          <p:cNvPr id="17" name="Штриховая стрелка вправо 16"/>
          <p:cNvSpPr/>
          <p:nvPr/>
        </p:nvSpPr>
        <p:spPr>
          <a:xfrm>
            <a:off x="3550811" y="2490235"/>
            <a:ext cx="1008112" cy="46805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539552" y="3750460"/>
            <a:ext cx="280831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ГБУЗ МО «Люберецкая районная больница №2»</a:t>
            </a:r>
            <a:endParaRPr lang="ru-RU" dirty="0"/>
          </a:p>
        </p:txBody>
      </p:sp>
      <p:sp>
        <p:nvSpPr>
          <p:cNvPr id="19" name="Прямоугольник 18"/>
          <p:cNvSpPr/>
          <p:nvPr/>
        </p:nvSpPr>
        <p:spPr>
          <a:xfrm>
            <a:off x="4779035" y="3699705"/>
            <a:ext cx="4139951"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Заключение контрактов с коммерческими фирмами сына руководителя на 140 млн. руб. (увольнение руководителя).</a:t>
            </a:r>
            <a:endParaRPr lang="ru-RU" dirty="0"/>
          </a:p>
        </p:txBody>
      </p:sp>
      <p:sp>
        <p:nvSpPr>
          <p:cNvPr id="20" name="Штриховая стрелка вправо 19"/>
          <p:cNvSpPr/>
          <p:nvPr/>
        </p:nvSpPr>
        <p:spPr>
          <a:xfrm>
            <a:off x="3564703" y="4068255"/>
            <a:ext cx="1008112" cy="46805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557497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912113"/>
            <a:ext cx="3203848" cy="945887"/>
          </a:xfrm>
          <a:prstGeom prst="rect">
            <a:avLst/>
          </a:prstGeom>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763688" y="548680"/>
            <a:ext cx="6768752" cy="646331"/>
          </a:xfrm>
          <a:prstGeom prst="rect">
            <a:avLst/>
          </a:prstGeom>
          <a:noFill/>
        </p:spPr>
        <p:txBody>
          <a:bodyPr wrap="square" rtlCol="0">
            <a:spAutoFit/>
          </a:bodyPr>
          <a:lstStyle/>
          <a:p>
            <a:pPr algn="ctr"/>
            <a:r>
              <a:rPr lang="ru-RU" b="1" dirty="0" smtClean="0"/>
              <a:t>Примеры злоупотребления полномочиями </a:t>
            </a:r>
          </a:p>
          <a:p>
            <a:pPr algn="ctr"/>
            <a:r>
              <a:rPr lang="ru-RU" b="1" dirty="0" smtClean="0"/>
              <a:t>подведомственными организациями:</a:t>
            </a:r>
            <a:endParaRPr lang="ru-RU" b="1" dirty="0"/>
          </a:p>
        </p:txBody>
      </p:sp>
      <p:sp>
        <p:nvSpPr>
          <p:cNvPr id="6" name="Прямоугольник 5"/>
          <p:cNvSpPr/>
          <p:nvPr/>
        </p:nvSpPr>
        <p:spPr>
          <a:xfrm>
            <a:off x="950579" y="1916832"/>
            <a:ext cx="7848872" cy="2395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320"/>
              </a:lnSpc>
            </a:pPr>
            <a:r>
              <a:rPr lang="ru-RU" sz="1200" dirty="0" smtClean="0">
                <a:latin typeface="Calibri" pitchFamily="34" charset="0"/>
                <a:cs typeface="Times New Roman" pitchFamily="18" charset="0"/>
              </a:rPr>
              <a:t>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У </a:t>
            </a:r>
            <a:r>
              <a:rPr lang="ru-RU" sz="1200" b="1" dirty="0">
                <a:effectLst>
                  <a:outerShdw blurRad="38100" dist="38100" dir="2700000" algn="tl">
                    <a:srgbClr val="000000">
                      <a:alpha val="43137"/>
                    </a:srgbClr>
                  </a:outerShdw>
                </a:effectLst>
                <a:latin typeface="Calibri" pitchFamily="34" charset="0"/>
                <a:cs typeface="Times New Roman" pitchFamily="18" charset="0"/>
              </a:rPr>
              <a:t>директора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школы </a:t>
            </a:r>
            <a:r>
              <a:rPr lang="ru-RU" sz="1200" b="1" dirty="0">
                <a:effectLst>
                  <a:outerShdw blurRad="38100" dist="38100" dir="2700000" algn="tl">
                    <a:srgbClr val="000000">
                      <a:alpha val="43137"/>
                    </a:srgbClr>
                  </a:outerShdw>
                </a:effectLst>
                <a:latin typeface="Calibri" pitchFamily="34" charset="0"/>
                <a:cs typeface="Times New Roman" pitchFamily="18" charset="0"/>
              </a:rPr>
              <a:t>работает в его подчинении супруга на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должности учителя. Согласно </a:t>
            </a:r>
            <a:r>
              <a:rPr lang="ru-RU" sz="1200" b="1" dirty="0">
                <a:effectLst>
                  <a:outerShdw blurRad="38100" dist="38100" dir="2700000" algn="tl">
                    <a:srgbClr val="000000">
                      <a:alpha val="43137"/>
                    </a:srgbClr>
                  </a:outerShdw>
                </a:effectLst>
                <a:latin typeface="Calibri" pitchFamily="34" charset="0"/>
                <a:cs typeface="Times New Roman" pitchFamily="18" charset="0"/>
              </a:rPr>
              <a:t>пункту 3.3. Устава учреждения руководитель учреждения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в установленном </a:t>
            </a:r>
            <a:r>
              <a:rPr lang="ru-RU" sz="1200" b="1" dirty="0">
                <a:effectLst>
                  <a:outerShdw blurRad="38100" dist="38100" dir="2700000" algn="tl">
                    <a:srgbClr val="000000">
                      <a:alpha val="43137"/>
                    </a:srgbClr>
                  </a:outerShdw>
                </a:effectLst>
                <a:latin typeface="Calibri" pitchFamily="34" charset="0"/>
                <a:cs typeface="Times New Roman" pitchFamily="18" charset="0"/>
              </a:rPr>
              <a:t>порядке осуществляет прием на работу и увольнение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работников учреждения</a:t>
            </a:r>
            <a:r>
              <a:rPr lang="ru-RU" sz="1200" b="1" dirty="0">
                <a:effectLst>
                  <a:outerShdw blurRad="38100" dist="38100" dir="2700000" algn="tl">
                    <a:srgbClr val="000000">
                      <a:alpha val="43137"/>
                    </a:srgbClr>
                  </a:outerShdw>
                </a:effectLst>
                <a:latin typeface="Calibri" pitchFamily="34" charset="0"/>
                <a:cs typeface="Times New Roman" pitchFamily="18" charset="0"/>
              </a:rPr>
              <a:t>, утверждает должностные инструкции, решает вопросы оплаты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труда работников </a:t>
            </a:r>
            <a:r>
              <a:rPr lang="ru-RU" sz="1200" b="1" dirty="0">
                <a:effectLst>
                  <a:outerShdw blurRad="38100" dist="38100" dir="2700000" algn="tl">
                    <a:srgbClr val="000000">
                      <a:alpha val="43137"/>
                    </a:srgbClr>
                  </a:outerShdw>
                </a:effectLst>
                <a:latin typeface="Calibri" pitchFamily="34" charset="0"/>
                <a:cs typeface="Times New Roman" pitchFamily="18" charset="0"/>
              </a:rPr>
              <a:t>учреждения.</a:t>
            </a:r>
          </a:p>
          <a:p>
            <a:pPr algn="just">
              <a:lnSpc>
                <a:spcPts val="1320"/>
              </a:lnSpc>
            </a:pPr>
            <a:r>
              <a:rPr lang="ru-RU" sz="1200" b="1" dirty="0" smtClean="0">
                <a:effectLst>
                  <a:outerShdw blurRad="38100" dist="38100" dir="2700000" algn="tl">
                    <a:srgbClr val="000000">
                      <a:alpha val="43137"/>
                    </a:srgbClr>
                  </a:outerShdw>
                </a:effectLst>
                <a:latin typeface="Calibri" pitchFamily="34" charset="0"/>
                <a:cs typeface="Times New Roman" pitchFamily="18" charset="0"/>
              </a:rPr>
              <a:t>             Кроме </a:t>
            </a:r>
            <a:r>
              <a:rPr lang="ru-RU" sz="1200" b="1" dirty="0">
                <a:effectLst>
                  <a:outerShdw blurRad="38100" dist="38100" dir="2700000" algn="tl">
                    <a:srgbClr val="000000">
                      <a:alpha val="43137"/>
                    </a:srgbClr>
                  </a:outerShdw>
                </a:effectLst>
                <a:latin typeface="Calibri" pitchFamily="34" charset="0"/>
                <a:cs typeface="Times New Roman" pitchFamily="18" charset="0"/>
              </a:rPr>
              <a:t>того, в учреждении действует Положение об условиях оплаты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труда работников </a:t>
            </a:r>
            <a:r>
              <a:rPr lang="ru-RU" sz="1200" b="1" dirty="0">
                <a:effectLst>
                  <a:outerShdw blurRad="38100" dist="38100" dir="2700000" algn="tl">
                    <a:srgbClr val="000000">
                      <a:alpha val="43137"/>
                    </a:srgbClr>
                  </a:outerShdw>
                </a:effectLst>
                <a:latin typeface="Calibri" pitchFamily="34" charset="0"/>
                <a:cs typeface="Times New Roman" pitchFamily="18" charset="0"/>
              </a:rPr>
              <a:t>учреждения согласно которому руководителем учреждения в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отношении начальников </a:t>
            </a:r>
            <a:r>
              <a:rPr lang="ru-RU" sz="1200" b="1" dirty="0">
                <a:effectLst>
                  <a:outerShdw blurRad="38100" dist="38100" dir="2700000" algn="tl">
                    <a:srgbClr val="000000">
                      <a:alpha val="43137"/>
                    </a:srgbClr>
                  </a:outerShdw>
                </a:effectLst>
                <a:latin typeface="Calibri" pitchFamily="34" charset="0"/>
                <a:cs typeface="Times New Roman" pitchFamily="18" charset="0"/>
              </a:rPr>
              <a:t>отделов устанавливаются, в том числе и повышающий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персональный коэффициент </a:t>
            </a:r>
            <a:r>
              <a:rPr lang="ru-RU" sz="1200" b="1" dirty="0">
                <a:effectLst>
                  <a:outerShdw blurRad="38100" dist="38100" dir="2700000" algn="tl">
                    <a:srgbClr val="000000">
                      <a:alpha val="43137"/>
                    </a:srgbClr>
                  </a:outerShdw>
                </a:effectLst>
                <a:latin typeface="Calibri" pitchFamily="34" charset="0"/>
                <a:cs typeface="Times New Roman" pitchFamily="18" charset="0"/>
              </a:rPr>
              <a:t>к окладу, а также выплаты стимулирующего характера (премии по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итогам работы </a:t>
            </a:r>
            <a:r>
              <a:rPr lang="ru-RU" sz="1200" b="1" dirty="0">
                <a:effectLst>
                  <a:outerShdw blurRad="38100" dist="38100" dir="2700000" algn="tl">
                    <a:srgbClr val="000000">
                      <a:alpha val="43137"/>
                    </a:srgbClr>
                  </a:outerShdw>
                </a:effectLst>
                <a:latin typeface="Calibri" pitchFamily="34" charset="0"/>
                <a:cs typeface="Times New Roman" pitchFamily="18" charset="0"/>
              </a:rPr>
              <a:t>в течение года, премии за высокое качество работ, премии за интенсивность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и высокие </a:t>
            </a:r>
            <a:r>
              <a:rPr lang="ru-RU" sz="1200" b="1" dirty="0">
                <a:effectLst>
                  <a:outerShdw blurRad="38100" dist="38100" dir="2700000" algn="tl">
                    <a:srgbClr val="000000">
                      <a:alpha val="43137"/>
                    </a:srgbClr>
                  </a:outerShdw>
                </a:effectLst>
                <a:latin typeface="Calibri" pitchFamily="34" charset="0"/>
                <a:cs typeface="Times New Roman" pitchFamily="18" charset="0"/>
              </a:rPr>
              <a:t>результаты работы</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a:t>
            </a:r>
            <a:r>
              <a:rPr lang="ru-RU" sz="1200" dirty="0" smtClean="0">
                <a:effectLst>
                  <a:outerShdw blurRad="38100" dist="38100" dir="2700000" algn="tl">
                    <a:srgbClr val="000000">
                      <a:alpha val="43137"/>
                    </a:srgbClr>
                  </a:outerShdw>
                </a:effectLst>
                <a:latin typeface="Calibri" pitchFamily="34" charset="0"/>
                <a:cs typeface="Times New Roman" pitchFamily="18" charset="0"/>
              </a:rPr>
              <a:t>.</a:t>
            </a:r>
            <a:endParaRPr lang="en-US" sz="1200" dirty="0" smtClean="0">
              <a:effectLst>
                <a:outerShdw blurRad="38100" dist="38100" dir="2700000" algn="tl">
                  <a:srgbClr val="000000">
                    <a:alpha val="43137"/>
                  </a:srgbClr>
                </a:outerShdw>
              </a:effectLst>
              <a:latin typeface="Calibri" pitchFamily="34" charset="0"/>
              <a:cs typeface="Times New Roman" pitchFamily="18" charset="0"/>
            </a:endParaRPr>
          </a:p>
          <a:p>
            <a:pPr algn="just">
              <a:lnSpc>
                <a:spcPts val="1320"/>
              </a:lnSpc>
            </a:pPr>
            <a:r>
              <a:rPr lang="en-US" sz="1200" b="1" dirty="0" smtClean="0">
                <a:effectLst>
                  <a:outerShdw blurRad="38100" dist="38100" dir="2700000" algn="tl">
                    <a:srgbClr val="000000">
                      <a:alpha val="43137"/>
                    </a:srgbClr>
                  </a:outerShdw>
                </a:effectLst>
                <a:latin typeface="Calibri" pitchFamily="34" charset="0"/>
                <a:cs typeface="Times New Roman" pitchFamily="18" charset="0"/>
              </a:rPr>
              <a:t>              </a:t>
            </a:r>
            <a:r>
              <a:rPr lang="ru-RU" sz="1200" b="1" dirty="0" smtClean="0">
                <a:effectLst>
                  <a:outerShdw blurRad="38100" dist="38100" dir="2700000" algn="tl">
                    <a:srgbClr val="000000">
                      <a:alpha val="43137"/>
                    </a:srgbClr>
                  </a:outerShdw>
                </a:effectLst>
                <a:latin typeface="Calibri" pitchFamily="34" charset="0"/>
                <a:cs typeface="Times New Roman" pitchFamily="18" charset="0"/>
              </a:rPr>
              <a:t>Следовательно</a:t>
            </a:r>
            <a:r>
              <a:rPr lang="ru-RU" sz="1200" b="1" dirty="0">
                <a:effectLst>
                  <a:outerShdw blurRad="38100" dist="38100" dir="2700000" algn="tl">
                    <a:srgbClr val="000000">
                      <a:alpha val="43137"/>
                    </a:srgbClr>
                  </a:outerShdw>
                </a:effectLst>
                <a:latin typeface="Calibri" pitchFamily="34" charset="0"/>
                <a:cs typeface="Times New Roman" pitchFamily="18" charset="0"/>
              </a:rPr>
              <a:t>, директор школы принимает обязательные для исполнения решения по кадровым, организационным, финансовым и иным вопросам в отношении учителя – своей супруги.</a:t>
            </a:r>
          </a:p>
          <a:p>
            <a:pPr algn="just">
              <a:lnSpc>
                <a:spcPts val="1320"/>
              </a:lnSpc>
            </a:pPr>
            <a:endParaRPr lang="ru-RU" sz="1200" dirty="0">
              <a:effectLst>
                <a:outerShdw blurRad="38100" dist="38100" dir="2700000" algn="tl">
                  <a:srgbClr val="000000">
                    <a:alpha val="43137"/>
                  </a:srgbClr>
                </a:outerShdw>
              </a:effectLst>
              <a:latin typeface="Calibri" pitchFamily="34" charset="0"/>
              <a:cs typeface="Times New Roman" pitchFamily="18" charset="0"/>
            </a:endParaRPr>
          </a:p>
        </p:txBody>
      </p:sp>
      <p:sp>
        <p:nvSpPr>
          <p:cNvPr id="15" name="Прямоугольник 14"/>
          <p:cNvSpPr/>
          <p:nvPr/>
        </p:nvSpPr>
        <p:spPr>
          <a:xfrm>
            <a:off x="904064" y="4437113"/>
            <a:ext cx="7941901" cy="1368152"/>
          </a:xfrm>
          <a:prstGeom prst="rect">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000" b="1" dirty="0">
                <a:solidFill>
                  <a:schemeClr val="tx1"/>
                </a:solidFill>
                <a:latin typeface="Times New Roman" pitchFamily="18" charset="0"/>
                <a:cs typeface="Times New Roman" pitchFamily="18" charset="0"/>
              </a:rPr>
              <a:t> </a:t>
            </a:r>
            <a:r>
              <a:rPr lang="en-US" sz="1000" b="1" dirty="0" smtClean="0">
                <a:solidFill>
                  <a:schemeClr val="tx1"/>
                </a:solidFill>
                <a:latin typeface="Times New Roman" pitchFamily="18" charset="0"/>
                <a:cs typeface="Times New Roman" pitchFamily="18" charset="0"/>
              </a:rPr>
              <a:t>                  </a:t>
            </a:r>
            <a:r>
              <a:rPr lang="ru-RU" sz="1000" b="1" dirty="0" smtClean="0">
                <a:solidFill>
                  <a:schemeClr val="tx1"/>
                </a:solidFill>
                <a:latin typeface="Calibri" pitchFamily="34" charset="0"/>
                <a:cs typeface="Times New Roman" pitchFamily="18" charset="0"/>
              </a:rPr>
              <a:t>Специалист </a:t>
            </a:r>
            <a:r>
              <a:rPr lang="ru-RU" sz="1000" b="1" dirty="0">
                <a:solidFill>
                  <a:schemeClr val="tx1"/>
                </a:solidFill>
                <a:latin typeface="Calibri" pitchFamily="34" charset="0"/>
                <a:cs typeface="Times New Roman" pitchFamily="18" charset="0"/>
              </a:rPr>
              <a:t>по кадрам фиктивно устраивает на работу двоюродного брата супруга </a:t>
            </a:r>
            <a:r>
              <a:rPr lang="ru-RU" sz="1000" b="1" dirty="0" smtClean="0">
                <a:solidFill>
                  <a:schemeClr val="tx1"/>
                </a:solidFill>
                <a:latin typeface="Calibri" pitchFamily="34" charset="0"/>
                <a:cs typeface="Times New Roman" pitchFamily="18" charset="0"/>
              </a:rPr>
              <a:t>в образовательное </a:t>
            </a:r>
            <a:r>
              <a:rPr lang="ru-RU" sz="1000" b="1" dirty="0">
                <a:solidFill>
                  <a:schemeClr val="tx1"/>
                </a:solidFill>
                <a:latin typeface="Calibri" pitchFamily="34" charset="0"/>
                <a:cs typeface="Times New Roman" pitchFamily="18" charset="0"/>
              </a:rPr>
              <a:t>учреждение и фиктивно оформляет его студентом, получает на </a:t>
            </a:r>
            <a:r>
              <a:rPr lang="ru-RU" sz="1000" b="1" dirty="0" smtClean="0">
                <a:solidFill>
                  <a:schemeClr val="tx1"/>
                </a:solidFill>
                <a:latin typeface="Calibri" pitchFamily="34" charset="0"/>
                <a:cs typeface="Times New Roman" pitchFamily="18" charset="0"/>
              </a:rPr>
              <a:t>него банковскую </a:t>
            </a:r>
            <a:r>
              <a:rPr lang="ru-RU" sz="1000" b="1" dirty="0">
                <a:solidFill>
                  <a:schemeClr val="tx1"/>
                </a:solidFill>
                <a:latin typeface="Calibri" pitchFamily="34" charset="0"/>
                <a:cs typeface="Times New Roman" pitchFamily="18" charset="0"/>
              </a:rPr>
              <a:t>карту. В течение года она снимает с карты на свои нужды стипендию </a:t>
            </a:r>
            <a:r>
              <a:rPr lang="ru-RU" sz="1000" b="1" dirty="0" smtClean="0">
                <a:solidFill>
                  <a:schemeClr val="tx1"/>
                </a:solidFill>
                <a:latin typeface="Calibri" pitchFamily="34" charset="0"/>
                <a:cs typeface="Times New Roman" pitchFamily="18" charset="0"/>
              </a:rPr>
              <a:t>и заработную </a:t>
            </a:r>
            <a:r>
              <a:rPr lang="ru-RU" sz="1000" b="1" dirty="0">
                <a:solidFill>
                  <a:schemeClr val="tx1"/>
                </a:solidFill>
                <a:latin typeface="Calibri" pitchFamily="34" charset="0"/>
                <a:cs typeface="Times New Roman" pitchFamily="18" charset="0"/>
              </a:rPr>
              <a:t>плату родственника.</a:t>
            </a:r>
          </a:p>
          <a:p>
            <a:pPr algn="just"/>
            <a:r>
              <a:rPr lang="en-US" sz="1000" b="1" dirty="0" smtClean="0">
                <a:solidFill>
                  <a:schemeClr val="tx1"/>
                </a:solidFill>
                <a:latin typeface="Calibri" pitchFamily="34" charset="0"/>
                <a:cs typeface="Times New Roman" pitchFamily="18" charset="0"/>
              </a:rPr>
              <a:t>                   </a:t>
            </a:r>
            <a:r>
              <a:rPr lang="ru-RU" sz="1000" b="1" dirty="0" smtClean="0">
                <a:solidFill>
                  <a:schemeClr val="tx1"/>
                </a:solidFill>
                <a:latin typeface="Calibri" pitchFamily="34" charset="0"/>
                <a:cs typeface="Times New Roman" pitchFamily="18" charset="0"/>
              </a:rPr>
              <a:t>Родственник </a:t>
            </a:r>
            <a:r>
              <a:rPr lang="ru-RU" sz="1000" b="1" dirty="0">
                <a:solidFill>
                  <a:schemeClr val="tx1"/>
                </a:solidFill>
                <a:latin typeface="Calibri" pitchFamily="34" charset="0"/>
                <a:cs typeface="Times New Roman" pitchFamily="18" charset="0"/>
              </a:rPr>
              <a:t>документов никаких не передавал, заявлений не писал, работу и </a:t>
            </a:r>
            <a:r>
              <a:rPr lang="ru-RU" sz="1000" b="1" dirty="0" smtClean="0">
                <a:solidFill>
                  <a:schemeClr val="tx1"/>
                </a:solidFill>
                <a:latin typeface="Calibri" pitchFamily="34" charset="0"/>
                <a:cs typeface="Times New Roman" pitchFamily="18" charset="0"/>
              </a:rPr>
              <a:t>учебу не </a:t>
            </a:r>
            <a:r>
              <a:rPr lang="ru-RU" sz="1000" b="1" dirty="0">
                <a:solidFill>
                  <a:schemeClr val="tx1"/>
                </a:solidFill>
                <a:latin typeface="Calibri" pitchFamily="34" charset="0"/>
                <a:cs typeface="Times New Roman" pitchFamily="18" charset="0"/>
              </a:rPr>
              <a:t>посещал. Пользуясь доверием работников организации и недостаточным </a:t>
            </a:r>
            <a:r>
              <a:rPr lang="ru-RU" sz="1000" b="1" dirty="0" smtClean="0">
                <a:solidFill>
                  <a:schemeClr val="tx1"/>
                </a:solidFill>
                <a:latin typeface="Calibri" pitchFamily="34" charset="0"/>
                <a:cs typeface="Times New Roman" pitchFamily="18" charset="0"/>
              </a:rPr>
              <a:t>контролем руководства </a:t>
            </a:r>
            <a:r>
              <a:rPr lang="ru-RU" sz="1000" b="1" dirty="0">
                <a:solidFill>
                  <a:schemeClr val="tx1"/>
                </a:solidFill>
                <a:latin typeface="Calibri" pitchFamily="34" charset="0"/>
                <a:cs typeface="Times New Roman" pitchFamily="18" charset="0"/>
              </a:rPr>
              <a:t>учреждения, она оформляла необходимые документы, переводила его </a:t>
            </a:r>
            <a:r>
              <a:rPr lang="ru-RU" sz="1000" b="1" dirty="0" smtClean="0">
                <a:solidFill>
                  <a:schemeClr val="tx1"/>
                </a:solidFill>
                <a:latin typeface="Calibri" pitchFamily="34" charset="0"/>
                <a:cs typeface="Times New Roman" pitchFamily="18" charset="0"/>
              </a:rPr>
              <a:t>с должности </a:t>
            </a:r>
            <a:r>
              <a:rPr lang="ru-RU" sz="1000" b="1" dirty="0">
                <a:solidFill>
                  <a:schemeClr val="tx1"/>
                </a:solidFill>
                <a:latin typeface="Calibri" pitchFamily="34" charset="0"/>
                <a:cs typeface="Times New Roman" pitchFamily="18" charset="0"/>
              </a:rPr>
              <a:t>на должность, просила педагогов проставлять положительные оценки </a:t>
            </a:r>
            <a:r>
              <a:rPr lang="ru-RU" sz="1000" b="1" dirty="0" smtClean="0">
                <a:solidFill>
                  <a:schemeClr val="tx1"/>
                </a:solidFill>
                <a:latin typeface="Calibri" pitchFamily="34" charset="0"/>
                <a:cs typeface="Times New Roman" pitchFamily="18" charset="0"/>
              </a:rPr>
              <a:t>в зачетной </a:t>
            </a:r>
            <a:r>
              <a:rPr lang="ru-RU" sz="1000" b="1" dirty="0">
                <a:solidFill>
                  <a:schemeClr val="tx1"/>
                </a:solidFill>
                <a:latin typeface="Calibri" pitchFamily="34" charset="0"/>
                <a:cs typeface="Times New Roman" pitchFamily="18" charset="0"/>
              </a:rPr>
              <a:t>книжке</a:t>
            </a: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5976" y="1282260"/>
            <a:ext cx="1394956" cy="784663"/>
          </a:xfrm>
          <a:prstGeom prst="rect">
            <a:avLst/>
          </a:prstGeom>
        </p:spPr>
      </p:pic>
    </p:spTree>
    <p:extLst>
      <p:ext uri="{BB962C8B-B14F-4D97-AF65-F5344CB8AC3E}">
        <p14:creationId xmlns:p14="http://schemas.microsoft.com/office/powerpoint/2010/main" val="6014539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5733256"/>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2286000" y="2828836"/>
            <a:ext cx="4572000" cy="1200329"/>
          </a:xfrm>
          <a:prstGeom prst="rect">
            <a:avLst/>
          </a:prstGeom>
        </p:spPr>
        <p:txBody>
          <a:bodyPr>
            <a:spAutoFit/>
          </a:bodyPr>
          <a:lstStyle/>
          <a:p>
            <a:pPr algn="ctr"/>
            <a:r>
              <a:rPr lang="ru-RU" b="1" dirty="0">
                <a:solidFill>
                  <a:schemeClr val="bg1">
                    <a:lumMod val="95000"/>
                    <a:lumOff val="5000"/>
                  </a:schemeClr>
                </a:solidFill>
              </a:rPr>
              <a:t>Типичные нарушения закона при реализации мер, </a:t>
            </a:r>
          </a:p>
          <a:p>
            <a:pPr algn="ctr"/>
            <a:r>
              <a:rPr lang="ru-RU" b="1" dirty="0">
                <a:solidFill>
                  <a:schemeClr val="bg1">
                    <a:lumMod val="95000"/>
                    <a:lumOff val="5000"/>
                  </a:schemeClr>
                </a:solidFill>
              </a:rPr>
              <a:t>предусмотренных нормативными правовыми актами:</a:t>
            </a:r>
          </a:p>
        </p:txBody>
      </p:sp>
      <p:sp>
        <p:nvSpPr>
          <p:cNvPr id="6" name="TextBox 5"/>
          <p:cNvSpPr txBox="1"/>
          <p:nvPr/>
        </p:nvSpPr>
        <p:spPr>
          <a:xfrm>
            <a:off x="1763688" y="260648"/>
            <a:ext cx="6552728" cy="646331"/>
          </a:xfrm>
          <a:prstGeom prst="rect">
            <a:avLst/>
          </a:prstGeom>
          <a:noFill/>
        </p:spPr>
        <p:txBody>
          <a:bodyPr wrap="square" rtlCol="0">
            <a:spAutoFit/>
          </a:bodyPr>
          <a:lstStyle/>
          <a:p>
            <a:pPr algn="ctr"/>
            <a:r>
              <a:rPr lang="ru-RU" b="1" dirty="0" smtClean="0"/>
              <a:t>Типичные нарушения закона при реализации мер, </a:t>
            </a:r>
          </a:p>
          <a:p>
            <a:pPr algn="ctr"/>
            <a:r>
              <a:rPr lang="ru-RU" b="1" dirty="0" smtClean="0"/>
              <a:t>предусмотренных нормативными правовыми актами:</a:t>
            </a:r>
            <a:endParaRPr lang="ru-RU" b="1" dirty="0"/>
          </a:p>
        </p:txBody>
      </p:sp>
      <p:graphicFrame>
        <p:nvGraphicFramePr>
          <p:cNvPr id="9" name="Схема 8"/>
          <p:cNvGraphicFramePr/>
          <p:nvPr>
            <p:extLst>
              <p:ext uri="{D42A27DB-BD31-4B8C-83A1-F6EECF244321}">
                <p14:modId xmlns:p14="http://schemas.microsoft.com/office/powerpoint/2010/main" val="1864919826"/>
              </p:ext>
            </p:extLst>
          </p:nvPr>
        </p:nvGraphicFramePr>
        <p:xfrm>
          <a:off x="323528" y="1772816"/>
          <a:ext cx="852060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879923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graphicEl>
                                              <a:dgm id="{334ECC7C-B20C-44DA-94B3-6DA06D79A073}"/>
                                            </p:graphicEl>
                                          </p:spTgt>
                                        </p:tgtEl>
                                        <p:attrNameLst>
                                          <p:attrName>style.visibility</p:attrName>
                                        </p:attrNameLst>
                                      </p:cBhvr>
                                      <p:to>
                                        <p:strVal val="visible"/>
                                      </p:to>
                                    </p:set>
                                    <p:animEffect transition="in" filter="wipe(up)">
                                      <p:cBhvr>
                                        <p:cTn id="7" dur="500"/>
                                        <p:tgtEl>
                                          <p:spTgt spid="9">
                                            <p:graphicEl>
                                              <a:dgm id="{334ECC7C-B20C-44DA-94B3-6DA06D79A073}"/>
                                            </p:graphic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graphicEl>
                                              <a:dgm id="{E05FE156-202D-4188-99AC-2F19A34146BD}"/>
                                            </p:graphicEl>
                                          </p:spTgt>
                                        </p:tgtEl>
                                        <p:attrNameLst>
                                          <p:attrName>style.visibility</p:attrName>
                                        </p:attrNameLst>
                                      </p:cBhvr>
                                      <p:to>
                                        <p:strVal val="visible"/>
                                      </p:to>
                                    </p:set>
                                    <p:animEffect transition="in" filter="wipe(up)">
                                      <p:cBhvr>
                                        <p:cTn id="11" dur="500"/>
                                        <p:tgtEl>
                                          <p:spTgt spid="9">
                                            <p:graphicEl>
                                              <a:dgm id="{E05FE156-202D-4188-99AC-2F19A34146BD}"/>
                                            </p:graphic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
                                            <p:graphicEl>
                                              <a:dgm id="{6CF02219-709D-4477-A42C-6636E56AAF25}"/>
                                            </p:graphicEl>
                                          </p:spTgt>
                                        </p:tgtEl>
                                        <p:attrNameLst>
                                          <p:attrName>style.visibility</p:attrName>
                                        </p:attrNameLst>
                                      </p:cBhvr>
                                      <p:to>
                                        <p:strVal val="visible"/>
                                      </p:to>
                                    </p:set>
                                    <p:animEffect transition="in" filter="wipe(up)">
                                      <p:cBhvr>
                                        <p:cTn id="15" dur="500"/>
                                        <p:tgtEl>
                                          <p:spTgt spid="9">
                                            <p:graphicEl>
                                              <a:dgm id="{6CF02219-709D-4477-A42C-6636E56AAF25}"/>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
                                            <p:graphicEl>
                                              <a:dgm id="{970572D5-BB63-454D-97CE-B47D1FBFEEB9}"/>
                                            </p:graphicEl>
                                          </p:spTgt>
                                        </p:tgtEl>
                                        <p:attrNameLst>
                                          <p:attrName>style.visibility</p:attrName>
                                        </p:attrNameLst>
                                      </p:cBhvr>
                                      <p:to>
                                        <p:strVal val="visible"/>
                                      </p:to>
                                    </p:set>
                                    <p:animEffect transition="in" filter="wipe(up)">
                                      <p:cBhvr>
                                        <p:cTn id="19" dur="500"/>
                                        <p:tgtEl>
                                          <p:spTgt spid="9">
                                            <p:graphicEl>
                                              <a:dgm id="{970572D5-BB63-454D-97CE-B47D1FBFEEB9}"/>
                                            </p:graphic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9">
                                            <p:graphicEl>
                                              <a:dgm id="{246B5573-2EEE-48DD-8431-D45757FADD17}"/>
                                            </p:graphicEl>
                                          </p:spTgt>
                                        </p:tgtEl>
                                        <p:attrNameLst>
                                          <p:attrName>style.visibility</p:attrName>
                                        </p:attrNameLst>
                                      </p:cBhvr>
                                      <p:to>
                                        <p:strVal val="visible"/>
                                      </p:to>
                                    </p:set>
                                    <p:animEffect transition="in" filter="wipe(up)">
                                      <p:cBhvr>
                                        <p:cTn id="23" dur="500"/>
                                        <p:tgtEl>
                                          <p:spTgt spid="9">
                                            <p:graphicEl>
                                              <a:dgm id="{246B5573-2EEE-48DD-8431-D45757FADD17}"/>
                                            </p:graphic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graphicEl>
                                              <a:dgm id="{4AE9F58C-7875-42DB-934F-9F55B7BD054B}"/>
                                            </p:graphicEl>
                                          </p:spTgt>
                                        </p:tgtEl>
                                        <p:attrNameLst>
                                          <p:attrName>style.visibility</p:attrName>
                                        </p:attrNameLst>
                                      </p:cBhvr>
                                      <p:to>
                                        <p:strVal val="visible"/>
                                      </p:to>
                                    </p:set>
                                    <p:animEffect transition="in" filter="wipe(up)">
                                      <p:cBhvr>
                                        <p:cTn id="27" dur="500"/>
                                        <p:tgtEl>
                                          <p:spTgt spid="9">
                                            <p:graphicEl>
                                              <a:dgm id="{4AE9F58C-7875-42DB-934F-9F55B7BD054B}"/>
                                            </p:graphic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9">
                                            <p:graphicEl>
                                              <a:dgm id="{5D6C0399-839C-40E1-8E7C-07F50979EBAF}"/>
                                            </p:graphicEl>
                                          </p:spTgt>
                                        </p:tgtEl>
                                        <p:attrNameLst>
                                          <p:attrName>style.visibility</p:attrName>
                                        </p:attrNameLst>
                                      </p:cBhvr>
                                      <p:to>
                                        <p:strVal val="visible"/>
                                      </p:to>
                                    </p:set>
                                    <p:animEffect transition="in" filter="wipe(up)">
                                      <p:cBhvr>
                                        <p:cTn id="31" dur="500"/>
                                        <p:tgtEl>
                                          <p:spTgt spid="9">
                                            <p:graphicEl>
                                              <a:dgm id="{5D6C0399-839C-40E1-8E7C-07F50979EBAF}"/>
                                            </p:graphic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9">
                                            <p:graphicEl>
                                              <a:dgm id="{AC2E1246-36FE-41F6-9DA5-33BB8C735275}"/>
                                            </p:graphicEl>
                                          </p:spTgt>
                                        </p:tgtEl>
                                        <p:attrNameLst>
                                          <p:attrName>style.visibility</p:attrName>
                                        </p:attrNameLst>
                                      </p:cBhvr>
                                      <p:to>
                                        <p:strVal val="visible"/>
                                      </p:to>
                                    </p:set>
                                    <p:animEffect transition="in" filter="wipe(up)">
                                      <p:cBhvr>
                                        <p:cTn id="35" dur="500"/>
                                        <p:tgtEl>
                                          <p:spTgt spid="9">
                                            <p:graphicEl>
                                              <a:dgm id="{AC2E1246-36FE-41F6-9DA5-33BB8C735275}"/>
                                            </p:graphic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9">
                                            <p:graphicEl>
                                              <a:dgm id="{58C7328F-264D-4E49-9DEC-9955A33DE304}"/>
                                            </p:graphicEl>
                                          </p:spTgt>
                                        </p:tgtEl>
                                        <p:attrNameLst>
                                          <p:attrName>style.visibility</p:attrName>
                                        </p:attrNameLst>
                                      </p:cBhvr>
                                      <p:to>
                                        <p:strVal val="visible"/>
                                      </p:to>
                                    </p:set>
                                    <p:animEffect transition="in" filter="wipe(up)">
                                      <p:cBhvr>
                                        <p:cTn id="39" dur="500"/>
                                        <p:tgtEl>
                                          <p:spTgt spid="9">
                                            <p:graphicEl>
                                              <a:dgm id="{58C7328F-264D-4E49-9DEC-9955A33DE30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661248"/>
            <a:ext cx="3203848" cy="945887"/>
          </a:xfrm>
          <a:prstGeom prst="rect">
            <a:avLst/>
          </a:prstGeom>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Рисунок 4"/>
          <p:cNvPicPr>
            <a:picLocks noChangeAspect="1"/>
          </p:cNvPicPr>
          <p:nvPr/>
        </p:nvPicPr>
        <p:blipFill rotWithShape="1">
          <a:blip r:embed="rId5" cstate="print">
            <a:extLst>
              <a:ext uri="{BEBA8EAE-BF5A-486C-A8C5-ECC9F3942E4B}">
                <a14:imgProps xmlns:a14="http://schemas.microsoft.com/office/drawing/2010/main">
                  <a14:imgLayer r:embed="rId6">
                    <a14:imgEffect>
                      <a14:sharpenSoften amount="-34000"/>
                    </a14:imgEffect>
                  </a14:imgLayer>
                </a14:imgProps>
              </a:ext>
              <a:ext uri="{28A0092B-C50C-407E-A947-70E740481C1C}">
                <a14:useLocalDpi xmlns:a14="http://schemas.microsoft.com/office/drawing/2010/main" val="0"/>
              </a:ext>
            </a:extLst>
          </a:blip>
          <a:srcRect l="-7270" t="6733" r="-15371" b="1261"/>
          <a:stretch/>
        </p:blipFill>
        <p:spPr>
          <a:xfrm>
            <a:off x="6430298" y="3139315"/>
            <a:ext cx="2641694" cy="2289198"/>
          </a:xfrm>
          <a:prstGeom prst="rect">
            <a:avLst/>
          </a:prstGeom>
          <a:solidFill>
            <a:schemeClr val="bg1">
              <a:alpha val="0"/>
            </a:schemeClr>
          </a:solidFill>
          <a:effectLst>
            <a:glow rad="1905000">
              <a:schemeClr val="tx2">
                <a:lumMod val="40000"/>
                <a:lumOff val="60000"/>
                <a:alpha val="71000"/>
              </a:schemeClr>
            </a:glow>
          </a:effectLst>
        </p:spPr>
      </p:pic>
      <p:sp>
        <p:nvSpPr>
          <p:cNvPr id="7" name="TextBox 6"/>
          <p:cNvSpPr txBox="1"/>
          <p:nvPr/>
        </p:nvSpPr>
        <p:spPr>
          <a:xfrm>
            <a:off x="1619672" y="134562"/>
            <a:ext cx="6948632" cy="369332"/>
          </a:xfrm>
          <a:prstGeom prst="rect">
            <a:avLst/>
          </a:prstGeom>
          <a:noFill/>
        </p:spPr>
        <p:txBody>
          <a:bodyPr wrap="square" rtlCol="0">
            <a:spAutoFit/>
          </a:bodyPr>
          <a:lstStyle/>
          <a:p>
            <a:pPr algn="ctr"/>
            <a:r>
              <a:rPr lang="ru-RU" b="1" dirty="0">
                <a:solidFill>
                  <a:schemeClr val="tx2">
                    <a:lumMod val="75000"/>
                  </a:schemeClr>
                </a:solidFill>
              </a:rPr>
              <a:t>ПРЕСТУПЛЕНИЯ ПРОТИВ ГОСУДАРСТВЕННОЙ </a:t>
            </a:r>
            <a:r>
              <a:rPr lang="ru-RU" b="1" dirty="0" smtClean="0">
                <a:solidFill>
                  <a:schemeClr val="tx2">
                    <a:lumMod val="75000"/>
                  </a:schemeClr>
                </a:solidFill>
              </a:rPr>
              <a:t>ВЛАСТИ</a:t>
            </a:r>
            <a:endParaRPr lang="ru-RU" b="1" dirty="0">
              <a:solidFill>
                <a:schemeClr val="tx2">
                  <a:lumMod val="75000"/>
                </a:schemeClr>
              </a:solidFill>
            </a:endParaRPr>
          </a:p>
        </p:txBody>
      </p:sp>
      <p:sp>
        <p:nvSpPr>
          <p:cNvPr id="10" name="TextBox 9"/>
          <p:cNvSpPr txBox="1"/>
          <p:nvPr/>
        </p:nvSpPr>
        <p:spPr>
          <a:xfrm>
            <a:off x="2123728" y="1156102"/>
            <a:ext cx="6444576" cy="646331"/>
          </a:xfrm>
          <a:prstGeom prst="rect">
            <a:avLst/>
          </a:prstGeom>
          <a:noFill/>
        </p:spPr>
        <p:txBody>
          <a:bodyPr wrap="square" rtlCol="0">
            <a:spAutoFit/>
          </a:bodyPr>
          <a:lstStyle/>
          <a:p>
            <a:pPr algn="ctr"/>
            <a:r>
              <a:rPr lang="ru-RU" dirty="0" smtClean="0">
                <a:solidFill>
                  <a:schemeClr val="tx2">
                    <a:lumMod val="75000"/>
                  </a:schemeClr>
                </a:solidFill>
              </a:rPr>
              <a:t>статья 285</a:t>
            </a:r>
            <a:r>
              <a:rPr lang="en-US" dirty="0" smtClean="0">
                <a:solidFill>
                  <a:schemeClr val="tx2">
                    <a:lumMod val="75000"/>
                  </a:schemeClr>
                </a:solidFill>
              </a:rPr>
              <a:t> </a:t>
            </a:r>
            <a:r>
              <a:rPr lang="ru-RU" dirty="0" smtClean="0">
                <a:solidFill>
                  <a:schemeClr val="tx2">
                    <a:lumMod val="75000"/>
                  </a:schemeClr>
                </a:solidFill>
              </a:rPr>
              <a:t>Уголовного кодекса Российской Федерации</a:t>
            </a:r>
          </a:p>
          <a:p>
            <a:pPr algn="ctr"/>
            <a:r>
              <a:rPr lang="ru-RU" dirty="0" smtClean="0">
                <a:solidFill>
                  <a:schemeClr val="tx2">
                    <a:lumMod val="75000"/>
                  </a:schemeClr>
                </a:solidFill>
              </a:rPr>
              <a:t>«Злоупотребление </a:t>
            </a:r>
            <a:r>
              <a:rPr lang="ru-RU" dirty="0">
                <a:solidFill>
                  <a:schemeClr val="tx2">
                    <a:lumMod val="75000"/>
                  </a:schemeClr>
                </a:solidFill>
              </a:rPr>
              <a:t>должностными </a:t>
            </a:r>
            <a:r>
              <a:rPr lang="ru-RU" dirty="0" smtClean="0">
                <a:solidFill>
                  <a:schemeClr val="tx2">
                    <a:lumMod val="75000"/>
                  </a:schemeClr>
                </a:solidFill>
              </a:rPr>
              <a:t>полномочиями»</a:t>
            </a:r>
            <a:endParaRPr lang="ru-RU" dirty="0">
              <a:solidFill>
                <a:schemeClr val="tx2">
                  <a:lumMod val="75000"/>
                </a:schemeClr>
              </a:solidFill>
            </a:endParaRPr>
          </a:p>
        </p:txBody>
      </p:sp>
      <p:sp>
        <p:nvSpPr>
          <p:cNvPr id="11" name="Прямоугольник 10"/>
          <p:cNvSpPr/>
          <p:nvPr/>
        </p:nvSpPr>
        <p:spPr>
          <a:xfrm>
            <a:off x="107504" y="1802433"/>
            <a:ext cx="6408712" cy="2075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a:t> </a:t>
            </a:r>
            <a:r>
              <a:rPr lang="ru-RU" sz="1600" dirty="0" smtClean="0"/>
              <a:t>          </a:t>
            </a:r>
            <a:r>
              <a:rPr lang="ru-RU" sz="1600" b="1" dirty="0" smtClean="0">
                <a:effectLst>
                  <a:outerShdw blurRad="38100" dist="38100" dir="2700000" algn="tl">
                    <a:srgbClr val="000000">
                      <a:alpha val="43137"/>
                    </a:srgbClr>
                  </a:outerShdw>
                </a:effectLst>
              </a:rPr>
              <a:t>Использование </a:t>
            </a:r>
            <a:r>
              <a:rPr lang="ru-RU" sz="1600" b="1" dirty="0">
                <a:effectLst>
                  <a:outerShdw blurRad="38100" dist="38100" dir="2700000" algn="tl">
                    <a:srgbClr val="000000">
                      <a:alpha val="43137"/>
                    </a:srgbClr>
                  </a:outerShdw>
                </a:effectLst>
              </a:rPr>
              <a:t>должностным лицом своих служебных полномочий вопреки интересам службы, если это деяние совершено из корыстной или иной личной заинтересованности и повлекло существенное нарушение прав и законных интересов граждан или организаций либо охраняемых законом интересов общества или государства,</a:t>
            </a:r>
          </a:p>
        </p:txBody>
      </p:sp>
      <p:sp>
        <p:nvSpPr>
          <p:cNvPr id="12" name="Прямоугольник 11"/>
          <p:cNvSpPr/>
          <p:nvPr/>
        </p:nvSpPr>
        <p:spPr>
          <a:xfrm>
            <a:off x="107504" y="4560182"/>
            <a:ext cx="5760640" cy="21811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принудительными работами на срок до четырех лет, либо арестом на срок от четырех до шести месяцев, либо лишением свободы на срок до четырех лет.</a:t>
            </a:r>
          </a:p>
        </p:txBody>
      </p:sp>
      <p:sp>
        <p:nvSpPr>
          <p:cNvPr id="13" name="Штриховая стрелка вправо 12"/>
          <p:cNvSpPr/>
          <p:nvPr/>
        </p:nvSpPr>
        <p:spPr>
          <a:xfrm rot="5400000">
            <a:off x="377148" y="4025649"/>
            <a:ext cx="555117" cy="432048"/>
          </a:xfrm>
          <a:prstGeom prst="stripedRightArrow">
            <a:avLst/>
          </a:prstGeom>
          <a:solidFill>
            <a:srgbClr val="ECE725"/>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233568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3638597197"/>
              </p:ext>
            </p:extLst>
          </p:nvPr>
        </p:nvGraphicFramePr>
        <p:xfrm>
          <a:off x="107504" y="260648"/>
          <a:ext cx="8928992" cy="6071552"/>
        </p:xfrm>
        <a:graphic>
          <a:graphicData uri="http://schemas.openxmlformats.org/drawingml/2006/table">
            <a:tbl>
              <a:tblPr/>
              <a:tblGrid>
                <a:gridCol w="3384376"/>
                <a:gridCol w="5544616"/>
              </a:tblGrid>
              <a:tr h="638433">
                <a:tc gridSpan="2">
                  <a:txBody>
                    <a:bodyPr/>
                    <a:lstStyle/>
                    <a:p>
                      <a:pPr algn="ctr"/>
                      <a:r>
                        <a:rPr lang="ru-RU" b="1" dirty="0" smtClean="0">
                          <a:latin typeface="+mn-lt"/>
                          <a:cs typeface="Times New Roman" pitchFamily="18" charset="0"/>
                        </a:rPr>
                        <a:t>Подарки </a:t>
                      </a:r>
                    </a:p>
                    <a:p>
                      <a:pPr algn="ctr"/>
                      <a:r>
                        <a:rPr lang="ru-RU" dirty="0" smtClean="0">
                          <a:latin typeface="+mn-lt"/>
                          <a:cs typeface="Times New Roman" pitchFamily="18" charset="0"/>
                        </a:rPr>
                        <a:t>(в. </a:t>
                      </a:r>
                      <a:r>
                        <a:rPr lang="ru-RU" dirty="0" err="1" smtClean="0">
                          <a:latin typeface="+mn-lt"/>
                          <a:cs typeface="Times New Roman" pitchFamily="18" charset="0"/>
                        </a:rPr>
                        <a:t>т.ч</a:t>
                      </a:r>
                      <a:r>
                        <a:rPr lang="ru-RU" dirty="0" smtClean="0">
                          <a:latin typeface="+mn-lt"/>
                          <a:cs typeface="Times New Roman" pitchFamily="18" charset="0"/>
                        </a:rPr>
                        <a:t>. участие в мероприятиях делового гостеприимства)</a:t>
                      </a:r>
                      <a:endParaRPr lang="ru-RU" dirty="0">
                        <a:latin typeface="+mn-lt"/>
                        <a:cs typeface="Times New Roman" pitchFamily="18"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alpha val="66000"/>
                      </a:schemeClr>
                    </a:solidFill>
                  </a:tcPr>
                </a:tc>
                <a:tc hMerge="1">
                  <a:txBody>
                    <a:bodyPr/>
                    <a:lstStyle/>
                    <a:p>
                      <a:endParaRPr lang="ru-RU"/>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433">
                <a:tc gridSpan="2">
                  <a:txBody>
                    <a:bodyPr/>
                    <a:lstStyle/>
                    <a:p>
                      <a:pPr algn="ctr"/>
                      <a:r>
                        <a:rPr lang="ru-RU" dirty="0" smtClean="0"/>
                        <a:t>Будьте  осторожны при получении или вручении подарка, при определенных обстоятельствах подарки могут быть расценены</a:t>
                      </a:r>
                      <a:r>
                        <a:rPr lang="ru-RU" baseline="0" dirty="0" smtClean="0"/>
                        <a:t> – как взятка или подкуп.</a:t>
                      </a:r>
                    </a:p>
                    <a:p>
                      <a:pPr algn="ctr"/>
                      <a:endParaRPr lang="ru-RU" baseline="0" dirty="0" smtClean="0"/>
                    </a:p>
                    <a:p>
                      <a:pPr algn="ctr"/>
                      <a:r>
                        <a:rPr lang="ru-RU" b="1" baseline="0" dirty="0" smtClean="0"/>
                        <a:t>Основные признаки дарения:</a:t>
                      </a:r>
                      <a:endParaRPr lang="ru-RU"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50000"/>
                      </a:srgbClr>
                    </a:solidFill>
                  </a:tcPr>
                </a:tc>
                <a:tc h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433">
                <a:tc>
                  <a:txBody>
                    <a:bodyPr/>
                    <a:lstStyle/>
                    <a:p>
                      <a:pPr algn="l"/>
                      <a:r>
                        <a:rPr lang="ru-RU" dirty="0" smtClean="0"/>
                        <a:t>Безвозмездность ст. </a:t>
                      </a:r>
                      <a:r>
                        <a:rPr lang="ru-RU" smtClean="0"/>
                        <a:t>572 </a:t>
                      </a:r>
                      <a:r>
                        <a:rPr lang="ru-RU" dirty="0" smtClean="0"/>
                        <a:t>ГК РФ</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54000"/>
                      </a:schemeClr>
                    </a:solidFill>
                  </a:tcPr>
                </a:tc>
                <a:tc>
                  <a:txBody>
                    <a:bodyPr/>
                    <a:lstStyle/>
                    <a:p>
                      <a:pPr algn="just"/>
                      <a:r>
                        <a:rPr lang="ru-RU" dirty="0" smtClean="0"/>
                        <a:t>При наличии встречного обстоятельства сделка не признается дарением</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32000"/>
                      </a:srgbClr>
                    </a:solidFill>
                  </a:tcPr>
                </a:tc>
              </a:tr>
              <a:tr h="638433">
                <a:tc>
                  <a:txBody>
                    <a:bodyPr/>
                    <a:lstStyle/>
                    <a:p>
                      <a:pPr algn="l"/>
                      <a:r>
                        <a:rPr lang="ru-RU" dirty="0" smtClean="0"/>
                        <a:t>Обычность ст. 575 ГК РФ</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54000"/>
                      </a:schemeClr>
                    </a:solidFill>
                  </a:tcPr>
                </a:tc>
                <a:tc>
                  <a:txBody>
                    <a:bodyPr/>
                    <a:lstStyle/>
                    <a:p>
                      <a:pPr algn="just"/>
                      <a:r>
                        <a:rPr lang="ru-RU" dirty="0" smtClean="0"/>
                        <a:t>«Обычность подарков определяется прежде всего его стоимостью, соответственно  под это понятие не подходят дорогостоящие предметы. Кроме того,</a:t>
                      </a:r>
                      <a:r>
                        <a:rPr lang="ru-RU" baseline="0" dirty="0" smtClean="0"/>
                        <a:t> «обычность» предполагает традиционность обстановки - юбилей, успешное завершение этапа, торжественное событие и т.д.</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alpha val="32000"/>
                      </a:srgbClr>
                    </a:solidFill>
                  </a:tcPr>
                </a:tc>
              </a:tr>
              <a:tr h="402272">
                <a:tc gridSpan="2">
                  <a:txBody>
                    <a:bodyPr/>
                    <a:lstStyle/>
                    <a:p>
                      <a:pPr algn="ctr"/>
                      <a:r>
                        <a:rPr lang="ru-RU" b="1" dirty="0" smtClean="0"/>
                        <a:t>Общие требования к подаркам:</a:t>
                      </a:r>
                      <a:endParaRPr lang="ru-RU"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44000"/>
                      </a:srgbClr>
                    </a:solidFill>
                  </a:tcPr>
                </a:tc>
                <a:tc h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8433">
                <a:tc gridSpan="2">
                  <a:txBody>
                    <a:bodyPr/>
                    <a:lstStyle/>
                    <a:p>
                      <a:pPr marL="285750" indent="-285750">
                        <a:buFont typeface="Wingdings" pitchFamily="2" charset="2"/>
                        <a:buChar char="ü"/>
                      </a:pPr>
                      <a:r>
                        <a:rPr lang="ru-RU" dirty="0" smtClean="0"/>
                        <a:t>Не подразумевает возникновения каких-либо обязательств перед дарителем</a:t>
                      </a:r>
                    </a:p>
                    <a:p>
                      <a:pPr marL="285750" indent="-285750">
                        <a:buFont typeface="Wingdings" pitchFamily="2" charset="2"/>
                        <a:buChar char="ü"/>
                      </a:pPr>
                      <a:r>
                        <a:rPr lang="ru-RU" dirty="0" smtClean="0"/>
                        <a:t>Не </a:t>
                      </a:r>
                      <a:r>
                        <a:rPr lang="ru-RU" baseline="0" dirty="0" smtClean="0"/>
                        <a:t> имеет цели оказания воздействия на объективность получателя при исполнении должностных обязанностей</a:t>
                      </a:r>
                    </a:p>
                    <a:p>
                      <a:pPr marL="285750" indent="-285750">
                        <a:buFont typeface="Wingdings" pitchFamily="2" charset="2"/>
                        <a:buChar char="ü"/>
                      </a:pPr>
                      <a:r>
                        <a:rPr lang="ru-RU" baseline="0" dirty="0" smtClean="0"/>
                        <a:t>Не создает для предприятия репутационного риска в случае раскрытия о нем информации другим лицам</a:t>
                      </a:r>
                      <a:endParaRPr lang="ru-RU"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37000"/>
                      </a:srgbClr>
                    </a:solidFill>
                  </a:tcPr>
                </a:tc>
                <a:tc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10755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22145518"/>
              </p:ext>
            </p:extLst>
          </p:nvPr>
        </p:nvGraphicFramePr>
        <p:xfrm>
          <a:off x="179512" y="188639"/>
          <a:ext cx="8784976" cy="6623616"/>
        </p:xfrm>
        <a:graphic>
          <a:graphicData uri="http://schemas.openxmlformats.org/drawingml/2006/table">
            <a:tbl>
              <a:tblPr/>
              <a:tblGrid>
                <a:gridCol w="4392488"/>
                <a:gridCol w="4392488"/>
              </a:tblGrid>
              <a:tr h="385728">
                <a:tc gridSpan="2">
                  <a:txBody>
                    <a:bodyPr/>
                    <a:lstStyle/>
                    <a:p>
                      <a:pPr algn="ctr"/>
                      <a:r>
                        <a:rPr lang="ru-RU" b="1" dirty="0" smtClean="0"/>
                        <a:t>Что</a:t>
                      </a:r>
                      <a:r>
                        <a:rPr lang="ru-RU" b="1" baseline="0" dirty="0" smtClean="0"/>
                        <a:t> приемлемо?</a:t>
                      </a:r>
                      <a:endParaRPr lang="ru-RU"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lang="ru-RU"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728">
                <a:tc>
                  <a:txBody>
                    <a:bodyPr/>
                    <a:lstStyle/>
                    <a:p>
                      <a:r>
                        <a:rPr lang="ru-RU" b="1" dirty="0" smtClean="0"/>
                        <a:t>Приемлемо:</a:t>
                      </a:r>
                      <a:endParaRPr lang="ru-RU"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b="1" dirty="0" smtClean="0"/>
                        <a:t>Не приемлемо:</a:t>
                      </a:r>
                      <a:endParaRPr lang="ru-RU"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78686">
                <a:tc>
                  <a:txBody>
                    <a:bodyPr/>
                    <a:lstStyle/>
                    <a:p>
                      <a:pPr algn="just"/>
                      <a:r>
                        <a:rPr lang="ru-RU" dirty="0" smtClean="0"/>
                        <a:t>Получение подарка по личному поводу или</a:t>
                      </a:r>
                      <a:r>
                        <a:rPr lang="ru-RU" baseline="0" dirty="0" smtClean="0"/>
                        <a:t> к общепризнанному празднику:</a:t>
                      </a:r>
                    </a:p>
                    <a:p>
                      <a:pPr marL="285750" indent="-285750" algn="just">
                        <a:buFont typeface="Wingdings" pitchFamily="2" charset="2"/>
                        <a:buChar char="ü"/>
                      </a:pPr>
                      <a:r>
                        <a:rPr lang="ru-RU" b="1" baseline="0" dirty="0" smtClean="0"/>
                        <a:t>Общедоступные </a:t>
                      </a:r>
                      <a:r>
                        <a:rPr lang="ru-RU" baseline="0" dirty="0" smtClean="0"/>
                        <a:t>скидки;</a:t>
                      </a:r>
                    </a:p>
                    <a:p>
                      <a:pPr marL="285750" indent="-285750" algn="just">
                        <a:buFont typeface="Wingdings" pitchFamily="2" charset="2"/>
                        <a:buChar char="ü"/>
                      </a:pPr>
                      <a:r>
                        <a:rPr lang="ru-RU" baseline="0" dirty="0" smtClean="0"/>
                        <a:t>Право посещения мероприятий (выставки, спортивные соревнования…);</a:t>
                      </a:r>
                    </a:p>
                    <a:p>
                      <a:pPr marL="285750" indent="-285750" algn="just">
                        <a:buFont typeface="Wingdings" pitchFamily="2" charset="2"/>
                        <a:buChar char="ü"/>
                      </a:pPr>
                      <a:r>
                        <a:rPr lang="ru-RU" baseline="0" dirty="0" smtClean="0"/>
                        <a:t>Сувениры, канцелярия с логотипом компании, офисные принадлежности;</a:t>
                      </a:r>
                    </a:p>
                    <a:p>
                      <a:pPr marL="285750" indent="-285750" algn="just">
                        <a:buFont typeface="Wingdings" pitchFamily="2" charset="2"/>
                        <a:buChar char="ü"/>
                      </a:pPr>
                      <a:r>
                        <a:rPr lang="ru-RU" baseline="0" dirty="0" smtClean="0"/>
                        <a:t>Цветы;</a:t>
                      </a:r>
                    </a:p>
                    <a:p>
                      <a:pPr marL="285750" indent="-285750" algn="just">
                        <a:buFont typeface="Wingdings" pitchFamily="2" charset="2"/>
                        <a:buChar char="ü"/>
                      </a:pPr>
                      <a:r>
                        <a:rPr lang="ru-RU" baseline="0" dirty="0" smtClean="0"/>
                        <a:t>Кондитерские изделия.</a:t>
                      </a:r>
                    </a:p>
                    <a:p>
                      <a:pPr marL="285750" indent="-285750" algn="just">
                        <a:buFont typeface="Wingdings" pitchFamily="2" charset="2"/>
                        <a:buChar char="ü"/>
                      </a:pP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ü"/>
                      </a:pPr>
                      <a:r>
                        <a:rPr lang="ru-RU" dirty="0" smtClean="0"/>
                        <a:t>Наличные и безналичные денежные средства (в </a:t>
                      </a:r>
                      <a:r>
                        <a:rPr lang="ru-RU" dirty="0" err="1" smtClean="0"/>
                        <a:t>т.ч</a:t>
                      </a:r>
                      <a:r>
                        <a:rPr lang="ru-RU" dirty="0" smtClean="0"/>
                        <a:t>. юбилейные банкноты и монеты)</a:t>
                      </a:r>
                    </a:p>
                    <a:p>
                      <a:pPr marL="285750" indent="-285750">
                        <a:buFont typeface="Wingdings" pitchFamily="2" charset="2"/>
                        <a:buChar char="ü"/>
                      </a:pPr>
                      <a:r>
                        <a:rPr lang="ru-RU" dirty="0" smtClean="0"/>
                        <a:t>Легко конвертируемые в денежные средства (карты, ценные бумаги на предъявителя, подарочный сертификат</a:t>
                      </a:r>
                      <a:r>
                        <a:rPr lang="ru-RU" baseline="0" dirty="0" smtClean="0"/>
                        <a:t>, электронный кошелек)</a:t>
                      </a:r>
                      <a:r>
                        <a:rPr lang="ru-RU" dirty="0" smtClean="0"/>
                        <a:t> </a:t>
                      </a:r>
                    </a:p>
                    <a:p>
                      <a:pPr marL="285750" indent="-285750">
                        <a:buFont typeface="Wingdings" pitchFamily="2" charset="2"/>
                        <a:buChar char="ü"/>
                      </a:pPr>
                      <a:r>
                        <a:rPr lang="ru-RU" dirty="0" smtClean="0"/>
                        <a:t>Вещи, ограниченные в обороте (оружие, предметы искусства)</a:t>
                      </a:r>
                    </a:p>
                    <a:p>
                      <a:pPr marL="285750" indent="-285750">
                        <a:buFont typeface="Wingdings" pitchFamily="2" charset="2"/>
                        <a:buChar char="ü"/>
                      </a:pPr>
                      <a:r>
                        <a:rPr lang="ru-RU" dirty="0" smtClean="0"/>
                        <a:t>Изделия из драгоценных металлов и камней (монеты, награды, украшения)</a:t>
                      </a:r>
                    </a:p>
                    <a:p>
                      <a:pPr marL="285750" indent="-285750">
                        <a:buFont typeface="Wingdings" pitchFamily="2" charset="2"/>
                        <a:buChar char="ü"/>
                      </a:pPr>
                      <a:r>
                        <a:rPr lang="ru-RU" dirty="0" smtClean="0"/>
                        <a:t>Техника</a:t>
                      </a:r>
                    </a:p>
                    <a:p>
                      <a:pPr marL="285750" indent="-285750">
                        <a:buFont typeface="Wingdings" pitchFamily="2" charset="2"/>
                        <a:buChar char="ü"/>
                      </a:pPr>
                      <a:r>
                        <a:rPr lang="ru-RU" dirty="0" smtClean="0"/>
                        <a:t>Недвижимость</a:t>
                      </a:r>
                    </a:p>
                    <a:p>
                      <a:pPr marL="0" indent="0">
                        <a:buFont typeface="Wingdings" pitchFamily="2" charset="2"/>
                        <a:buNone/>
                      </a:pPr>
                      <a:r>
                        <a:rPr lang="ru-RU" b="1" dirty="0" smtClean="0"/>
                        <a:t>Услуги: </a:t>
                      </a:r>
                      <a:r>
                        <a:rPr lang="ru-RU" b="0" dirty="0" smtClean="0"/>
                        <a:t>туристические путевки, косметологические услуги</a:t>
                      </a:r>
                    </a:p>
                    <a:p>
                      <a:pPr marL="0" indent="0">
                        <a:buFont typeface="Wingdings" pitchFamily="2" charset="2"/>
                        <a:buNone/>
                      </a:pPr>
                      <a:r>
                        <a:rPr lang="ru-RU" b="1" dirty="0" smtClean="0"/>
                        <a:t>Выгода: </a:t>
                      </a:r>
                    </a:p>
                    <a:p>
                      <a:pPr marL="285750" indent="-285750">
                        <a:buFont typeface="Wingdings" pitchFamily="2" charset="2"/>
                        <a:buChar char="ü"/>
                      </a:pPr>
                      <a:r>
                        <a:rPr lang="ru-RU" b="0" dirty="0" smtClean="0"/>
                        <a:t>Занижение стоимости передаваемого</a:t>
                      </a:r>
                      <a:r>
                        <a:rPr lang="ru-RU" b="0" baseline="0" dirty="0" smtClean="0"/>
                        <a:t> имущества;</a:t>
                      </a:r>
                    </a:p>
                    <a:p>
                      <a:pPr marL="285750" indent="-285750">
                        <a:buFont typeface="Wingdings" pitchFamily="2" charset="2"/>
                        <a:buChar char="ü"/>
                      </a:pPr>
                      <a:r>
                        <a:rPr lang="ru-RU" b="0" baseline="0" dirty="0" smtClean="0"/>
                        <a:t>Прощение долга.</a:t>
                      </a:r>
                      <a:endParaRPr lang="ru-RU" b="0" dirty="0" smtClean="0"/>
                    </a:p>
                    <a:p>
                      <a:pPr marL="285750" indent="-285750">
                        <a:buFont typeface="Wingdings" pitchFamily="2" charset="2"/>
                        <a:buChar char="ü"/>
                      </a:pPr>
                      <a:endParaRPr lang="ru-RU" b="1" dirty="0" smtClean="0"/>
                    </a:p>
                    <a:p>
                      <a:pPr marL="285750" indent="-285750">
                        <a:buFont typeface="Wingdings" pitchFamily="2" charset="2"/>
                        <a:buChar char="ü"/>
                      </a:pP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9732" y="207434"/>
            <a:ext cx="864096" cy="648072"/>
          </a:xfrm>
          <a:prstGeom prst="rect">
            <a:avLst/>
          </a:prstGeom>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6131" y="149825"/>
            <a:ext cx="764704" cy="764704"/>
          </a:xfrm>
          <a:prstGeom prst="rect">
            <a:avLst/>
          </a:prstGeom>
        </p:spPr>
      </p:pic>
      <p:sp>
        <p:nvSpPr>
          <p:cNvPr id="5" name="Прямоугольник 4"/>
          <p:cNvSpPr/>
          <p:nvPr/>
        </p:nvSpPr>
        <p:spPr>
          <a:xfrm>
            <a:off x="290284" y="4677850"/>
            <a:ext cx="3960440" cy="288032"/>
          </a:xfrm>
          <a:prstGeom prst="rect">
            <a:avLst/>
          </a:prstGeom>
          <a:solidFill>
            <a:srgbClr val="FF000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Стоимость не более 3000 рублей</a:t>
            </a:r>
            <a:endParaRPr lang="ru-RU" dirty="0"/>
          </a:p>
        </p:txBody>
      </p:sp>
    </p:spTree>
    <p:extLst>
      <p:ext uri="{BB962C8B-B14F-4D97-AF65-F5344CB8AC3E}">
        <p14:creationId xmlns:p14="http://schemas.microsoft.com/office/powerpoint/2010/main" val="4374790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96" y="41338"/>
            <a:ext cx="87987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494527" y="41337"/>
            <a:ext cx="6993866" cy="1200329"/>
          </a:xfrm>
          <a:prstGeom prst="rect">
            <a:avLst/>
          </a:prstGeom>
        </p:spPr>
        <p:txBody>
          <a:bodyPr wrap="square">
            <a:spAutoFit/>
          </a:bodyPr>
          <a:lstStyle/>
          <a:p>
            <a:pPr algn="ctr"/>
            <a:r>
              <a:rPr lang="ru-RU" b="1" dirty="0"/>
              <a:t>Ответственность за коррупционные </a:t>
            </a:r>
            <a:r>
              <a:rPr lang="ru-RU" b="1" dirty="0" smtClean="0"/>
              <a:t>административные</a:t>
            </a:r>
            <a:r>
              <a:rPr lang="en-US" b="1" dirty="0" smtClean="0"/>
              <a:t> </a:t>
            </a:r>
            <a:r>
              <a:rPr lang="ru-RU" b="1" dirty="0" smtClean="0"/>
              <a:t>правонарушения предусмотрена в</a:t>
            </a:r>
            <a:r>
              <a:rPr lang="en-US" b="1" dirty="0" smtClean="0"/>
              <a:t> </a:t>
            </a:r>
            <a:r>
              <a:rPr lang="ru-RU" b="1" dirty="0" smtClean="0"/>
              <a:t>Кодексе </a:t>
            </a:r>
            <a:r>
              <a:rPr lang="ru-RU" b="1" dirty="0"/>
              <a:t>Российской Федерации об административных</a:t>
            </a:r>
          </a:p>
          <a:p>
            <a:pPr algn="ctr"/>
            <a:r>
              <a:rPr lang="ru-RU" b="1" dirty="0" smtClean="0"/>
              <a:t>Правонарушениях:</a:t>
            </a:r>
            <a:endParaRPr lang="ru-RU" b="1" dirty="0"/>
          </a:p>
        </p:txBody>
      </p:sp>
      <p:sp>
        <p:nvSpPr>
          <p:cNvPr id="5" name="Прямоугольник 4"/>
          <p:cNvSpPr/>
          <p:nvPr/>
        </p:nvSpPr>
        <p:spPr>
          <a:xfrm>
            <a:off x="250055" y="1340768"/>
            <a:ext cx="8396838" cy="156966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lgn="just"/>
            <a:r>
              <a:rPr lang="ru-RU" sz="1600" b="1" spc="150" dirty="0" smtClean="0">
                <a:ln w="11430"/>
                <a:solidFill>
                  <a:schemeClr val="tx1">
                    <a:lumMod val="95000"/>
                    <a:lumOff val="5000"/>
                  </a:schemeClr>
                </a:solidFill>
                <a:effectLst>
                  <a:outerShdw blurRad="25400" algn="tl" rotWithShape="0">
                    <a:srgbClr val="000000">
                      <a:alpha val="43000"/>
                    </a:srgbClr>
                  </a:outerShdw>
                </a:effectLst>
              </a:rPr>
              <a:t>часть 1 статьи  2.1. КоАП РФ:</a:t>
            </a:r>
          </a:p>
          <a:p>
            <a:pPr algn="just"/>
            <a:r>
              <a:rPr lang="ru-RU" sz="1600" b="1" spc="150" dirty="0" smtClean="0">
                <a:ln w="11430"/>
                <a:solidFill>
                  <a:schemeClr val="tx1">
                    <a:lumMod val="95000"/>
                    <a:lumOff val="5000"/>
                  </a:schemeClr>
                </a:solidFill>
                <a:effectLst>
                  <a:outerShdw blurRad="25400" algn="tl" rotWithShape="0">
                    <a:srgbClr val="000000">
                      <a:alpha val="43000"/>
                    </a:srgbClr>
                  </a:outerShdw>
                </a:effectLst>
              </a:rPr>
              <a:t>Административным правонарушением - </a:t>
            </a:r>
            <a:r>
              <a:rPr lang="ru-RU" sz="1600" spc="150" dirty="0" smtClean="0">
                <a:ln w="11430"/>
                <a:solidFill>
                  <a:schemeClr val="tx1">
                    <a:lumMod val="95000"/>
                    <a:lumOff val="5000"/>
                  </a:schemeClr>
                </a:solidFill>
              </a:rPr>
              <a:t>признается противоправное, виновное действие (бездействие) физического или юридического лица, за которое настоящим Кодексом об или законами субъектов Российской Федерации об административных правонарушениях установлена административная ответственность.</a:t>
            </a:r>
            <a:endParaRPr lang="ru-RU" sz="1600" spc="150" dirty="0">
              <a:ln w="11430"/>
              <a:solidFill>
                <a:schemeClr val="tx1">
                  <a:lumMod val="95000"/>
                  <a:lumOff val="5000"/>
                </a:schemeClr>
              </a:solidFill>
            </a:endParaRPr>
          </a:p>
        </p:txBody>
      </p:sp>
      <p:sp>
        <p:nvSpPr>
          <p:cNvPr id="6" name="Прямоугольник 5"/>
          <p:cNvSpPr/>
          <p:nvPr/>
        </p:nvSpPr>
        <p:spPr>
          <a:xfrm>
            <a:off x="250055" y="2778670"/>
            <a:ext cx="8657115" cy="353943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pPr algn="just"/>
            <a:r>
              <a:rPr lang="ru-RU" sz="1600" b="1" spc="150" dirty="0" smtClean="0">
                <a:ln w="11430"/>
                <a:solidFill>
                  <a:schemeClr val="tx1">
                    <a:lumMod val="95000"/>
                    <a:lumOff val="5000"/>
                  </a:schemeClr>
                </a:solidFill>
                <a:effectLst>
                  <a:outerShdw blurRad="25400" algn="tl" rotWithShape="0">
                    <a:srgbClr val="000000">
                      <a:alpha val="43000"/>
                    </a:srgbClr>
                  </a:outerShdw>
                </a:effectLst>
              </a:rPr>
              <a:t>статья </a:t>
            </a:r>
            <a:r>
              <a:rPr lang="ru-RU" sz="1600" b="1" spc="150" dirty="0">
                <a:ln w="11430"/>
                <a:solidFill>
                  <a:schemeClr val="tx1">
                    <a:lumMod val="95000"/>
                    <a:lumOff val="5000"/>
                  </a:schemeClr>
                </a:solidFill>
                <a:effectLst>
                  <a:outerShdw blurRad="25400" algn="tl" rotWithShape="0">
                    <a:srgbClr val="000000">
                      <a:alpha val="43000"/>
                    </a:srgbClr>
                  </a:outerShdw>
                </a:effectLst>
              </a:rPr>
              <a:t>4.5. КоАП </a:t>
            </a:r>
            <a:r>
              <a:rPr lang="ru-RU" sz="1600" b="1" spc="150" dirty="0" smtClean="0">
                <a:ln w="11430"/>
                <a:solidFill>
                  <a:schemeClr val="tx1">
                    <a:lumMod val="95000"/>
                    <a:lumOff val="5000"/>
                  </a:schemeClr>
                </a:solidFill>
                <a:effectLst>
                  <a:outerShdw blurRad="25400" algn="tl" rotWithShape="0">
                    <a:srgbClr val="000000">
                      <a:alpha val="43000"/>
                    </a:srgbClr>
                  </a:outerShdw>
                </a:effectLst>
              </a:rPr>
              <a:t>РФ:</a:t>
            </a:r>
            <a:endParaRPr lang="ru-RU" sz="1600" b="1" spc="150" dirty="0">
              <a:ln w="11430"/>
              <a:solidFill>
                <a:schemeClr val="tx1">
                  <a:lumMod val="95000"/>
                  <a:lumOff val="5000"/>
                </a:schemeClr>
              </a:solidFill>
              <a:effectLst>
                <a:outerShdw blurRad="25400" algn="tl" rotWithShape="0">
                  <a:srgbClr val="000000">
                    <a:alpha val="43000"/>
                  </a:srgbClr>
                </a:outerShdw>
              </a:effectLst>
            </a:endParaRPr>
          </a:p>
          <a:p>
            <a:pPr algn="just"/>
            <a:r>
              <a:rPr lang="ru-RU" sz="1600" b="1" spc="150" dirty="0">
                <a:ln w="11430"/>
                <a:solidFill>
                  <a:schemeClr val="tx1">
                    <a:lumMod val="95000"/>
                    <a:lumOff val="5000"/>
                  </a:schemeClr>
                </a:solidFill>
                <a:effectLst>
                  <a:outerShdw blurRad="25400" algn="tl" rotWithShape="0">
                    <a:srgbClr val="000000">
                      <a:alpha val="43000"/>
                    </a:srgbClr>
                  </a:outerShdw>
                </a:effectLst>
              </a:rPr>
              <a:t>Д</a:t>
            </a:r>
            <a:r>
              <a:rPr lang="ru-RU" sz="1600" b="1" spc="150" dirty="0" smtClean="0">
                <a:ln w="11430"/>
                <a:solidFill>
                  <a:schemeClr val="tx1">
                    <a:lumMod val="95000"/>
                    <a:lumOff val="5000"/>
                  </a:schemeClr>
                </a:solidFill>
                <a:effectLst>
                  <a:outerShdw blurRad="25400" algn="tl" rotWithShape="0">
                    <a:srgbClr val="000000">
                      <a:alpha val="43000"/>
                    </a:srgbClr>
                  </a:outerShdw>
                </a:effectLst>
              </a:rPr>
              <a:t>авность </a:t>
            </a:r>
            <a:r>
              <a:rPr lang="ru-RU" sz="1600" b="1" spc="150" dirty="0">
                <a:ln w="11430"/>
                <a:solidFill>
                  <a:schemeClr val="tx1">
                    <a:lumMod val="95000"/>
                    <a:lumOff val="5000"/>
                  </a:schemeClr>
                </a:solidFill>
                <a:effectLst>
                  <a:outerShdw blurRad="25400" algn="tl" rotWithShape="0">
                    <a:srgbClr val="000000">
                      <a:alpha val="43000"/>
                    </a:srgbClr>
                  </a:outerShdw>
                </a:effectLst>
              </a:rPr>
              <a:t>привлечения к </a:t>
            </a:r>
            <a:r>
              <a:rPr lang="ru-RU" sz="1600" b="1" spc="150" dirty="0" smtClean="0">
                <a:ln w="11430"/>
                <a:solidFill>
                  <a:schemeClr val="tx1">
                    <a:lumMod val="95000"/>
                    <a:lumOff val="5000"/>
                  </a:schemeClr>
                </a:solidFill>
                <a:effectLst>
                  <a:outerShdw blurRad="25400" algn="tl" rotWithShape="0">
                    <a:srgbClr val="000000">
                      <a:alpha val="43000"/>
                    </a:srgbClr>
                  </a:outerShdw>
                </a:effectLst>
              </a:rPr>
              <a:t>административной ответственности:</a:t>
            </a:r>
          </a:p>
          <a:p>
            <a:pPr algn="just"/>
            <a:r>
              <a:rPr lang="ru-RU" sz="1600" spc="150" dirty="0" smtClean="0">
                <a:ln w="11430"/>
                <a:solidFill>
                  <a:schemeClr val="tx1">
                    <a:lumMod val="95000"/>
                    <a:lumOff val="5000"/>
                  </a:schemeClr>
                </a:solidFill>
                <a:effectLst>
                  <a:outerShdw blurRad="25400" algn="tl" rotWithShape="0">
                    <a:srgbClr val="000000">
                      <a:alpha val="43000"/>
                    </a:srgbClr>
                  </a:outerShdw>
                </a:effectLst>
              </a:rPr>
              <a:t>1. </a:t>
            </a:r>
            <a:r>
              <a:rPr lang="ru-RU" sz="1600" spc="150" dirty="0">
                <a:ln w="11430"/>
                <a:solidFill>
                  <a:schemeClr val="tx1">
                    <a:lumMod val="95000"/>
                    <a:lumOff val="5000"/>
                  </a:schemeClr>
                </a:solidFill>
                <a:effectLst>
                  <a:outerShdw blurRad="25400" algn="tl" rotWithShape="0">
                    <a:srgbClr val="000000">
                      <a:alpha val="43000"/>
                    </a:srgbClr>
                  </a:outerShdw>
                </a:effectLst>
              </a:rPr>
              <a:t>Постановление по делу об административном правонарушении</a:t>
            </a:r>
          </a:p>
          <a:p>
            <a:pPr algn="just"/>
            <a:r>
              <a:rPr lang="ru-RU" sz="1600" spc="150" dirty="0">
                <a:ln w="11430"/>
                <a:solidFill>
                  <a:schemeClr val="tx1">
                    <a:lumMod val="95000"/>
                    <a:lumOff val="5000"/>
                  </a:schemeClr>
                </a:solidFill>
                <a:effectLst>
                  <a:outerShdw blurRad="25400" algn="tl" rotWithShape="0">
                    <a:srgbClr val="000000">
                      <a:alpha val="43000"/>
                    </a:srgbClr>
                  </a:outerShdw>
                </a:effectLst>
              </a:rPr>
              <a:t>не может быть вынесено по истечении двух месяцев (по делу</a:t>
            </a:r>
          </a:p>
          <a:p>
            <a:pPr algn="just"/>
            <a:r>
              <a:rPr lang="ru-RU" sz="1600" spc="150" dirty="0">
                <a:ln w="11430"/>
                <a:solidFill>
                  <a:schemeClr val="tx1">
                    <a:lumMod val="95000"/>
                    <a:lumOff val="5000"/>
                  </a:schemeClr>
                </a:solidFill>
                <a:effectLst>
                  <a:outerShdw blurRad="25400" algn="tl" rotWithShape="0">
                    <a:srgbClr val="000000">
                      <a:alpha val="43000"/>
                    </a:srgbClr>
                  </a:outerShdw>
                </a:effectLst>
              </a:rPr>
              <a:t>об административном правонарушении, рассматриваемому</a:t>
            </a:r>
          </a:p>
          <a:p>
            <a:pPr algn="just"/>
            <a:r>
              <a:rPr lang="ru-RU" sz="1600" spc="150" dirty="0">
                <a:ln w="11430"/>
                <a:solidFill>
                  <a:schemeClr val="tx1">
                    <a:lumMod val="95000"/>
                    <a:lumOff val="5000"/>
                  </a:schemeClr>
                </a:solidFill>
                <a:effectLst>
                  <a:outerShdw blurRad="25400" algn="tl" rotWithShape="0">
                    <a:srgbClr val="000000">
                      <a:alpha val="43000"/>
                    </a:srgbClr>
                  </a:outerShdw>
                </a:effectLst>
              </a:rPr>
              <a:t>судьей, - по истечении трех месяцев) со дня совершения</a:t>
            </a:r>
          </a:p>
          <a:p>
            <a:pPr algn="just"/>
            <a:r>
              <a:rPr lang="ru-RU" sz="1600" spc="150" dirty="0">
                <a:ln w="11430"/>
                <a:solidFill>
                  <a:schemeClr val="tx1">
                    <a:lumMod val="95000"/>
                    <a:lumOff val="5000"/>
                  </a:schemeClr>
                </a:solidFill>
                <a:effectLst>
                  <a:outerShdw blurRad="25400" algn="tl" rotWithShape="0">
                    <a:srgbClr val="000000">
                      <a:alpha val="43000"/>
                    </a:srgbClr>
                  </a:outerShdw>
                </a:effectLst>
              </a:rPr>
              <a:t>административного правонарушения, за нарушение</a:t>
            </a:r>
          </a:p>
          <a:p>
            <a:pPr algn="just"/>
            <a:r>
              <a:rPr lang="ru-RU" sz="1600" spc="150" dirty="0">
                <a:ln w="11430"/>
                <a:solidFill>
                  <a:schemeClr val="tx1">
                    <a:lumMod val="95000"/>
                    <a:lumOff val="5000"/>
                  </a:schemeClr>
                </a:solidFill>
                <a:effectLst>
                  <a:outerShdw blurRad="38100" dist="38100" dir="2700000" algn="tl">
                    <a:srgbClr val="000000">
                      <a:alpha val="43137"/>
                    </a:srgbClr>
                  </a:outerShdw>
                </a:effectLst>
              </a:rPr>
              <a:t>законодательства</a:t>
            </a:r>
            <a:r>
              <a:rPr lang="ru-RU" sz="1600" spc="150" dirty="0">
                <a:ln w="11430"/>
                <a:solidFill>
                  <a:schemeClr val="tx1">
                    <a:lumMod val="95000"/>
                    <a:lumOff val="5000"/>
                  </a:schemeClr>
                </a:solidFill>
                <a:effectLst>
                  <a:outerShdw blurRad="25400" algn="tl" rotWithShape="0">
                    <a:srgbClr val="000000">
                      <a:alpha val="43000"/>
                    </a:srgbClr>
                  </a:outerShdw>
                </a:effectLst>
              </a:rPr>
              <a:t> Российской Федерации ….</a:t>
            </a:r>
          </a:p>
          <a:p>
            <a:pPr algn="just"/>
            <a:r>
              <a:rPr lang="ru-RU" sz="1600" spc="150" dirty="0">
                <a:ln w="11430"/>
                <a:solidFill>
                  <a:schemeClr val="tx1">
                    <a:lumMod val="95000"/>
                    <a:lumOff val="5000"/>
                  </a:schemeClr>
                </a:solidFill>
                <a:effectLst>
                  <a:outerShdw blurRad="25400" algn="tl" rotWithShape="0">
                    <a:srgbClr val="000000">
                      <a:alpha val="43000"/>
                    </a:srgbClr>
                  </a:outerShdw>
                </a:effectLst>
              </a:rPr>
              <a:t>о противодействии коррупции - </a:t>
            </a:r>
            <a:r>
              <a:rPr lang="ru-RU" sz="1600" b="1" spc="150" dirty="0">
                <a:ln w="11430"/>
                <a:solidFill>
                  <a:schemeClr val="tx1">
                    <a:lumMod val="95000"/>
                    <a:lumOff val="5000"/>
                  </a:schemeClr>
                </a:solidFill>
              </a:rPr>
              <a:t>по истечении </a:t>
            </a:r>
            <a:r>
              <a:rPr lang="ru-RU" sz="1600" b="1" spc="150" dirty="0">
                <a:ln w="11430"/>
                <a:solidFill>
                  <a:srgbClr val="FF0000"/>
                </a:solidFill>
              </a:rPr>
              <a:t>шести</a:t>
            </a:r>
          </a:p>
          <a:p>
            <a:pPr algn="just"/>
            <a:r>
              <a:rPr lang="ru-RU" sz="1600" b="1" spc="150" dirty="0">
                <a:ln w="11430"/>
                <a:solidFill>
                  <a:srgbClr val="FF0000"/>
                </a:solidFill>
              </a:rPr>
              <a:t>лет со дня</a:t>
            </a:r>
            <a:r>
              <a:rPr lang="ru-RU" sz="1600" b="1" spc="150" dirty="0">
                <a:ln w="11430"/>
                <a:solidFill>
                  <a:schemeClr val="tx1">
                    <a:lumMod val="95000"/>
                    <a:lumOff val="5000"/>
                  </a:schemeClr>
                </a:solidFill>
              </a:rPr>
              <a:t> совершения административного</a:t>
            </a:r>
          </a:p>
          <a:p>
            <a:pPr algn="just"/>
            <a:r>
              <a:rPr lang="ru-RU" sz="1600" b="1" spc="150" dirty="0">
                <a:ln w="11430"/>
                <a:solidFill>
                  <a:schemeClr val="tx1">
                    <a:lumMod val="95000"/>
                    <a:lumOff val="5000"/>
                  </a:schemeClr>
                </a:solidFill>
              </a:rPr>
              <a:t>правонарушения.</a:t>
            </a:r>
          </a:p>
          <a:p>
            <a:pPr algn="just"/>
            <a:r>
              <a:rPr lang="ru-RU" sz="1600" spc="150" dirty="0" smtClean="0">
                <a:ln w="11430"/>
                <a:solidFill>
                  <a:schemeClr val="tx1">
                    <a:lumMod val="95000"/>
                    <a:lumOff val="5000"/>
                  </a:schemeClr>
                </a:solidFill>
                <a:effectLst>
                  <a:outerShdw blurRad="25400" algn="tl" rotWithShape="0">
                    <a:srgbClr val="000000">
                      <a:alpha val="43000"/>
                    </a:srgbClr>
                  </a:outerShdw>
                </a:effectLst>
              </a:rPr>
              <a:t>2.  </a:t>
            </a:r>
            <a:r>
              <a:rPr lang="ru-RU" sz="1600" spc="150" dirty="0">
                <a:ln w="11430"/>
                <a:solidFill>
                  <a:schemeClr val="tx1">
                    <a:lumMod val="95000"/>
                    <a:lumOff val="5000"/>
                  </a:schemeClr>
                </a:solidFill>
                <a:effectLst>
                  <a:outerShdw blurRad="25400" algn="tl" rotWithShape="0">
                    <a:srgbClr val="000000">
                      <a:alpha val="43000"/>
                    </a:srgbClr>
                  </a:outerShdw>
                </a:effectLst>
              </a:rPr>
              <a:t>При длящемся административном правонарушении сроки,</a:t>
            </a:r>
          </a:p>
          <a:p>
            <a:pPr algn="just"/>
            <a:r>
              <a:rPr lang="ru-RU" sz="1600" spc="150" dirty="0">
                <a:ln w="11430"/>
                <a:solidFill>
                  <a:schemeClr val="tx1">
                    <a:lumMod val="95000"/>
                    <a:lumOff val="5000"/>
                  </a:schemeClr>
                </a:solidFill>
                <a:effectLst>
                  <a:outerShdw blurRad="25400" algn="tl" rotWithShape="0">
                    <a:srgbClr val="000000">
                      <a:alpha val="43000"/>
                    </a:srgbClr>
                  </a:outerShdw>
                </a:effectLst>
              </a:rPr>
              <a:t>предусмотренные частью 1 настоящей статьи, начинают</a:t>
            </a:r>
          </a:p>
          <a:p>
            <a:pPr algn="just"/>
            <a:r>
              <a:rPr lang="ru-RU" sz="1600" spc="150" dirty="0" smtClean="0">
                <a:ln w="11430"/>
                <a:solidFill>
                  <a:schemeClr val="tx1">
                    <a:lumMod val="95000"/>
                    <a:lumOff val="5000"/>
                  </a:schemeClr>
                </a:solidFill>
                <a:effectLst>
                  <a:outerShdw blurRad="25400" algn="tl" rotWithShape="0">
                    <a:srgbClr val="000000">
                      <a:alpha val="43000"/>
                    </a:srgbClr>
                  </a:outerShdw>
                </a:effectLst>
              </a:rPr>
              <a:t>Исчисляться со дня обнаружения административного правонарушения</a:t>
            </a:r>
            <a:r>
              <a:rPr lang="ru-RU" sz="1600" spc="150" dirty="0">
                <a:ln w="11430"/>
                <a:solidFill>
                  <a:schemeClr val="tx1">
                    <a:lumMod val="95000"/>
                    <a:lumOff val="5000"/>
                  </a:schemeClr>
                </a:solidFill>
                <a:effectLst>
                  <a:outerShdw blurRad="25400" algn="tl" rotWithShape="0">
                    <a:srgbClr val="000000">
                      <a:alpha val="43000"/>
                    </a:srgbClr>
                  </a:outerShdw>
                </a:effectLst>
              </a:rPr>
              <a:t>.</a:t>
            </a: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2492" y="3737854"/>
            <a:ext cx="1828800" cy="2499044"/>
          </a:xfrm>
          <a:prstGeom prst="rect">
            <a:avLst/>
          </a:prstGeom>
          <a:effectLst>
            <a:softEdge rad="330200"/>
          </a:effectLst>
        </p:spPr>
      </p:pic>
    </p:spTree>
    <p:extLst>
      <p:ext uri="{BB962C8B-B14F-4D97-AF65-F5344CB8AC3E}">
        <p14:creationId xmlns:p14="http://schemas.microsoft.com/office/powerpoint/2010/main" val="35140243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3" y="5805264"/>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827583" y="143666"/>
            <a:ext cx="8622073" cy="400110"/>
          </a:xfrm>
          <a:prstGeom prst="rect">
            <a:avLst/>
          </a:prstGeom>
        </p:spPr>
        <p:txBody>
          <a:bodyPr wrap="square">
            <a:spAutoFit/>
          </a:bodyPr>
          <a:lstStyle/>
          <a:p>
            <a:pPr algn="ctr"/>
            <a:r>
              <a:rPr lang="ru-RU" sz="2000" b="1" i="0" u="sng" strike="noStrike" baseline="0" dirty="0" smtClean="0">
                <a:cs typeface="Times New Roman" panose="02020603050405020304" pitchFamily="18" charset="0"/>
              </a:rPr>
              <a:t>КОРРУПЦИЯ С ТОЧКИ ЗРЕНИЯ РОССИЙСКОГО</a:t>
            </a:r>
            <a:r>
              <a:rPr lang="ru-RU" sz="2000" b="1" i="0" u="sng" strike="noStrike" dirty="0" smtClean="0">
                <a:cs typeface="Times New Roman" panose="02020603050405020304" pitchFamily="18" charset="0"/>
              </a:rPr>
              <a:t> </a:t>
            </a:r>
            <a:r>
              <a:rPr lang="ru-RU" sz="2000" b="1" i="0" u="sng" strike="noStrike" baseline="0" dirty="0" smtClean="0">
                <a:cs typeface="Times New Roman" panose="02020603050405020304" pitchFamily="18" charset="0"/>
              </a:rPr>
              <a:t>ЗАКОНОДАТЕЛЬСТВА</a:t>
            </a:r>
            <a:endParaRPr lang="ru-RU" sz="2000" b="1" u="sng" dirty="0">
              <a:cs typeface="Times New Roman" panose="02020603050405020304" pitchFamily="18" charset="0"/>
            </a:endParaRPr>
          </a:p>
        </p:txBody>
      </p:sp>
      <p:sp>
        <p:nvSpPr>
          <p:cNvPr id="6" name="Прямоугольник 5"/>
          <p:cNvSpPr/>
          <p:nvPr/>
        </p:nvSpPr>
        <p:spPr>
          <a:xfrm>
            <a:off x="1619672" y="553755"/>
            <a:ext cx="6408712" cy="830997"/>
          </a:xfrm>
          <a:prstGeom prst="rect">
            <a:avLst/>
          </a:prstGeom>
        </p:spPr>
        <p:txBody>
          <a:bodyPr wrap="square">
            <a:spAutoFit/>
          </a:bodyPr>
          <a:lstStyle/>
          <a:p>
            <a:pPr algn="ctr"/>
            <a:r>
              <a:rPr lang="ru-RU" sz="2400" b="1" i="0" u="none" strike="noStrike" baseline="0" dirty="0" smtClean="0">
                <a:ln w="9525">
                  <a:solidFill>
                    <a:schemeClr val="bg1"/>
                  </a:solidFill>
                  <a:prstDash val="solid"/>
                </a:ln>
                <a:effectLst>
                  <a:outerShdw blurRad="12700" dist="38100" dir="2700000" algn="tl" rotWithShape="0">
                    <a:schemeClr val="bg1">
                      <a:lumMod val="50000"/>
                    </a:schemeClr>
                  </a:outerShdw>
                </a:effectLst>
                <a:cs typeface="Times New Roman" panose="02020603050405020304" pitchFamily="18" charset="0"/>
              </a:rPr>
              <a:t>Федеральный закон «О противодействии коррупции»</a:t>
            </a:r>
            <a:r>
              <a:rPr lang="ru-RU" sz="2400" b="1" i="0" u="none" strike="noStrike" dirty="0" smtClean="0">
                <a:ln w="9525">
                  <a:solidFill>
                    <a:schemeClr val="bg1"/>
                  </a:solidFill>
                  <a:prstDash val="solid"/>
                </a:ln>
                <a:effectLst>
                  <a:outerShdw blurRad="12700" dist="38100" dir="2700000" algn="tl" rotWithShape="0">
                    <a:schemeClr val="bg1">
                      <a:lumMod val="50000"/>
                    </a:schemeClr>
                  </a:outerShdw>
                </a:effectLst>
                <a:cs typeface="Times New Roman" panose="02020603050405020304" pitchFamily="18" charset="0"/>
              </a:rPr>
              <a:t> </a:t>
            </a:r>
            <a:r>
              <a:rPr lang="ru-RU" sz="2400" b="1" i="0" u="none" strike="noStrike" baseline="0" dirty="0" smtClean="0">
                <a:ln w="9525">
                  <a:solidFill>
                    <a:schemeClr val="bg1"/>
                  </a:solidFill>
                  <a:prstDash val="solid"/>
                </a:ln>
                <a:effectLst>
                  <a:outerShdw blurRad="12700" dist="38100" dir="2700000" algn="tl" rotWithShape="0">
                    <a:schemeClr val="bg1">
                      <a:lumMod val="50000"/>
                    </a:schemeClr>
                  </a:outerShdw>
                </a:effectLst>
                <a:cs typeface="Times New Roman" panose="02020603050405020304" pitchFamily="18" charset="0"/>
              </a:rPr>
              <a:t>от 25.12.2008 N 273-ФЗ</a:t>
            </a:r>
            <a:endParaRPr lang="ru-RU" sz="2400" b="1" dirty="0">
              <a:ln w="9525">
                <a:solidFill>
                  <a:schemeClr val="bg1"/>
                </a:solidFill>
                <a:prstDash val="solid"/>
              </a:ln>
              <a:effectLst>
                <a:outerShdw blurRad="12700" dist="38100" dir="2700000" algn="tl" rotWithShape="0">
                  <a:schemeClr val="bg1">
                    <a:lumMod val="50000"/>
                  </a:schemeClr>
                </a:outerShdw>
              </a:effectLst>
              <a:cs typeface="Times New Roman" panose="02020603050405020304" pitchFamily="18" charset="0"/>
            </a:endParaRPr>
          </a:p>
        </p:txBody>
      </p:sp>
      <p:sp>
        <p:nvSpPr>
          <p:cNvPr id="7" name="Прямоугольник 6"/>
          <p:cNvSpPr/>
          <p:nvPr/>
        </p:nvSpPr>
        <p:spPr>
          <a:xfrm>
            <a:off x="276120" y="1988840"/>
            <a:ext cx="7776864" cy="4031873"/>
          </a:xfrm>
          <a:prstGeom prst="rect">
            <a:avLst/>
          </a:prstGeom>
        </p:spPr>
        <p:txBody>
          <a:bodyPr wrap="square">
            <a:spAutoFit/>
          </a:bodyPr>
          <a:lstStyle/>
          <a:p>
            <a:endParaRPr lang="ru-RU" sz="800" b="0" i="0" u="none" strike="noStrike" baseline="0" dirty="0" smtClean="0">
              <a:solidFill>
                <a:srgbClr val="000000"/>
              </a:solidFill>
            </a:endParaRPr>
          </a:p>
          <a:p>
            <a:endParaRPr lang="ru-RU" sz="800" b="0" i="0" u="none" strike="noStrike" baseline="0" dirty="0" smtClean="0">
              <a:solidFill>
                <a:srgbClr val="000000"/>
              </a:solidFill>
            </a:endParaRPr>
          </a:p>
          <a:p>
            <a:pPr marL="342900" indent="-34290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 </a:t>
            </a:r>
            <a:r>
              <a:rPr lang="ru-RU" sz="2000" b="0" i="0" u="none" strike="noStrike" baseline="0" dirty="0" smtClean="0">
                <a:cs typeface="Times New Roman" panose="02020603050405020304" pitchFamily="18" charset="0"/>
              </a:rPr>
              <a:t>злоупотребление служебным положением, </a:t>
            </a:r>
          </a:p>
          <a:p>
            <a:pPr marL="342900" indent="-342900">
              <a:buFont typeface="Wingdings" panose="05000000000000000000" pitchFamily="2" charset="2"/>
              <a:buChar char="ü"/>
            </a:pPr>
            <a:r>
              <a:rPr lang="ru-RU" sz="2000" dirty="0">
                <a:cs typeface="Times New Roman" panose="02020603050405020304" pitchFamily="18" charset="0"/>
              </a:rPr>
              <a:t> </a:t>
            </a:r>
            <a:r>
              <a:rPr lang="ru-RU" sz="2000" b="0" i="0" u="none" strike="noStrike" baseline="0" dirty="0" smtClean="0">
                <a:cs typeface="Times New Roman" panose="02020603050405020304" pitchFamily="18" charset="0"/>
              </a:rPr>
              <a:t>дача взятки, получение взятки, </a:t>
            </a:r>
          </a:p>
          <a:p>
            <a:pPr marL="342900" indent="-342900">
              <a:buFont typeface="Wingdings" panose="05000000000000000000" pitchFamily="2" charset="2"/>
              <a:buChar char="ü"/>
            </a:pPr>
            <a:r>
              <a:rPr lang="ru-RU" sz="2000" dirty="0">
                <a:cs typeface="Times New Roman" panose="02020603050405020304" pitchFamily="18" charset="0"/>
              </a:rPr>
              <a:t> </a:t>
            </a:r>
            <a:r>
              <a:rPr lang="ru-RU" sz="2000" b="0" i="0" u="none" strike="noStrike" baseline="0" dirty="0" smtClean="0">
                <a:cs typeface="Times New Roman" panose="02020603050405020304" pitchFamily="18" charset="0"/>
              </a:rPr>
              <a:t>злоупотребление полномочиями, </a:t>
            </a:r>
          </a:p>
          <a:p>
            <a:pPr marL="342900" indent="-342900">
              <a:buFont typeface="Wingdings" panose="05000000000000000000" pitchFamily="2" charset="2"/>
              <a:buChar char="ü"/>
            </a:pPr>
            <a:r>
              <a:rPr lang="ru-RU" sz="2000" dirty="0">
                <a:cs typeface="Times New Roman" panose="02020603050405020304" pitchFamily="18" charset="0"/>
              </a:rPr>
              <a:t> </a:t>
            </a:r>
            <a:r>
              <a:rPr lang="ru-RU" sz="2000" b="0" i="0" u="none" strike="noStrike" baseline="0" dirty="0" smtClean="0">
                <a:cs typeface="Times New Roman" panose="02020603050405020304" pitchFamily="18" charset="0"/>
              </a:rPr>
              <a:t>коммерческий подкуп, </a:t>
            </a:r>
          </a:p>
          <a:p>
            <a:pPr marL="342900" indent="-342900">
              <a:buFont typeface="Wingdings" panose="05000000000000000000" pitchFamily="2" charset="2"/>
              <a:buChar char="ü"/>
            </a:pPr>
            <a:r>
              <a:rPr lang="ru-RU" sz="2000" dirty="0">
                <a:cs typeface="Times New Roman" panose="02020603050405020304" pitchFamily="18" charset="0"/>
              </a:rPr>
              <a:t> </a:t>
            </a:r>
            <a:r>
              <a:rPr lang="ru-RU" sz="2000" b="0" i="0" u="none" strike="noStrike" baseline="0" dirty="0" smtClean="0">
                <a:cs typeface="Times New Roman" panose="02020603050405020304" pitchFamily="18" charset="0"/>
              </a:rPr>
              <a:t>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a:t>
            </a:r>
          </a:p>
          <a:p>
            <a:pPr marL="342900" indent="-342900">
              <a:buFont typeface="Wingdings" panose="05000000000000000000" pitchFamily="2" charset="2"/>
              <a:buChar char="ü"/>
            </a:pPr>
            <a:r>
              <a:rPr lang="ru-RU" sz="2000" b="0" i="0" u="none" strike="noStrike" baseline="0" dirty="0" smtClean="0">
                <a:cs typeface="Times New Roman" panose="02020603050405020304" pitchFamily="18" charset="0"/>
              </a:rPr>
              <a:t>либо все вышеперечисленное в интересах юридического лица.</a:t>
            </a:r>
          </a:p>
        </p:txBody>
      </p:sp>
      <p:pic>
        <p:nvPicPr>
          <p:cNvPr id="9" name="Рисунок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04985" y="1268760"/>
            <a:ext cx="2935164" cy="2373923"/>
          </a:xfrm>
          <a:prstGeom prst="rect">
            <a:avLst/>
          </a:prstGeom>
          <a:effectLst>
            <a:softEdge rad="241300"/>
          </a:effectLst>
        </p:spPr>
      </p:pic>
    </p:spTree>
    <p:extLst>
      <p:ext uri="{BB962C8B-B14F-4D97-AF65-F5344CB8AC3E}">
        <p14:creationId xmlns:p14="http://schemas.microsoft.com/office/powerpoint/2010/main" val="31404117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34561"/>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1835696" y="134562"/>
            <a:ext cx="6624736" cy="646331"/>
          </a:xfrm>
          <a:prstGeom prst="rect">
            <a:avLst/>
          </a:prstGeom>
        </p:spPr>
        <p:txBody>
          <a:bodyPr wrap="square">
            <a:spAutoFit/>
          </a:bodyPr>
          <a:lstStyle/>
          <a:p>
            <a:pPr algn="ctr"/>
            <a:r>
              <a:rPr lang="ru-RU" b="1" u="sng" dirty="0"/>
              <a:t>Уведомление о приеме бывшего госслужащего </a:t>
            </a:r>
          </a:p>
          <a:p>
            <a:pPr algn="ctr"/>
            <a:r>
              <a:rPr lang="ru-RU" b="1" u="sng" dirty="0"/>
              <a:t>на работу </a:t>
            </a:r>
            <a:r>
              <a:rPr lang="ru-RU" b="1" u="sng" dirty="0" smtClean="0"/>
              <a:t>предприятием:</a:t>
            </a:r>
            <a:endParaRPr lang="ru-RU" u="sng" dirty="0"/>
          </a:p>
        </p:txBody>
      </p:sp>
      <p:sp>
        <p:nvSpPr>
          <p:cNvPr id="3" name="Прямоугольник 2"/>
          <p:cNvSpPr/>
          <p:nvPr/>
        </p:nvSpPr>
        <p:spPr>
          <a:xfrm>
            <a:off x="899592" y="908720"/>
            <a:ext cx="7920880" cy="2862322"/>
          </a:xfrm>
          <a:prstGeom prst="rect">
            <a:avLst/>
          </a:prstGeom>
        </p:spPr>
        <p:txBody>
          <a:bodyPr wrap="square">
            <a:spAutoFit/>
          </a:bodyPr>
          <a:lstStyle/>
          <a:p>
            <a:pPr algn="just"/>
            <a:endParaRPr lang="ru-RU" dirty="0" smtClean="0"/>
          </a:p>
          <a:p>
            <a:pPr algn="just"/>
            <a:r>
              <a:rPr lang="ru-RU" dirty="0"/>
              <a:t>	</a:t>
            </a:r>
            <a:r>
              <a:rPr lang="ru-RU" dirty="0" smtClean="0"/>
              <a:t> </a:t>
            </a:r>
            <a:r>
              <a:rPr lang="ru-RU" dirty="0"/>
              <a:t>При заключении работодателем трудового договора с гражданином, который замещал определенную законодательством должность государственной или муниципальной службы, и с момента увольнения которого с такой службы не прошло более двух лет, этот новый работодатель обязан сообщать  в 10-дневный срок о заключении трудового договора бывшему работодателю служащего в соответствующий государственный или муниципальный орган.</a:t>
            </a:r>
          </a:p>
          <a:p>
            <a:pPr algn="just"/>
            <a:r>
              <a:rPr lang="ru-RU" b="1" spc="-140" dirty="0">
                <a:ln w="9525">
                  <a:solidFill>
                    <a:schemeClr val="bg1"/>
                  </a:solidFill>
                  <a:prstDash val="solid"/>
                </a:ln>
                <a:effectLst>
                  <a:outerShdw blurRad="12700" dist="38100" dir="2700000" algn="tl" rotWithShape="0">
                    <a:schemeClr val="bg1">
                      <a:lumMod val="50000"/>
                    </a:schemeClr>
                  </a:outerShdw>
                </a:effectLst>
              </a:rPr>
              <a:t>ч. 3 ст. 64.1 ТК РФ; Федеральный закон от 25 декабря 2008 года</a:t>
            </a:r>
            <a:br>
              <a:rPr lang="ru-RU" b="1" spc="-140" dirty="0">
                <a:ln w="9525">
                  <a:solidFill>
                    <a:schemeClr val="bg1"/>
                  </a:solidFill>
                  <a:prstDash val="solid"/>
                </a:ln>
                <a:effectLst>
                  <a:outerShdw blurRad="12700" dist="38100" dir="2700000" algn="tl" rotWithShape="0">
                    <a:schemeClr val="bg1">
                      <a:lumMod val="50000"/>
                    </a:schemeClr>
                  </a:outerShdw>
                </a:effectLst>
              </a:rPr>
            </a:br>
            <a:r>
              <a:rPr lang="ru-RU" b="1" spc="-140" dirty="0">
                <a:ln w="9525">
                  <a:solidFill>
                    <a:schemeClr val="bg1"/>
                  </a:solidFill>
                  <a:prstDash val="solid"/>
                </a:ln>
                <a:effectLst>
                  <a:outerShdw blurRad="12700" dist="38100" dir="2700000" algn="tl" rotWithShape="0">
                    <a:schemeClr val="bg1">
                      <a:lumMod val="50000"/>
                    </a:schemeClr>
                  </a:outerShdw>
                </a:effectLst>
              </a:rPr>
              <a:t>N 273-ФЗ  «О противодействии коррупции»</a:t>
            </a:r>
            <a:endParaRPr lang="ru-RU" dirty="0"/>
          </a:p>
        </p:txBody>
      </p:sp>
      <p:sp>
        <p:nvSpPr>
          <p:cNvPr id="5" name="Прямоугольник 4"/>
          <p:cNvSpPr/>
          <p:nvPr/>
        </p:nvSpPr>
        <p:spPr>
          <a:xfrm>
            <a:off x="395536" y="3933056"/>
            <a:ext cx="8496943" cy="2308324"/>
          </a:xfrm>
          <a:prstGeom prst="rect">
            <a:avLst/>
          </a:prstGeom>
        </p:spPr>
        <p:txBody>
          <a:bodyPr wrap="square">
            <a:spAutoFit/>
          </a:bodyPr>
          <a:lstStyle/>
          <a:p>
            <a:pPr algn="just"/>
            <a:r>
              <a:rPr lang="ru-RU" dirty="0"/>
              <a:t> </a:t>
            </a:r>
            <a:r>
              <a:rPr lang="ru-RU" dirty="0" smtClean="0"/>
              <a:t>	Чтобы </a:t>
            </a:r>
            <a:r>
              <a:rPr lang="ru-RU" dirty="0"/>
              <a:t>работодателю убедиться, что должность бывшего служащего входит в перечни, и, следовательно, такому работодателю нужно подавать уведомление на нового работника, он может воспользоваться </a:t>
            </a:r>
            <a:r>
              <a:rPr lang="ru-RU" b="1" dirty="0">
                <a:ln w="9525">
                  <a:solidFill>
                    <a:schemeClr val="bg1"/>
                  </a:solidFill>
                  <a:prstDash val="solid"/>
                </a:ln>
                <a:effectLst>
                  <a:outerShdw blurRad="12700" dist="38100" dir="2700000" algn="tl" rotWithShape="0">
                    <a:schemeClr val="bg1">
                      <a:lumMod val="50000"/>
                    </a:schemeClr>
                  </a:outerShdw>
                </a:effectLst>
              </a:rPr>
              <a:t>пп.1 п. 51 Методических рекомендаций, утв. Письмом Минтруда от 11.05.2017 № 18-4/10/П-2943</a:t>
            </a:r>
            <a:r>
              <a:rPr lang="ru-RU" dirty="0"/>
              <a:t>.</a:t>
            </a:r>
          </a:p>
          <a:p>
            <a:pPr algn="just"/>
            <a:r>
              <a:rPr lang="ru-RU" dirty="0" smtClean="0"/>
              <a:t>	За  </a:t>
            </a:r>
            <a:r>
              <a:rPr lang="ru-RU" dirty="0"/>
              <a:t>неисполнение порядка уведомления, предусмотрена ответственность</a:t>
            </a:r>
          </a:p>
          <a:p>
            <a:pPr algn="just"/>
            <a:r>
              <a:rPr lang="ru-RU" b="1" dirty="0">
                <a:ln w="9525">
                  <a:solidFill>
                    <a:schemeClr val="bg1"/>
                  </a:solidFill>
                  <a:prstDash val="solid"/>
                </a:ln>
                <a:effectLst>
                  <a:outerShdw blurRad="12700" dist="38100" dir="2700000" algn="tl" rotWithShape="0">
                    <a:schemeClr val="bg1">
                      <a:lumMod val="50000"/>
                    </a:schemeClr>
                  </a:outerShdw>
                </a:effectLst>
              </a:rPr>
              <a:t>ст. 19.29 КоАП РФ </a:t>
            </a:r>
            <a:r>
              <a:rPr lang="ru-RU" dirty="0"/>
              <a:t>(незаконное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a:t>
            </a:r>
            <a:r>
              <a:rPr lang="ru-RU" dirty="0" smtClean="0"/>
              <a:t>).</a:t>
            </a:r>
            <a:endParaRPr lang="ru-RU" dirty="0"/>
          </a:p>
        </p:txBody>
      </p:sp>
    </p:spTree>
    <p:extLst>
      <p:ext uri="{BB962C8B-B14F-4D97-AF65-F5344CB8AC3E}">
        <p14:creationId xmlns:p14="http://schemas.microsoft.com/office/powerpoint/2010/main" val="38616452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96" y="41338"/>
            <a:ext cx="87987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76997" y="1481200"/>
            <a:ext cx="8845004" cy="400110"/>
          </a:xfrm>
          <a:prstGeom prst="rect">
            <a:avLst/>
          </a:prstGeom>
        </p:spPr>
        <p:txBody>
          <a:bodyPr wrap="square">
            <a:spAutoFit/>
          </a:bodyPr>
          <a:lstStyle/>
          <a:p>
            <a:pPr algn="ctr"/>
            <a:r>
              <a:rPr lang="ru-RU" sz="2000" dirty="0" smtClean="0"/>
              <a:t> </a:t>
            </a:r>
            <a:endParaRPr lang="ru-RU" sz="2000" dirty="0"/>
          </a:p>
        </p:txBody>
      </p:sp>
      <p:sp>
        <p:nvSpPr>
          <p:cNvPr id="3" name="TextBox 2"/>
          <p:cNvSpPr txBox="1"/>
          <p:nvPr/>
        </p:nvSpPr>
        <p:spPr>
          <a:xfrm>
            <a:off x="3600451" y="646043"/>
            <a:ext cx="184731" cy="369332"/>
          </a:xfrm>
          <a:prstGeom prst="rect">
            <a:avLst/>
          </a:prstGeom>
          <a:noFill/>
        </p:spPr>
        <p:txBody>
          <a:bodyPr wrap="none" rtlCol="0">
            <a:spAutoFit/>
          </a:bodyPr>
          <a:lstStyle/>
          <a:p>
            <a:endParaRPr lang="ru-RU" dirty="0"/>
          </a:p>
        </p:txBody>
      </p:sp>
      <p:sp>
        <p:nvSpPr>
          <p:cNvPr id="5" name="Прямоугольник 4"/>
          <p:cNvSpPr/>
          <p:nvPr/>
        </p:nvSpPr>
        <p:spPr>
          <a:xfrm>
            <a:off x="510332" y="369045"/>
            <a:ext cx="8539985" cy="830997"/>
          </a:xfrm>
          <a:prstGeom prst="rect">
            <a:avLst/>
          </a:prstGeom>
          <a:noFill/>
        </p:spPr>
        <p:txBody>
          <a:bodyPr wrap="square" lIns="91440" tIns="45720" rIns="91440" bIns="45720">
            <a:spAutoFit/>
          </a:bodyPr>
          <a:lstStyle/>
          <a:p>
            <a:pPr algn="ctr"/>
            <a:r>
              <a:rPr lang="ru-RU" sz="1600" b="1" u="sng" dirty="0"/>
              <a:t>Уведомление о склонении к совершению коррупционных правонарушений:</a:t>
            </a:r>
          </a:p>
          <a:p>
            <a:pPr algn="ctr"/>
            <a:r>
              <a:rPr lang="ru-RU" sz="1600" b="1" u="sng" dirty="0"/>
              <a:t>в соответствии со статьей 9 Федерального закона от 25.12.2008 № 273 – ФЗ «О противодействии коррупции» </a:t>
            </a:r>
          </a:p>
        </p:txBody>
      </p:sp>
      <p:sp>
        <p:nvSpPr>
          <p:cNvPr id="9" name="Прямоугольник 8"/>
          <p:cNvSpPr/>
          <p:nvPr/>
        </p:nvSpPr>
        <p:spPr>
          <a:xfrm>
            <a:off x="2897030" y="1348605"/>
            <a:ext cx="4127740" cy="974785"/>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1919"/>
                </a:solidFill>
              </a:rPr>
              <a:t>Должностные лица:</a:t>
            </a:r>
            <a:endParaRPr lang="ru-RU" b="1" dirty="0">
              <a:solidFill>
                <a:srgbClr val="FF1919"/>
              </a:solidFill>
            </a:endParaRPr>
          </a:p>
        </p:txBody>
      </p:sp>
      <p:sp>
        <p:nvSpPr>
          <p:cNvPr id="13" name="Стрелка вниз 12"/>
          <p:cNvSpPr/>
          <p:nvPr/>
        </p:nvSpPr>
        <p:spPr>
          <a:xfrm>
            <a:off x="4960900" y="2372266"/>
            <a:ext cx="423773" cy="483079"/>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3183146" y="2915728"/>
            <a:ext cx="3621101" cy="1061049"/>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lumMod val="65000"/>
                    <a:lumOff val="35000"/>
                  </a:schemeClr>
                </a:solidFill>
              </a:rPr>
              <a:t>у</a:t>
            </a:r>
            <a:r>
              <a:rPr lang="ru-RU" sz="1400" b="1" dirty="0" smtClean="0">
                <a:solidFill>
                  <a:schemeClr val="tx1">
                    <a:lumMod val="65000"/>
                    <a:lumOff val="35000"/>
                  </a:schemeClr>
                </a:solidFill>
              </a:rPr>
              <a:t>ведомлять обо всех случаях обращения к нему каких-</a:t>
            </a:r>
            <a:r>
              <a:rPr lang="ru-RU" sz="1400" b="1" dirty="0">
                <a:solidFill>
                  <a:schemeClr val="tx1">
                    <a:lumMod val="65000"/>
                    <a:lumOff val="35000"/>
                  </a:schemeClr>
                </a:solidFill>
              </a:rPr>
              <a:t>л</a:t>
            </a:r>
            <a:r>
              <a:rPr lang="ru-RU" sz="1400" b="1" dirty="0" smtClean="0">
                <a:solidFill>
                  <a:schemeClr val="tx1">
                    <a:lumMod val="65000"/>
                    <a:lumOff val="35000"/>
                  </a:schemeClr>
                </a:solidFill>
              </a:rPr>
              <a:t>ибо лиц в целях склонения его к совершению коррупционных правонарушений </a:t>
            </a:r>
            <a:endParaRPr lang="ru-RU" sz="1400" b="1" dirty="0">
              <a:solidFill>
                <a:schemeClr val="tx1">
                  <a:lumMod val="65000"/>
                  <a:lumOff val="35000"/>
                </a:schemeClr>
              </a:solidFill>
            </a:endParaRPr>
          </a:p>
        </p:txBody>
      </p:sp>
      <p:sp>
        <p:nvSpPr>
          <p:cNvPr id="19" name="Стрелка вправо 18"/>
          <p:cNvSpPr/>
          <p:nvPr/>
        </p:nvSpPr>
        <p:spPr>
          <a:xfrm>
            <a:off x="3005306" y="4405942"/>
            <a:ext cx="763438" cy="4054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2974824" y="5128118"/>
            <a:ext cx="763438" cy="4054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право 22"/>
          <p:cNvSpPr/>
          <p:nvPr/>
        </p:nvSpPr>
        <p:spPr>
          <a:xfrm>
            <a:off x="3002150" y="5881776"/>
            <a:ext cx="763438" cy="40544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3886967" y="4364966"/>
            <a:ext cx="2710851" cy="487393"/>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lumMod val="65000"/>
                    <a:lumOff val="35000"/>
                  </a:schemeClr>
                </a:solidFill>
              </a:rPr>
              <a:t>п</a:t>
            </a:r>
            <a:r>
              <a:rPr lang="ru-RU" sz="1400" b="1" dirty="0" smtClean="0">
                <a:solidFill>
                  <a:schemeClr val="tx1">
                    <a:lumMod val="65000"/>
                    <a:lumOff val="35000"/>
                  </a:schemeClr>
                </a:solidFill>
              </a:rPr>
              <a:t>редставителя нанимателя</a:t>
            </a:r>
            <a:endParaRPr lang="ru-RU" sz="1400" b="1" dirty="0">
              <a:solidFill>
                <a:schemeClr val="tx1">
                  <a:lumMod val="65000"/>
                  <a:lumOff val="35000"/>
                </a:schemeClr>
              </a:solidFill>
            </a:endParaRPr>
          </a:p>
        </p:txBody>
      </p:sp>
      <p:sp>
        <p:nvSpPr>
          <p:cNvPr id="24" name="Прямоугольник 23"/>
          <p:cNvSpPr/>
          <p:nvPr/>
        </p:nvSpPr>
        <p:spPr>
          <a:xfrm>
            <a:off x="3862003" y="5082111"/>
            <a:ext cx="2710851" cy="49745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lumMod val="65000"/>
                    <a:lumOff val="35000"/>
                  </a:schemeClr>
                </a:solidFill>
              </a:rPr>
              <a:t>о</a:t>
            </a:r>
            <a:r>
              <a:rPr lang="ru-RU" sz="1400" b="1" dirty="0" smtClean="0">
                <a:solidFill>
                  <a:schemeClr val="tx1">
                    <a:lumMod val="65000"/>
                    <a:lumOff val="35000"/>
                  </a:schemeClr>
                </a:solidFill>
              </a:rPr>
              <a:t>рганы прокуратуры</a:t>
            </a:r>
            <a:endParaRPr lang="ru-RU" sz="1400" b="1" dirty="0">
              <a:solidFill>
                <a:schemeClr val="tx1">
                  <a:lumMod val="65000"/>
                  <a:lumOff val="35000"/>
                </a:schemeClr>
              </a:solidFill>
            </a:endParaRPr>
          </a:p>
        </p:txBody>
      </p:sp>
      <p:sp>
        <p:nvSpPr>
          <p:cNvPr id="25" name="Прямоугольник 24"/>
          <p:cNvSpPr/>
          <p:nvPr/>
        </p:nvSpPr>
        <p:spPr>
          <a:xfrm>
            <a:off x="3908371" y="5794075"/>
            <a:ext cx="2710851" cy="54346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lumMod val="65000"/>
                    <a:lumOff val="35000"/>
                  </a:schemeClr>
                </a:solidFill>
              </a:rPr>
              <a:t>д</a:t>
            </a:r>
            <a:r>
              <a:rPr lang="ru-RU" sz="1400" b="1" dirty="0" smtClean="0">
                <a:solidFill>
                  <a:schemeClr val="tx1">
                    <a:lumMod val="65000"/>
                    <a:lumOff val="35000"/>
                  </a:schemeClr>
                </a:solidFill>
              </a:rPr>
              <a:t>ругие государственные органы</a:t>
            </a:r>
            <a:endParaRPr lang="ru-RU" sz="1400" b="1" dirty="0">
              <a:solidFill>
                <a:schemeClr val="tx1">
                  <a:lumMod val="65000"/>
                  <a:lumOff val="35000"/>
                </a:schemeClr>
              </a:solidFill>
            </a:endParaRPr>
          </a:p>
        </p:txBody>
      </p:sp>
      <p:pic>
        <p:nvPicPr>
          <p:cNvPr id="27" name="Рисунок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194" y="5082111"/>
            <a:ext cx="1409053" cy="1341405"/>
          </a:xfrm>
          <a:prstGeom prst="rect">
            <a:avLst/>
          </a:prstGeom>
          <a:effectLst>
            <a:softEdge rad="495300"/>
          </a:effectLst>
        </p:spPr>
      </p:pic>
      <p:pic>
        <p:nvPicPr>
          <p:cNvPr id="28" name="Рисунок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2838" y="1538021"/>
            <a:ext cx="2477463" cy="4976690"/>
          </a:xfrm>
          <a:prstGeom prst="rect">
            <a:avLst/>
          </a:prstGeom>
          <a:effectLst>
            <a:softEdge rad="520700"/>
          </a:effectLst>
        </p:spPr>
      </p:pic>
      <p:sp>
        <p:nvSpPr>
          <p:cNvPr id="4" name="TextBox 3"/>
          <p:cNvSpPr txBox="1"/>
          <p:nvPr/>
        </p:nvSpPr>
        <p:spPr>
          <a:xfrm>
            <a:off x="251520" y="1558496"/>
            <a:ext cx="2601667" cy="3539430"/>
          </a:xfrm>
          <a:prstGeom prst="rect">
            <a:avLst/>
          </a:prstGeom>
          <a:noFill/>
        </p:spPr>
        <p:txBody>
          <a:bodyPr wrap="square" rtlCol="0">
            <a:spAutoFit/>
          </a:bodyPr>
          <a:lstStyle/>
          <a:p>
            <a:pPr algn="just"/>
            <a:r>
              <a:rPr lang="ru-RU" sz="1400" dirty="0" smtClean="0"/>
              <a:t>Дополнительно необходимо изучить: </a:t>
            </a:r>
            <a:r>
              <a:rPr lang="ru-RU" sz="1400" b="1" dirty="0" smtClean="0">
                <a:solidFill>
                  <a:srgbClr val="FF0000"/>
                </a:solidFill>
              </a:rPr>
              <a:t>информацию  Минтруда России от 04.03.2013  </a:t>
            </a:r>
            <a:r>
              <a:rPr lang="ru-RU" sz="1400" dirty="0" smtClean="0"/>
              <a:t>«Обзор рекомендаций по осуществлению комплекса организационных, разъяснительных и иных  иных мер по недопущению должностными лицами поведения,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a:t>
            </a:r>
            <a:endParaRPr lang="ru-RU" sz="1400" dirty="0"/>
          </a:p>
        </p:txBody>
      </p:sp>
    </p:spTree>
    <p:extLst>
      <p:ext uri="{BB962C8B-B14F-4D97-AF65-F5344CB8AC3E}">
        <p14:creationId xmlns:p14="http://schemas.microsoft.com/office/powerpoint/2010/main" val="48497118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5842338"/>
            <a:ext cx="3203848" cy="945887"/>
          </a:xfrm>
          <a:prstGeom prst="rect">
            <a:avLst/>
          </a:prstGeom>
        </p:spPr>
      </p:pic>
      <p:sp>
        <p:nvSpPr>
          <p:cNvPr id="2" name="Прямоугольник 1"/>
          <p:cNvSpPr/>
          <p:nvPr/>
        </p:nvSpPr>
        <p:spPr>
          <a:xfrm>
            <a:off x="1475656" y="134562"/>
            <a:ext cx="6912768" cy="646331"/>
          </a:xfrm>
          <a:prstGeom prst="rect">
            <a:avLst/>
          </a:prstGeom>
        </p:spPr>
        <p:txBody>
          <a:bodyPr wrap="square">
            <a:spAutoFit/>
          </a:bodyPr>
          <a:lstStyle/>
          <a:p>
            <a:pPr algn="ctr"/>
            <a:r>
              <a:rPr lang="ru-RU" b="1" u="sng" dirty="0">
                <a:solidFill>
                  <a:schemeClr val="tx1">
                    <a:lumMod val="95000"/>
                  </a:schemeClr>
                </a:solidFill>
              </a:rPr>
              <a:t>Ответственность </a:t>
            </a:r>
            <a:r>
              <a:rPr lang="ru-RU" b="1" u="sng" dirty="0" smtClean="0">
                <a:solidFill>
                  <a:schemeClr val="tx1">
                    <a:lumMod val="95000"/>
                  </a:schemeClr>
                </a:solidFill>
              </a:rPr>
              <a:t>организаций </a:t>
            </a:r>
            <a:r>
              <a:rPr lang="ru-RU" b="1" u="sng" dirty="0">
                <a:solidFill>
                  <a:schemeClr val="tx1">
                    <a:lumMod val="95000"/>
                  </a:schemeClr>
                </a:solidFill>
              </a:rPr>
              <a:t>и их должностных лиц за нарушение законодательства о противодействии коррупции</a:t>
            </a:r>
          </a:p>
        </p:txBody>
      </p:sp>
      <p:graphicFrame>
        <p:nvGraphicFramePr>
          <p:cNvPr id="6" name="Таблица 5"/>
          <p:cNvGraphicFramePr>
            <a:graphicFrameLocks noGrp="1"/>
          </p:cNvGraphicFramePr>
          <p:nvPr>
            <p:extLst>
              <p:ext uri="{D42A27DB-BD31-4B8C-83A1-F6EECF244321}">
                <p14:modId xmlns:p14="http://schemas.microsoft.com/office/powerpoint/2010/main" val="4103484918"/>
              </p:ext>
            </p:extLst>
          </p:nvPr>
        </p:nvGraphicFramePr>
        <p:xfrm>
          <a:off x="150638" y="780893"/>
          <a:ext cx="8964486" cy="4399561"/>
        </p:xfrm>
        <a:graphic>
          <a:graphicData uri="http://schemas.openxmlformats.org/drawingml/2006/table">
            <a:tbl>
              <a:tblPr firstRow="1" bandRow="1">
                <a:tableStyleId>{F2DE63D5-997A-4646-A377-4702673A728D}</a:tableStyleId>
              </a:tblPr>
              <a:tblGrid>
                <a:gridCol w="2798544"/>
                <a:gridCol w="2798544"/>
                <a:gridCol w="3367398"/>
              </a:tblGrid>
              <a:tr h="99192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u-RU" sz="1800" b="1" i="0" u="none" strike="noStrike" kern="1200" baseline="0" dirty="0" smtClean="0">
                          <a:solidFill>
                            <a:schemeClr val="bg1"/>
                          </a:solidFill>
                          <a:latin typeface="+mn-lt"/>
                          <a:ea typeface="+mn-ea"/>
                          <a:cs typeface="+mn-cs"/>
                        </a:rPr>
                        <a:t>Виды ответственности</a:t>
                      </a:r>
                      <a:r>
                        <a:rPr lang="ru-RU" sz="1800" b="0" i="0" u="none" strike="noStrike" kern="1200" baseline="0" dirty="0" smtClean="0">
                          <a:solidFill>
                            <a:schemeClr val="bg1"/>
                          </a:solidFill>
                          <a:latin typeface="+mn-lt"/>
                          <a:ea typeface="+mn-ea"/>
                          <a:cs typeface="+mn-cs"/>
                        </a:rPr>
                        <a:t>	</a:t>
                      </a:r>
                    </a:p>
                    <a:p>
                      <a:pPr algn="ctr"/>
                      <a:endParaRPr lang="ru-RU" sz="1800" dirty="0">
                        <a:latin typeface="+mn-lt"/>
                      </a:endParaRPr>
                    </a:p>
                  </a:txBody>
                  <a:tcPr>
                    <a:solidFill>
                      <a:schemeClr val="tx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u-RU" sz="1800" b="1" i="0" u="none" strike="noStrike" kern="1200" baseline="0" dirty="0" smtClean="0">
                          <a:solidFill>
                            <a:schemeClr val="bg1"/>
                          </a:solidFill>
                          <a:latin typeface="+mn-lt"/>
                          <a:ea typeface="+mn-ea"/>
                          <a:cs typeface="+mn-cs"/>
                        </a:rPr>
                        <a:t>Юридические лица</a:t>
                      </a:r>
                      <a:r>
                        <a:rPr lang="ru-RU" sz="1800" b="0" i="0" u="none" strike="noStrike" kern="1200" baseline="0" dirty="0" smtClean="0">
                          <a:solidFill>
                            <a:schemeClr val="bg1"/>
                          </a:solidFill>
                          <a:latin typeface="+mn-lt"/>
                          <a:ea typeface="+mn-ea"/>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ru-RU" sz="1800" b="0" i="0" u="none" strike="noStrike" kern="1200" baseline="0" dirty="0" smtClean="0">
                          <a:solidFill>
                            <a:schemeClr val="bg1"/>
                          </a:solidFill>
                          <a:latin typeface="+mn-lt"/>
                          <a:ea typeface="+mn-ea"/>
                          <a:cs typeface="+mn-cs"/>
                        </a:rPr>
                        <a:t>	</a:t>
                      </a:r>
                    </a:p>
                    <a:p>
                      <a:pPr algn="ctr"/>
                      <a:endParaRPr lang="ru-RU" sz="1800" dirty="0">
                        <a:latin typeface="+mn-lt"/>
                      </a:endParaRPr>
                    </a:p>
                  </a:txBody>
                  <a:tcPr>
                    <a:solidFill>
                      <a:schemeClr val="tx2">
                        <a:lumMod val="40000"/>
                        <a:lumOff val="60000"/>
                      </a:schemeClr>
                    </a:solidFill>
                  </a:tcPr>
                </a:tc>
                <a:tc>
                  <a:txBody>
                    <a:bodyPr/>
                    <a:lstStyle/>
                    <a:p>
                      <a:pPr algn="ctr"/>
                      <a:r>
                        <a:rPr lang="ru-RU" sz="1800" dirty="0" smtClean="0">
                          <a:latin typeface="+mn-lt"/>
                        </a:rPr>
                        <a:t>Физические лица</a:t>
                      </a:r>
                      <a:endParaRPr lang="ru-RU" sz="1800" dirty="0">
                        <a:latin typeface="+mn-lt"/>
                      </a:endParaRPr>
                    </a:p>
                  </a:txBody>
                  <a:tcPr>
                    <a:solidFill>
                      <a:schemeClr val="tx2">
                        <a:lumMod val="40000"/>
                        <a:lumOff val="60000"/>
                      </a:schemeClr>
                    </a:solidFill>
                  </a:tcPr>
                </a:tc>
              </a:tr>
              <a:tr h="9919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800" b="1" i="0" u="none" strike="noStrike" kern="1200" baseline="0" dirty="0" smtClean="0">
                          <a:solidFill>
                            <a:schemeClr val="tx1"/>
                          </a:solidFill>
                          <a:latin typeface="+mn-lt"/>
                          <a:ea typeface="+mn-ea"/>
                          <a:cs typeface="+mn-cs"/>
                        </a:rPr>
                        <a:t>Уголовно-правовая </a:t>
                      </a:r>
                      <a:r>
                        <a:rPr lang="ru-RU" sz="1800" b="0" i="0" u="none" strike="noStrike" kern="1200" baseline="0" dirty="0" smtClean="0">
                          <a:solidFill>
                            <a:schemeClr val="tx1"/>
                          </a:solidFill>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ru-RU" sz="1800" b="0" i="0" u="none" strike="noStrike" kern="1200" baseline="0" dirty="0" smtClean="0">
                          <a:solidFill>
                            <a:schemeClr val="tx1"/>
                          </a:solidFill>
                          <a:latin typeface="+mn-lt"/>
                          <a:ea typeface="+mn-ea"/>
                          <a:cs typeface="+mn-cs"/>
                        </a:rPr>
                        <a:t>	</a:t>
                      </a:r>
                    </a:p>
                    <a:p>
                      <a:pPr algn="l"/>
                      <a:endParaRPr lang="ru-RU" dirty="0"/>
                    </a:p>
                  </a:txBody>
                  <a:tcPr/>
                </a:tc>
                <a:tc>
                  <a:txBody>
                    <a:bodyPr/>
                    <a:lstStyle/>
                    <a:p>
                      <a:pPr algn="ctr"/>
                      <a:endParaRPr lang="ru-RU"/>
                    </a:p>
                  </a:txBody>
                  <a:tcPr/>
                </a:tc>
                <a:tc>
                  <a:txBody>
                    <a:bodyPr/>
                    <a:lstStyle/>
                    <a:p>
                      <a:pPr marL="285750" indent="-285750" algn="ctr">
                        <a:buFont typeface="Wingdings" panose="05000000000000000000" pitchFamily="2" charset="2"/>
                        <a:buChar char="ü"/>
                      </a:pPr>
                      <a:r>
                        <a:rPr lang="ru-RU" sz="2400" dirty="0" smtClean="0"/>
                        <a:t> </a:t>
                      </a:r>
                      <a:endParaRPr lang="ru-RU" sz="2400" dirty="0"/>
                    </a:p>
                  </a:txBody>
                  <a:tcPr/>
                </a:tc>
              </a:tr>
              <a:tr h="805237">
                <a:tc>
                  <a:txBody>
                    <a:bodyPr/>
                    <a:lstStyle/>
                    <a:p>
                      <a:pPr algn="l"/>
                      <a:r>
                        <a:rPr lang="ru-RU" sz="1800" b="1" i="0" u="none" strike="noStrike" kern="1200" baseline="0" dirty="0" smtClean="0">
                          <a:solidFill>
                            <a:schemeClr val="tx1"/>
                          </a:solidFill>
                          <a:latin typeface="+mn-lt"/>
                          <a:ea typeface="+mn-ea"/>
                          <a:cs typeface="+mn-cs"/>
                        </a:rPr>
                        <a:t>Административная</a:t>
                      </a:r>
                      <a:endParaRPr lang="ru-RU" dirty="0"/>
                    </a:p>
                  </a:txBody>
                  <a:tcPr/>
                </a:tc>
                <a:tc>
                  <a:txBody>
                    <a:bodyPr/>
                    <a:lstStyle/>
                    <a:p>
                      <a:pPr marL="285750" indent="-285750" algn="ctr">
                        <a:buFont typeface="Wingdings" panose="05000000000000000000" pitchFamily="2" charset="2"/>
                        <a:buChar char="ü"/>
                      </a:pPr>
                      <a:r>
                        <a:rPr lang="ru-RU" sz="2400" dirty="0" smtClean="0">
                          <a:solidFill>
                            <a:schemeClr val="tx1">
                              <a:lumMod val="95000"/>
                            </a:schemeClr>
                          </a:solidFill>
                          <a:latin typeface="+mn-lt"/>
                        </a:rPr>
                        <a:t> </a:t>
                      </a:r>
                      <a:endParaRPr lang="ru-RU" sz="2400" dirty="0">
                        <a:solidFill>
                          <a:schemeClr val="tx1">
                            <a:lumMod val="95000"/>
                          </a:schemeClr>
                        </a:solidFill>
                        <a:latin typeface="+mn-lt"/>
                      </a:endParaRPr>
                    </a:p>
                  </a:txBody>
                  <a:tcPr/>
                </a:tc>
                <a:tc>
                  <a:txBody>
                    <a:bodyPr/>
                    <a:lstStyle/>
                    <a:p>
                      <a:pPr algn="ctr"/>
                      <a:endParaRPr lang="ru-RU" sz="2400" dirty="0"/>
                    </a:p>
                  </a:txBody>
                  <a:tcPr/>
                </a:tc>
              </a:tr>
              <a:tr h="8052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800" b="1" i="0" u="none" strike="noStrike" kern="1200" baseline="0" dirty="0" smtClean="0">
                          <a:solidFill>
                            <a:schemeClr val="tx1"/>
                          </a:solidFill>
                          <a:latin typeface="+mn-lt"/>
                          <a:ea typeface="+mn-ea"/>
                          <a:cs typeface="+mn-cs"/>
                        </a:rPr>
                        <a:t>Гражданско-правовая</a:t>
                      </a:r>
                      <a:r>
                        <a:rPr lang="ru-RU" sz="1800" b="0" i="0" u="none" strike="noStrike" kern="1200" baseline="0" dirty="0" smtClean="0">
                          <a:solidFill>
                            <a:schemeClr val="tx1"/>
                          </a:solidFill>
                          <a:latin typeface="+mn-lt"/>
                          <a:ea typeface="+mn-ea"/>
                          <a:cs typeface="+mn-cs"/>
                        </a:rPr>
                        <a:t>	</a:t>
                      </a:r>
                    </a:p>
                    <a:p>
                      <a:pPr algn="l"/>
                      <a:endParaRPr lang="ru-RU" dirty="0"/>
                    </a:p>
                  </a:txBody>
                  <a:tcPr/>
                </a:tc>
                <a:tc>
                  <a:txBody>
                    <a:bodyPr/>
                    <a:lstStyle/>
                    <a:p>
                      <a:pPr marL="285750" indent="-285750" algn="ctr">
                        <a:buFont typeface="Wingdings" panose="05000000000000000000" pitchFamily="2" charset="2"/>
                        <a:buChar char="ü"/>
                      </a:pPr>
                      <a:r>
                        <a:rPr lang="ru-RU" sz="2400" dirty="0" smtClean="0"/>
                        <a:t> </a:t>
                      </a:r>
                      <a:endParaRPr lang="ru-RU" sz="2400" dirty="0"/>
                    </a:p>
                  </a:txBody>
                  <a:tcPr/>
                </a:tc>
                <a:tc>
                  <a:txBody>
                    <a:bodyPr/>
                    <a:lstStyle/>
                    <a:p>
                      <a:pPr marL="285750" indent="-285750" algn="ctr">
                        <a:buFont typeface="Wingdings" panose="05000000000000000000" pitchFamily="2" charset="2"/>
                        <a:buChar char="ü"/>
                      </a:pPr>
                      <a:r>
                        <a:rPr lang="ru-RU" sz="2400" dirty="0" smtClean="0"/>
                        <a:t> </a:t>
                      </a:r>
                      <a:endParaRPr lang="ru-RU" sz="2400" dirty="0"/>
                    </a:p>
                  </a:txBody>
                  <a:tcPr/>
                </a:tc>
              </a:tr>
              <a:tr h="805237">
                <a:tc>
                  <a:txBody>
                    <a:bodyPr/>
                    <a:lstStyle/>
                    <a:p>
                      <a:pPr algn="l"/>
                      <a:r>
                        <a:rPr lang="ru-RU" sz="1800" b="1" i="0" u="none" strike="noStrike" kern="1200" baseline="0" dirty="0" smtClean="0">
                          <a:solidFill>
                            <a:schemeClr val="tx1"/>
                          </a:solidFill>
                          <a:latin typeface="+mn-lt"/>
                          <a:ea typeface="+mn-ea"/>
                          <a:cs typeface="+mn-cs"/>
                        </a:rPr>
                        <a:t>Дисциплинарная</a:t>
                      </a:r>
                      <a:r>
                        <a:rPr lang="ru-RU" sz="1800" b="0" i="0" u="none" strike="noStrike" kern="1200" baseline="0" dirty="0" smtClean="0">
                          <a:solidFill>
                            <a:schemeClr val="tx1"/>
                          </a:solidFill>
                          <a:latin typeface="+mn-lt"/>
                          <a:ea typeface="+mn-ea"/>
                          <a:cs typeface="+mn-cs"/>
                        </a:rPr>
                        <a:t>	</a:t>
                      </a:r>
                    </a:p>
                  </a:txBody>
                  <a:tcPr/>
                </a:tc>
                <a:tc>
                  <a:txBody>
                    <a:bodyPr/>
                    <a:lstStyle/>
                    <a:p>
                      <a:pPr algn="ctr"/>
                      <a:endParaRPr lang="ru-RU" dirty="0"/>
                    </a:p>
                  </a:txBody>
                  <a:tcPr/>
                </a:tc>
                <a:tc>
                  <a:txBody>
                    <a:bodyPr/>
                    <a:lstStyle/>
                    <a:p>
                      <a:pPr marL="285750" indent="-285750" algn="ctr">
                        <a:buFont typeface="Wingdings" panose="05000000000000000000" pitchFamily="2" charset="2"/>
                        <a:buChar char="ü"/>
                      </a:pPr>
                      <a:r>
                        <a:rPr lang="ru-RU" sz="2400" dirty="0" smtClean="0"/>
                        <a:t> </a:t>
                      </a:r>
                      <a:endParaRPr lang="ru-RU" sz="2400" dirty="0"/>
                    </a:p>
                  </a:txBody>
                  <a:tcPr/>
                </a:tc>
              </a:tr>
            </a:tbl>
          </a:graphicData>
        </a:graphic>
      </p:graphicFrame>
      <p:sp>
        <p:nvSpPr>
          <p:cNvPr id="3" name="Прямоугольник 2"/>
          <p:cNvSpPr/>
          <p:nvPr/>
        </p:nvSpPr>
        <p:spPr>
          <a:xfrm>
            <a:off x="251520" y="5103674"/>
            <a:ext cx="6480720" cy="1477328"/>
          </a:xfrm>
          <a:prstGeom prst="rect">
            <a:avLst/>
          </a:prstGeom>
        </p:spPr>
        <p:txBody>
          <a:bodyPr wrap="square">
            <a:spAutoFit/>
          </a:bodyPr>
          <a:lstStyle/>
          <a:p>
            <a:r>
              <a:rPr lang="ru-RU" dirty="0">
                <a:solidFill>
                  <a:schemeClr val="tx1">
                    <a:lumMod val="95000"/>
                  </a:schemeClr>
                </a:solidFill>
              </a:rPr>
              <a:t>Ключевым признаком состава коррупционного правонарушения всегда является незаконное получение преимуществ </a:t>
            </a:r>
            <a:r>
              <a:rPr lang="ru-RU" i="1" dirty="0">
                <a:solidFill>
                  <a:schemeClr val="tx1">
                    <a:lumMod val="95000"/>
                  </a:schemeClr>
                </a:solidFill>
              </a:rPr>
              <a:t>(состоявшееся или потенциальное, как правило, посредством вознаграждения либо иного нелегитимного воздействия на должностное лицо</a:t>
            </a:r>
            <a:r>
              <a:rPr lang="ru-RU" i="1" dirty="0">
                <a:latin typeface="Calibri" panose="020F0502020204030204" pitchFamily="34" charset="0"/>
              </a:rPr>
              <a:t>)</a:t>
            </a:r>
            <a:endParaRPr lang="ru-RU" dirty="0"/>
          </a:p>
        </p:txBody>
      </p:sp>
    </p:spTree>
    <p:extLst>
      <p:ext uri="{BB962C8B-B14F-4D97-AF65-F5344CB8AC3E}">
        <p14:creationId xmlns:p14="http://schemas.microsoft.com/office/powerpoint/2010/main" val="20701070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415" y="260648"/>
            <a:ext cx="1176337"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763688" y="548680"/>
            <a:ext cx="6984776" cy="369332"/>
          </a:xfrm>
          <a:prstGeom prst="rect">
            <a:avLst/>
          </a:prstGeom>
        </p:spPr>
        <p:txBody>
          <a:bodyPr wrap="square">
            <a:spAutoFit/>
          </a:bodyPr>
          <a:lstStyle/>
          <a:p>
            <a:pPr algn="ctr"/>
            <a:r>
              <a:rPr lang="ru-RU" b="1" dirty="0"/>
              <a:t>Статистика</a:t>
            </a:r>
            <a:r>
              <a:rPr lang="ru-RU" b="1" dirty="0">
                <a:solidFill>
                  <a:schemeClr val="bg1">
                    <a:lumMod val="95000"/>
                    <a:lumOff val="5000"/>
                  </a:schemeClr>
                </a:solidFill>
              </a:rPr>
              <a:t> </a:t>
            </a:r>
            <a:r>
              <a:rPr lang="ru-RU" b="1" dirty="0"/>
              <a:t>преступлений коррупционного </a:t>
            </a:r>
            <a:r>
              <a:rPr lang="ru-RU" b="1" dirty="0" smtClean="0"/>
              <a:t>характера:</a:t>
            </a:r>
            <a:endParaRPr lang="ru-RU" b="1" dirty="0"/>
          </a:p>
        </p:txBody>
      </p:sp>
      <p:graphicFrame>
        <p:nvGraphicFramePr>
          <p:cNvPr id="5" name="Схема 4"/>
          <p:cNvGraphicFramePr/>
          <p:nvPr>
            <p:extLst>
              <p:ext uri="{D42A27DB-BD31-4B8C-83A1-F6EECF244321}">
                <p14:modId xmlns:p14="http://schemas.microsoft.com/office/powerpoint/2010/main" val="2960623721"/>
              </p:ext>
            </p:extLst>
          </p:nvPr>
        </p:nvGraphicFramePr>
        <p:xfrm>
          <a:off x="539552" y="918012"/>
          <a:ext cx="8496944" cy="2934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347864" y="1196752"/>
            <a:ext cx="2604559" cy="369332"/>
          </a:xfrm>
          <a:prstGeom prst="rect">
            <a:avLst/>
          </a:prstGeom>
          <a:noFill/>
        </p:spPr>
        <p:txBody>
          <a:bodyPr wrap="none" rtlCol="0">
            <a:spAutoFit/>
          </a:bodyPr>
          <a:lstStyle/>
          <a:p>
            <a:r>
              <a:rPr lang="ru-RU" b="1" dirty="0" smtClean="0"/>
              <a:t>Российская Федерация </a:t>
            </a:r>
            <a:endParaRPr lang="ru-RU" b="1" dirty="0"/>
          </a:p>
        </p:txBody>
      </p:sp>
      <p:graphicFrame>
        <p:nvGraphicFramePr>
          <p:cNvPr id="8" name="Схема 7"/>
          <p:cNvGraphicFramePr/>
          <p:nvPr>
            <p:extLst>
              <p:ext uri="{D42A27DB-BD31-4B8C-83A1-F6EECF244321}">
                <p14:modId xmlns:p14="http://schemas.microsoft.com/office/powerpoint/2010/main" val="3277764572"/>
              </p:ext>
            </p:extLst>
          </p:nvPr>
        </p:nvGraphicFramePr>
        <p:xfrm>
          <a:off x="239415" y="4149080"/>
          <a:ext cx="8904584" cy="25360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p:cNvSpPr txBox="1"/>
          <p:nvPr/>
        </p:nvSpPr>
        <p:spPr>
          <a:xfrm>
            <a:off x="3491880" y="4293096"/>
            <a:ext cx="2232923" cy="369332"/>
          </a:xfrm>
          <a:prstGeom prst="rect">
            <a:avLst/>
          </a:prstGeom>
          <a:noFill/>
        </p:spPr>
        <p:txBody>
          <a:bodyPr wrap="square" rtlCol="0">
            <a:spAutoFit/>
          </a:bodyPr>
          <a:lstStyle/>
          <a:p>
            <a:pPr algn="ctr"/>
            <a:r>
              <a:rPr lang="ru-RU" b="1" dirty="0" smtClean="0"/>
              <a:t>Хабаровский край</a:t>
            </a:r>
            <a:endParaRPr lang="ru-RU" b="1" dirty="0"/>
          </a:p>
        </p:txBody>
      </p:sp>
    </p:spTree>
    <p:extLst>
      <p:ext uri="{BB962C8B-B14F-4D97-AF65-F5344CB8AC3E}">
        <p14:creationId xmlns:p14="http://schemas.microsoft.com/office/powerpoint/2010/main" val="1926355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 calcmode="lin" valueType="num">
                                      <p:cBhvr>
                                        <p:cTn id="30" dur="1000" fill="hold"/>
                                        <p:tgtEl>
                                          <p:spTgt spid="8"/>
                                        </p:tgtEl>
                                        <p:attrNameLst>
                                          <p:attrName>style.rotation</p:attrName>
                                        </p:attrNameLst>
                                      </p:cBhvr>
                                      <p:tavLst>
                                        <p:tav tm="0">
                                          <p:val>
                                            <p:fltVal val="90"/>
                                          </p:val>
                                        </p:tav>
                                        <p:tav tm="100000">
                                          <p:val>
                                            <p:fltVal val="0"/>
                                          </p:val>
                                        </p:tav>
                                      </p:tavLst>
                                    </p:anim>
                                    <p:animEffect transition="in" filter="fade">
                                      <p:cBhvr>
                                        <p:cTn id="3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Graphic spid="8" grpId="0">
        <p:bldAsOne/>
      </p:bldGraphic>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175191">
            <a:off x="5868144" y="5567060"/>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979712" y="143666"/>
            <a:ext cx="6264696" cy="923330"/>
          </a:xfrm>
          <a:prstGeom prst="rect">
            <a:avLst/>
          </a:prstGeom>
          <a:solidFill>
            <a:schemeClr val="tx2">
              <a:lumMod val="40000"/>
              <a:lumOff val="60000"/>
              <a:alpha val="65000"/>
            </a:schemeClr>
          </a:solidFill>
        </p:spPr>
        <p:txBody>
          <a:bodyPr wrap="square" rtlCol="0">
            <a:spAutoFit/>
          </a:bodyPr>
          <a:lstStyle/>
          <a:p>
            <a:pPr algn="ctr"/>
            <a:r>
              <a:rPr lang="ru-RU" b="1" dirty="0">
                <a:solidFill>
                  <a:srgbClr val="002060"/>
                </a:solidFill>
              </a:rPr>
              <a:t>Число </a:t>
            </a:r>
            <a:r>
              <a:rPr lang="ru-RU" b="1" dirty="0" smtClean="0">
                <a:solidFill>
                  <a:srgbClr val="002060"/>
                </a:solidFill>
              </a:rPr>
              <a:t>лиц,</a:t>
            </a:r>
            <a:endParaRPr lang="ru-RU" dirty="0">
              <a:solidFill>
                <a:srgbClr val="002060"/>
              </a:solidFill>
            </a:endParaRPr>
          </a:p>
          <a:p>
            <a:pPr algn="ctr"/>
            <a:r>
              <a:rPr lang="ru-RU" b="1" dirty="0" smtClean="0">
                <a:solidFill>
                  <a:srgbClr val="002060"/>
                </a:solidFill>
              </a:rPr>
              <a:t>осужденных  за преступления</a:t>
            </a:r>
          </a:p>
          <a:p>
            <a:pPr algn="ctr"/>
            <a:r>
              <a:rPr lang="ru-RU" b="1" dirty="0" smtClean="0">
                <a:solidFill>
                  <a:srgbClr val="002060"/>
                </a:solidFill>
              </a:rPr>
              <a:t> коррупционной направленности судами края:</a:t>
            </a:r>
            <a:endParaRPr lang="ru-RU" b="1"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02719491"/>
              </p:ext>
            </p:extLst>
          </p:nvPr>
        </p:nvGraphicFramePr>
        <p:xfrm>
          <a:off x="179511" y="2132856"/>
          <a:ext cx="8784978" cy="3051813"/>
        </p:xfrm>
        <a:graphic>
          <a:graphicData uri="http://schemas.openxmlformats.org/drawingml/2006/table">
            <a:tbl>
              <a:tblPr firstRow="1" bandRow="1">
                <a:tableStyleId>{5C22544A-7EE6-4342-B048-85BDC9FD1C3A}</a:tableStyleId>
              </a:tblPr>
              <a:tblGrid>
                <a:gridCol w="632772"/>
                <a:gridCol w="2214701"/>
                <a:gridCol w="1138989"/>
                <a:gridCol w="1033525"/>
                <a:gridCol w="1254997"/>
                <a:gridCol w="1254997"/>
                <a:gridCol w="1254997"/>
              </a:tblGrid>
              <a:tr h="674373">
                <a:tc>
                  <a:txBody>
                    <a:bodyPr/>
                    <a:lstStyle/>
                    <a:p>
                      <a:r>
                        <a:rPr lang="ru-RU" dirty="0" smtClean="0">
                          <a:solidFill>
                            <a:srgbClr val="002060"/>
                          </a:solidFill>
                        </a:rPr>
                        <a:t>№</a:t>
                      </a:r>
                      <a:endParaRPr lang="ru-RU" dirty="0">
                        <a:solidFill>
                          <a:srgbClr val="002060"/>
                        </a:solidFill>
                      </a:endParaRPr>
                    </a:p>
                  </a:txBody>
                  <a:tcPr>
                    <a:solidFill>
                      <a:schemeClr val="tx2">
                        <a:lumMod val="40000"/>
                        <a:lumOff val="60000"/>
                        <a:alpha val="34000"/>
                      </a:schemeClr>
                    </a:solidFill>
                  </a:tcPr>
                </a:tc>
                <a:tc>
                  <a:txBody>
                    <a:bodyPr/>
                    <a:lstStyle/>
                    <a:p>
                      <a:r>
                        <a:rPr lang="ru-RU" dirty="0" smtClean="0">
                          <a:solidFill>
                            <a:srgbClr val="002060"/>
                          </a:solidFill>
                        </a:rPr>
                        <a:t>Количество</a:t>
                      </a:r>
                      <a:endParaRPr lang="ru-RU" dirty="0">
                        <a:solidFill>
                          <a:srgbClr val="002060"/>
                        </a:solidFill>
                      </a:endParaRPr>
                    </a:p>
                  </a:txBody>
                  <a:tcPr>
                    <a:solidFill>
                      <a:schemeClr val="tx2">
                        <a:lumMod val="40000"/>
                        <a:lumOff val="60000"/>
                        <a:alpha val="34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rgbClr val="002060"/>
                          </a:solidFill>
                        </a:rPr>
                        <a:t>2018 г.</a:t>
                      </a:r>
                    </a:p>
                    <a:p>
                      <a:endParaRPr lang="ru-RU" dirty="0">
                        <a:solidFill>
                          <a:srgbClr val="002060"/>
                        </a:solidFill>
                      </a:endParaRPr>
                    </a:p>
                  </a:txBody>
                  <a:tcPr>
                    <a:solidFill>
                      <a:schemeClr val="tx2">
                        <a:lumMod val="40000"/>
                        <a:lumOff val="60000"/>
                        <a:alpha val="34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rgbClr val="002060"/>
                          </a:solidFill>
                        </a:rPr>
                        <a:t>2019 г.</a:t>
                      </a:r>
                    </a:p>
                    <a:p>
                      <a:endParaRPr lang="ru-RU" dirty="0">
                        <a:solidFill>
                          <a:srgbClr val="002060"/>
                        </a:solidFill>
                      </a:endParaRPr>
                    </a:p>
                  </a:txBody>
                  <a:tcPr>
                    <a:solidFill>
                      <a:schemeClr val="tx2">
                        <a:lumMod val="40000"/>
                        <a:lumOff val="60000"/>
                        <a:alpha val="34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rgbClr val="002060"/>
                          </a:solidFill>
                        </a:rPr>
                        <a:t>2020 г.</a:t>
                      </a:r>
                    </a:p>
                  </a:txBody>
                  <a:tcPr>
                    <a:solidFill>
                      <a:schemeClr val="tx2">
                        <a:lumMod val="40000"/>
                        <a:lumOff val="60000"/>
                        <a:alpha val="34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rgbClr val="002060"/>
                          </a:solidFill>
                        </a:rPr>
                        <a:t>2021 г.</a:t>
                      </a:r>
                    </a:p>
                  </a:txBody>
                  <a:tcPr>
                    <a:solidFill>
                      <a:schemeClr val="tx2">
                        <a:lumMod val="40000"/>
                        <a:lumOff val="60000"/>
                        <a:alpha val="34000"/>
                      </a:schemeClr>
                    </a:solidFill>
                  </a:tcPr>
                </a:tc>
                <a:tc>
                  <a:txBody>
                    <a:bodyPr/>
                    <a:lstStyle/>
                    <a:p>
                      <a:r>
                        <a:rPr lang="ru-RU" dirty="0" smtClean="0">
                          <a:solidFill>
                            <a:schemeClr val="tx1"/>
                          </a:solidFill>
                        </a:rPr>
                        <a:t>2022 г.</a:t>
                      </a:r>
                      <a:endParaRPr lang="ru-RU" dirty="0">
                        <a:solidFill>
                          <a:schemeClr val="tx1"/>
                        </a:solidFill>
                      </a:endParaRPr>
                    </a:p>
                  </a:txBody>
                  <a:tcPr>
                    <a:solidFill>
                      <a:schemeClr val="tx2">
                        <a:lumMod val="40000"/>
                        <a:lumOff val="60000"/>
                        <a:alpha val="34000"/>
                      </a:schemeClr>
                    </a:solidFill>
                  </a:tcPr>
                </a:tc>
              </a:tr>
              <a:tr h="674373">
                <a:tc>
                  <a:txBody>
                    <a:bodyPr/>
                    <a:lstStyle/>
                    <a:p>
                      <a:r>
                        <a:rPr lang="ru-RU" dirty="0" smtClean="0"/>
                        <a:t>1.</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общее</a:t>
                      </a:r>
                      <a:r>
                        <a:rPr lang="ru-RU" baseline="0" dirty="0" smtClean="0"/>
                        <a:t> </a:t>
                      </a:r>
                      <a:r>
                        <a:rPr lang="ru-RU" dirty="0" smtClean="0"/>
                        <a:t>число осужденных</a:t>
                      </a:r>
                      <a:r>
                        <a:rPr lang="en-US" smtClean="0"/>
                        <a:t> </a:t>
                      </a:r>
                      <a:endParaRPr lang="ru-RU" dirty="0" smtClean="0"/>
                    </a:p>
                    <a:p>
                      <a:endParaRPr lang="ru-RU" dirty="0"/>
                    </a:p>
                  </a:txBody>
                  <a:tcPr/>
                </a:tc>
                <a:tc>
                  <a:txBody>
                    <a:bodyPr/>
                    <a:lstStyle/>
                    <a:p>
                      <a:r>
                        <a:rPr lang="ru-RU" dirty="0" smtClean="0"/>
                        <a:t>69</a:t>
                      </a:r>
                      <a:endParaRPr lang="ru-RU" dirty="0"/>
                    </a:p>
                  </a:txBody>
                  <a:tcPr/>
                </a:tc>
                <a:tc>
                  <a:txBody>
                    <a:bodyPr/>
                    <a:lstStyle/>
                    <a:p>
                      <a:r>
                        <a:rPr lang="ru-RU" dirty="0" smtClean="0"/>
                        <a:t>85</a:t>
                      </a:r>
                      <a:endParaRPr lang="ru-RU" dirty="0"/>
                    </a:p>
                  </a:txBody>
                  <a:tcPr/>
                </a:tc>
                <a:tc>
                  <a:txBody>
                    <a:bodyPr/>
                    <a:lstStyle/>
                    <a:p>
                      <a:r>
                        <a:rPr lang="ru-RU" dirty="0" smtClean="0"/>
                        <a:t>93</a:t>
                      </a:r>
                      <a:endParaRPr lang="ru-RU" dirty="0"/>
                    </a:p>
                  </a:txBody>
                  <a:tcPr/>
                </a:tc>
                <a:tc>
                  <a:txBody>
                    <a:bodyPr/>
                    <a:lstStyle/>
                    <a:p>
                      <a:r>
                        <a:rPr lang="en-US" dirty="0" smtClean="0">
                          <a:solidFill>
                            <a:schemeClr val="tx1"/>
                          </a:solidFill>
                        </a:rPr>
                        <a:t>71</a:t>
                      </a:r>
                      <a:endParaRPr lang="ru-RU" dirty="0">
                        <a:solidFill>
                          <a:schemeClr val="tx1"/>
                        </a:solidFill>
                      </a:endParaRPr>
                    </a:p>
                  </a:txBody>
                  <a:tcPr/>
                </a:tc>
                <a:tc>
                  <a:txBody>
                    <a:bodyPr/>
                    <a:lstStyle/>
                    <a:p>
                      <a:r>
                        <a:rPr lang="en-US" smtClean="0">
                          <a:solidFill>
                            <a:schemeClr val="tx1"/>
                          </a:solidFill>
                        </a:rPr>
                        <a:t>82</a:t>
                      </a:r>
                      <a:endParaRPr lang="ru-RU" dirty="0">
                        <a:solidFill>
                          <a:schemeClr val="tx1"/>
                        </a:solidFill>
                      </a:endParaRPr>
                    </a:p>
                  </a:txBody>
                  <a:tcPr/>
                </a:tc>
              </a:tr>
              <a:tr h="674373">
                <a:tc>
                  <a:txBody>
                    <a:bodyPr/>
                    <a:lstStyle/>
                    <a:p>
                      <a:r>
                        <a:rPr lang="ru-RU" dirty="0" smtClean="0"/>
                        <a:t>1.1</a:t>
                      </a:r>
                      <a:endParaRPr lang="ru-RU" dirty="0"/>
                    </a:p>
                  </a:txBody>
                  <a:tcPr/>
                </a:tc>
                <a:tc>
                  <a:txBody>
                    <a:bodyPr/>
                    <a:lstStyle/>
                    <a:p>
                      <a:r>
                        <a:rPr lang="ru-RU" dirty="0" smtClean="0"/>
                        <a:t>из них:</a:t>
                      </a:r>
                      <a:r>
                        <a:rPr lang="ru-RU" baseline="0" dirty="0" smtClean="0"/>
                        <a:t> </a:t>
                      </a:r>
                      <a:r>
                        <a:rPr lang="ru-RU" dirty="0" smtClean="0"/>
                        <a:t>руководители и бухгалтеры</a:t>
                      </a:r>
                      <a:r>
                        <a:rPr lang="ru-RU" baseline="0" dirty="0" smtClean="0"/>
                        <a:t> унитарных предприятий</a:t>
                      </a:r>
                      <a:endParaRPr lang="ru-RU" dirty="0"/>
                    </a:p>
                  </a:txBody>
                  <a:tcPr/>
                </a:tc>
                <a:tc>
                  <a:txBody>
                    <a:bodyPr/>
                    <a:lstStyle/>
                    <a:p>
                      <a:r>
                        <a:rPr lang="ru-RU" dirty="0" smtClean="0"/>
                        <a:t>13</a:t>
                      </a:r>
                      <a:endParaRPr lang="ru-RU" dirty="0"/>
                    </a:p>
                  </a:txBody>
                  <a:tcPr/>
                </a:tc>
                <a:tc>
                  <a:txBody>
                    <a:bodyPr/>
                    <a:lstStyle/>
                    <a:p>
                      <a:r>
                        <a:rPr lang="ru-RU" dirty="0" smtClean="0"/>
                        <a:t>13</a:t>
                      </a:r>
                      <a:endParaRPr lang="ru-RU" dirty="0"/>
                    </a:p>
                  </a:txBody>
                  <a:tcPr/>
                </a:tc>
                <a:tc>
                  <a:txBody>
                    <a:bodyPr/>
                    <a:lstStyle/>
                    <a:p>
                      <a:r>
                        <a:rPr lang="ru-RU" dirty="0" smtClean="0"/>
                        <a:t>8</a:t>
                      </a:r>
                      <a:endParaRPr lang="ru-RU" dirty="0"/>
                    </a:p>
                  </a:txBody>
                  <a:tcPr/>
                </a:tc>
                <a:tc>
                  <a:txBody>
                    <a:bodyPr/>
                    <a:lstStyle/>
                    <a:p>
                      <a:r>
                        <a:rPr lang="ru-RU" dirty="0" smtClean="0">
                          <a:solidFill>
                            <a:schemeClr val="tx1"/>
                          </a:solidFill>
                        </a:rPr>
                        <a:t>13</a:t>
                      </a:r>
                      <a:endParaRPr lang="ru-RU" dirty="0">
                        <a:solidFill>
                          <a:schemeClr val="tx1"/>
                        </a:solidFill>
                      </a:endParaRPr>
                    </a:p>
                  </a:txBody>
                  <a:tcPr/>
                </a:tc>
                <a:tc>
                  <a:txBody>
                    <a:bodyPr/>
                    <a:lstStyle/>
                    <a:p>
                      <a:r>
                        <a:rPr lang="ru-RU" dirty="0" smtClean="0">
                          <a:solidFill>
                            <a:schemeClr val="tx1"/>
                          </a:solidFill>
                        </a:rPr>
                        <a:t>7</a:t>
                      </a:r>
                      <a:endParaRPr lang="ru-RU" dirty="0">
                        <a:solidFill>
                          <a:schemeClr val="tx1"/>
                        </a:solidFill>
                      </a:endParaRPr>
                    </a:p>
                  </a:txBody>
                  <a:tcPr/>
                </a:tc>
              </a:tr>
            </a:tbl>
          </a:graphicData>
        </a:graphic>
      </p:graphicFrame>
    </p:spTree>
    <p:extLst>
      <p:ext uri="{BB962C8B-B14F-4D97-AF65-F5344CB8AC3E}">
        <p14:creationId xmlns:p14="http://schemas.microsoft.com/office/powerpoint/2010/main" val="4069117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130838">
            <a:off x="5868143" y="5586761"/>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280666" y="277534"/>
            <a:ext cx="7107758" cy="923330"/>
          </a:xfrm>
          <a:prstGeom prst="rect">
            <a:avLst/>
          </a:prstGeom>
          <a:noFill/>
        </p:spPr>
        <p:txBody>
          <a:bodyPr wrap="square" rtlCol="0">
            <a:spAutoFit/>
          </a:bodyPr>
          <a:lstStyle/>
          <a:p>
            <a:pPr algn="ctr"/>
            <a:r>
              <a:rPr lang="ru-RU" b="1" dirty="0" smtClean="0"/>
              <a:t>Размещение информации на сайте организации </a:t>
            </a:r>
          </a:p>
          <a:p>
            <a:pPr algn="ctr"/>
            <a:r>
              <a:rPr lang="ru-RU" b="1" dirty="0" smtClean="0"/>
              <a:t>о проделанной антикоррупционной работе должно осуществляться в соответствии с :</a:t>
            </a:r>
            <a:endParaRPr lang="ru-RU" b="1" dirty="0"/>
          </a:p>
        </p:txBody>
      </p:sp>
      <p:sp>
        <p:nvSpPr>
          <p:cNvPr id="3" name="Прямоугольник 2"/>
          <p:cNvSpPr/>
          <p:nvPr/>
        </p:nvSpPr>
        <p:spPr>
          <a:xfrm>
            <a:off x="619127" y="1200864"/>
            <a:ext cx="8424936" cy="5078313"/>
          </a:xfrm>
          <a:prstGeom prst="rect">
            <a:avLst/>
          </a:prstGeom>
        </p:spPr>
        <p:txBody>
          <a:bodyPr wrap="square">
            <a:spAutoFit/>
          </a:bodyPr>
          <a:lstStyle/>
          <a:p>
            <a:endParaRPr lang="ru-RU" b="1" dirty="0" smtClean="0"/>
          </a:p>
          <a:p>
            <a:pPr algn="ctr"/>
            <a:r>
              <a:rPr lang="ru-RU" b="1" dirty="0" smtClean="0"/>
              <a:t>ПРИКАЗОМ МИНИСТЕРСТВО </a:t>
            </a:r>
            <a:r>
              <a:rPr lang="ru-RU" b="1" dirty="0"/>
              <a:t>ТРУДА </a:t>
            </a:r>
            <a:endParaRPr lang="ru-RU" b="1" dirty="0" smtClean="0"/>
          </a:p>
          <a:p>
            <a:pPr algn="ctr"/>
            <a:r>
              <a:rPr lang="ru-RU" b="1" dirty="0" smtClean="0"/>
              <a:t> </a:t>
            </a:r>
            <a:r>
              <a:rPr lang="ru-RU" b="1" dirty="0"/>
              <a:t>СОЦИАЛЬНОЙ ЗАЩИТЫ РОССИЙСКОЙ ФЕДЕРАЦИИ</a:t>
            </a:r>
          </a:p>
          <a:p>
            <a:pPr algn="ctr"/>
            <a:r>
              <a:rPr lang="ru-RU" b="1" dirty="0"/>
              <a:t> </a:t>
            </a:r>
          </a:p>
          <a:p>
            <a:r>
              <a:rPr lang="ru-RU" b="1" dirty="0" smtClean="0"/>
              <a:t>			от </a:t>
            </a:r>
            <a:r>
              <a:rPr lang="ru-RU" b="1" dirty="0"/>
              <a:t>7 октября 2013 г. N 530н</a:t>
            </a:r>
          </a:p>
          <a:p>
            <a:pPr algn="ctr"/>
            <a:r>
              <a:rPr lang="ru-RU" b="1" dirty="0"/>
              <a:t> </a:t>
            </a:r>
            <a:r>
              <a:rPr lang="ru-RU" b="1" dirty="0" smtClean="0"/>
              <a:t>«О </a:t>
            </a:r>
            <a:r>
              <a:rPr lang="ru-RU" b="1" dirty="0"/>
              <a:t>ТРЕБОВАНИЯХ</a:t>
            </a:r>
          </a:p>
          <a:p>
            <a:pPr algn="ctr"/>
            <a:r>
              <a:rPr lang="ru-RU" b="1" dirty="0"/>
              <a:t>К РАЗМЕЩЕНИЮ И НАПОЛНЕНИЮ ПОДРАЗДЕЛОВ, ПОСВЯЩЕННЫХ</a:t>
            </a:r>
          </a:p>
          <a:p>
            <a:pPr algn="ctr"/>
            <a:r>
              <a:rPr lang="ru-RU" b="1" dirty="0"/>
              <a:t>ВОПРОСАМ ПРОТИВОДЕЙСТВИЯ КОРРУПЦИИ, ОФИЦИАЛЬНЫХ САЙТОВ</a:t>
            </a:r>
          </a:p>
          <a:p>
            <a:pPr algn="ctr"/>
            <a:r>
              <a:rPr lang="ru-RU" b="1" dirty="0"/>
              <a:t>ФЕДЕРАЛЬНЫХ ГОСУДАРСТВЕННЫХ ОРГАНОВ, ЦЕНТРАЛЬНОГО БАНКА</a:t>
            </a:r>
          </a:p>
          <a:p>
            <a:pPr algn="ctr"/>
            <a:r>
              <a:rPr lang="ru-RU" b="1" dirty="0"/>
              <a:t>РОССИЙСКОЙ ФЕДЕРАЦИИ, ПЕНСИОННОГО ФОНДА РОССИЙСКОЙ</a:t>
            </a:r>
          </a:p>
          <a:p>
            <a:pPr algn="ctr"/>
            <a:r>
              <a:rPr lang="ru-RU" b="1" dirty="0"/>
              <a:t>ФЕДЕРАЦИИ, ФОНДА СОЦИАЛЬНОГО СТРАХОВАНИЯ РОССИЙСКОЙ</a:t>
            </a:r>
          </a:p>
          <a:p>
            <a:pPr algn="ctr"/>
            <a:r>
              <a:rPr lang="ru-RU" b="1" dirty="0"/>
              <a:t>ФЕДЕРАЦИИ, ФЕДЕРАЛЬНОГО ФОНДА ОБЯЗАТЕЛЬНОГО МЕДИЦИНСКОГО</a:t>
            </a:r>
          </a:p>
          <a:p>
            <a:pPr algn="ctr"/>
            <a:r>
              <a:rPr lang="ru-RU" b="1" dirty="0"/>
              <a:t>СТРАХОВАНИЯ, ГОСУДАРСТВЕННЫХ КОРПОРАЦИЙ (КОМПАНИЙ), ИНЫХ</a:t>
            </a:r>
          </a:p>
          <a:p>
            <a:pPr algn="ctr"/>
            <a:r>
              <a:rPr lang="ru-RU" b="1" dirty="0"/>
              <a:t>ОРГАНИЗАЦИЙ, СОЗДАННЫХ НА ОСНОВАНИИ ФЕДЕРАЛЬНЫХ ЗАКОНОВ,</a:t>
            </a:r>
          </a:p>
          <a:p>
            <a:pPr algn="ctr"/>
            <a:r>
              <a:rPr lang="ru-RU" b="1" dirty="0"/>
              <a:t>И ТРЕБОВАНИЯХ К ДОЛЖНОСТЯМ, ЗАМЕЩЕНИЕ КОТОРЫХ ВЛЕЧЕТ</a:t>
            </a:r>
          </a:p>
          <a:p>
            <a:pPr algn="ctr"/>
            <a:r>
              <a:rPr lang="ru-RU" b="1" dirty="0"/>
              <a:t>ЗА СОБОЙ РАЗМЕЩЕНИЕ СВЕДЕНИЙ О ДОХОДАХ, РАСХОДАХ,</a:t>
            </a:r>
          </a:p>
          <a:p>
            <a:pPr algn="ctr"/>
            <a:r>
              <a:rPr lang="ru-RU" b="1" dirty="0"/>
              <a:t>ОБ ИМУЩЕСТВЕ И ОБЯЗАТЕЛЬСТВАХ ИМУЩЕСТВЕННОГО </a:t>
            </a:r>
            <a:r>
              <a:rPr lang="ru-RU" b="1" dirty="0" smtClean="0"/>
              <a:t>ХАРАКТЕРА»</a:t>
            </a:r>
            <a:endParaRPr lang="ru-RU" b="1" dirty="0"/>
          </a:p>
          <a:p>
            <a:r>
              <a:rPr lang="ru-RU" dirty="0"/>
              <a:t> </a:t>
            </a:r>
          </a:p>
        </p:txBody>
      </p:sp>
    </p:spTree>
    <p:extLst>
      <p:ext uri="{BB962C8B-B14F-4D97-AF65-F5344CB8AC3E}">
        <p14:creationId xmlns:p14="http://schemas.microsoft.com/office/powerpoint/2010/main" val="13491463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040076">
            <a:off x="5815977" y="5410694"/>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94085" y="3068960"/>
            <a:ext cx="8270403" cy="584775"/>
          </a:xfrm>
          <a:prstGeom prst="rect">
            <a:avLst/>
          </a:prstGeom>
          <a:noFill/>
        </p:spPr>
        <p:txBody>
          <a:bodyPr wrap="square" rtlCol="0">
            <a:spAutoFit/>
          </a:bodyPr>
          <a:lstStyle/>
          <a:p>
            <a:pPr algn="ctr"/>
            <a:r>
              <a:rPr lang="ru-RU" sz="3200" dirty="0" smtClean="0"/>
              <a:t>Спасибо за внимание!</a:t>
            </a:r>
            <a:endParaRPr lang="ru-RU" sz="3200" dirty="0"/>
          </a:p>
        </p:txBody>
      </p:sp>
    </p:spTree>
    <p:extLst>
      <p:ext uri="{BB962C8B-B14F-4D97-AF65-F5344CB8AC3E}">
        <p14:creationId xmlns:p14="http://schemas.microsoft.com/office/powerpoint/2010/main" val="24169638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1280667" y="353683"/>
            <a:ext cx="7611814" cy="3139321"/>
          </a:xfrm>
          <a:prstGeom prst="rect">
            <a:avLst/>
          </a:prstGeom>
        </p:spPr>
        <p:txBody>
          <a:bodyPr wrap="square">
            <a:spAutoFit/>
          </a:bodyPr>
          <a:lstStyle/>
          <a:p>
            <a:pPr algn="ctr"/>
            <a:r>
              <a:rPr lang="ru-RU" dirty="0"/>
              <a:t> </a:t>
            </a:r>
            <a:r>
              <a:rPr lang="ru-RU" dirty="0" smtClean="0"/>
              <a:t>В соответствии со статьей </a:t>
            </a:r>
            <a:r>
              <a:rPr lang="ru-RU" dirty="0"/>
              <a:t>10 Федерального </a:t>
            </a:r>
            <a:r>
              <a:rPr lang="ru-RU" dirty="0" smtClean="0"/>
              <a:t>закона</a:t>
            </a:r>
          </a:p>
          <a:p>
            <a:pPr algn="ctr"/>
            <a:r>
              <a:rPr lang="ru-RU" dirty="0" smtClean="0"/>
              <a:t> </a:t>
            </a:r>
            <a:r>
              <a:rPr lang="ru-RU" dirty="0"/>
              <a:t>от 25 декабря 2008 г.    </a:t>
            </a:r>
            <a:r>
              <a:rPr lang="ru-RU" dirty="0" smtClean="0"/>
              <a:t>    </a:t>
            </a:r>
            <a:r>
              <a:rPr lang="ru-RU" dirty="0"/>
              <a:t>№ </a:t>
            </a:r>
            <a:r>
              <a:rPr lang="ru-RU" dirty="0" smtClean="0"/>
              <a:t>273-ФЗ </a:t>
            </a:r>
            <a:r>
              <a:rPr lang="ru-RU" dirty="0"/>
              <a:t>«О противодействии коррупции» (далее - Федеральный закон № 273-ФЗ) </a:t>
            </a:r>
            <a:endParaRPr lang="ru-RU" dirty="0" smtClean="0"/>
          </a:p>
          <a:p>
            <a:pPr algn="just"/>
            <a:r>
              <a:rPr lang="ru-RU" dirty="0" smtClean="0"/>
              <a:t>	 </a:t>
            </a:r>
            <a:r>
              <a:rPr lang="ru-RU" dirty="0"/>
              <a:t>Под конфликтом интересов в настоящем Федеральном законе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just"/>
            <a:r>
              <a:rPr lang="ru-RU" dirty="0" smtClean="0"/>
              <a:t>	</a:t>
            </a:r>
            <a:endParaRPr lang="ru-RU" dirty="0"/>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0448" y="4435348"/>
            <a:ext cx="1489005" cy="1145944"/>
          </a:xfrm>
          <a:prstGeom prst="rect">
            <a:avLst/>
          </a:prstGeom>
        </p:spPr>
      </p:pic>
      <p:pic>
        <p:nvPicPr>
          <p:cNvPr id="9" name="Рисунок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473437"/>
            <a:ext cx="1144097" cy="1009289"/>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30152" y="4481198"/>
            <a:ext cx="940279" cy="940279"/>
          </a:xfrm>
          <a:prstGeom prst="rect">
            <a:avLst/>
          </a:prstGeom>
        </p:spPr>
      </p:pic>
      <p:sp>
        <p:nvSpPr>
          <p:cNvPr id="11" name="Волна 10"/>
          <p:cNvSpPr/>
          <p:nvPr/>
        </p:nvSpPr>
        <p:spPr>
          <a:xfrm>
            <a:off x="552777" y="3563296"/>
            <a:ext cx="2845837" cy="735984"/>
          </a:xfrm>
          <a:prstGeom prst="wav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Личные интересы</a:t>
            </a:r>
            <a:endParaRPr lang="ru-RU" dirty="0">
              <a:solidFill>
                <a:schemeClr val="tx1"/>
              </a:solidFill>
            </a:endParaRPr>
          </a:p>
        </p:txBody>
      </p:sp>
      <p:sp>
        <p:nvSpPr>
          <p:cNvPr id="12" name="Волна 11"/>
          <p:cNvSpPr/>
          <p:nvPr/>
        </p:nvSpPr>
        <p:spPr>
          <a:xfrm>
            <a:off x="552777" y="5581292"/>
            <a:ext cx="2890219" cy="974782"/>
          </a:xfrm>
          <a:prstGeom prst="wav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Близкие и друзья</a:t>
            </a:r>
            <a:endParaRPr lang="ru-RU" dirty="0">
              <a:solidFill>
                <a:schemeClr val="tx1"/>
              </a:solidFill>
            </a:endParaRPr>
          </a:p>
        </p:txBody>
      </p:sp>
      <p:sp>
        <p:nvSpPr>
          <p:cNvPr id="13" name="Волна 12"/>
          <p:cNvSpPr/>
          <p:nvPr/>
        </p:nvSpPr>
        <p:spPr>
          <a:xfrm>
            <a:off x="5794849" y="3616756"/>
            <a:ext cx="2845837" cy="735984"/>
          </a:xfrm>
          <a:prstGeom prst="wav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Государство</a:t>
            </a:r>
            <a:endParaRPr lang="ru-RU" dirty="0">
              <a:solidFill>
                <a:schemeClr val="tx1"/>
              </a:solidFill>
            </a:endParaRPr>
          </a:p>
        </p:txBody>
      </p:sp>
      <p:sp>
        <p:nvSpPr>
          <p:cNvPr id="14" name="Волна 13"/>
          <p:cNvSpPr/>
          <p:nvPr/>
        </p:nvSpPr>
        <p:spPr>
          <a:xfrm>
            <a:off x="6012160" y="5581291"/>
            <a:ext cx="3026416" cy="974783"/>
          </a:xfrm>
          <a:prstGeom prst="wave">
            <a:avLst>
              <a:gd name="adj1" fmla="val 12500"/>
              <a:gd name="adj2" fmla="val 656"/>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Физические и юридические лица</a:t>
            </a:r>
            <a:endParaRPr lang="ru-RU" dirty="0">
              <a:solidFill>
                <a:schemeClr val="tx1"/>
              </a:solidFill>
            </a:endParaRPr>
          </a:p>
        </p:txBody>
      </p:sp>
      <p:sp>
        <p:nvSpPr>
          <p:cNvPr id="15" name="Прямоугольник 14"/>
          <p:cNvSpPr/>
          <p:nvPr/>
        </p:nvSpPr>
        <p:spPr>
          <a:xfrm>
            <a:off x="3547776" y="5737326"/>
            <a:ext cx="2389516" cy="398184"/>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Лицо, замещающее должность</a:t>
            </a:r>
            <a:endParaRPr lang="ru-RU" sz="1400" dirty="0">
              <a:solidFill>
                <a:schemeClr val="tx1"/>
              </a:solidFill>
            </a:endParaRPr>
          </a:p>
        </p:txBody>
      </p:sp>
      <p:sp>
        <p:nvSpPr>
          <p:cNvPr id="16" name="TextBox 15"/>
          <p:cNvSpPr txBox="1"/>
          <p:nvPr/>
        </p:nvSpPr>
        <p:spPr>
          <a:xfrm>
            <a:off x="3461380" y="3616756"/>
            <a:ext cx="2247988" cy="646331"/>
          </a:xfrm>
          <a:prstGeom prst="rect">
            <a:avLst/>
          </a:prstGeom>
          <a:noFill/>
        </p:spPr>
        <p:txBody>
          <a:bodyPr wrap="none" rtlCol="0">
            <a:spAutoFit/>
          </a:bodyPr>
          <a:lstStyle/>
          <a:p>
            <a:pPr algn="ctr"/>
            <a:r>
              <a:rPr lang="ru-RU" dirty="0" smtClean="0"/>
              <a:t>Структура конфликта</a:t>
            </a:r>
          </a:p>
          <a:p>
            <a:pPr algn="ctr"/>
            <a:r>
              <a:rPr lang="ru-RU" dirty="0" smtClean="0"/>
              <a:t> интересов:</a:t>
            </a:r>
            <a:endParaRPr lang="ru-RU" dirty="0"/>
          </a:p>
        </p:txBody>
      </p:sp>
      <p:cxnSp>
        <p:nvCxnSpPr>
          <p:cNvPr id="17" name="Прямая со стрелкой 16"/>
          <p:cNvCxnSpPr/>
          <p:nvPr/>
        </p:nvCxnSpPr>
        <p:spPr>
          <a:xfrm>
            <a:off x="3398614" y="4240323"/>
            <a:ext cx="571834" cy="3900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5223556" y="4258455"/>
            <a:ext cx="578738" cy="3897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3461380" y="5229200"/>
            <a:ext cx="509068" cy="352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5364088" y="5229200"/>
            <a:ext cx="648072" cy="352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1633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5733256"/>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979712" y="287559"/>
            <a:ext cx="6210743" cy="369332"/>
          </a:xfrm>
          <a:prstGeom prst="rect">
            <a:avLst/>
          </a:prstGeom>
          <a:noFill/>
        </p:spPr>
        <p:txBody>
          <a:bodyPr wrap="square" rtlCol="0">
            <a:spAutoFit/>
          </a:bodyPr>
          <a:lstStyle/>
          <a:p>
            <a:pPr algn="ctr"/>
            <a:r>
              <a:rPr lang="ru-RU" dirty="0" smtClean="0"/>
              <a:t>Почему важно регулировать?</a:t>
            </a:r>
            <a:endParaRPr lang="ru-RU" dirty="0"/>
          </a:p>
        </p:txBody>
      </p:sp>
      <p:sp>
        <p:nvSpPr>
          <p:cNvPr id="2" name="Прямоугольник 1"/>
          <p:cNvSpPr/>
          <p:nvPr/>
        </p:nvSpPr>
        <p:spPr>
          <a:xfrm>
            <a:off x="611560" y="1118007"/>
            <a:ext cx="8280920" cy="2585323"/>
          </a:xfrm>
          <a:prstGeom prst="rect">
            <a:avLst/>
          </a:prstGeom>
        </p:spPr>
        <p:txBody>
          <a:bodyPr wrap="square">
            <a:spAutoFit/>
          </a:bodyPr>
          <a:lstStyle/>
          <a:p>
            <a:endParaRPr lang="ru-RU" dirty="0"/>
          </a:p>
          <a:p>
            <a:pPr algn="just"/>
            <a:r>
              <a:rPr lang="ru-RU" dirty="0"/>
              <a:t>	Ключевое отличие заключается в том, что ситуации конфликта интересов должностное лицо еще не сделало окончательного выбора. Оно может склониться как в сторону личного интереса, так и в сторону должного исполнения обязанностей.  </a:t>
            </a:r>
          </a:p>
          <a:p>
            <a:pPr algn="just"/>
            <a:r>
              <a:rPr lang="ru-RU" dirty="0"/>
              <a:t>	Поэтому своевременное выявление таких ситуаций и принятие адекватных мер по минимизации этического выбора должностного лица становится важным средством предупреждения коррупционных правонарушений.</a:t>
            </a:r>
          </a:p>
        </p:txBody>
      </p:sp>
      <p:sp>
        <p:nvSpPr>
          <p:cNvPr id="3" name="Прямоугольник 2"/>
          <p:cNvSpPr/>
          <p:nvPr/>
        </p:nvSpPr>
        <p:spPr>
          <a:xfrm>
            <a:off x="791580" y="3861048"/>
            <a:ext cx="7920880" cy="646331"/>
          </a:xfrm>
          <a:prstGeom prst="rect">
            <a:avLst/>
          </a:prstGeom>
        </p:spPr>
        <p:txBody>
          <a:bodyPr wrap="square">
            <a:spAutoFit/>
          </a:bodyPr>
          <a:lstStyle/>
          <a:p>
            <a:pPr algn="ctr"/>
            <a:r>
              <a:rPr lang="ru-RU" b="1" dirty="0"/>
              <a:t>Ключевые «области регулирования», где возникновение конфликта интересов является наиболее вероятным:</a:t>
            </a:r>
          </a:p>
        </p:txBody>
      </p:sp>
      <p:sp>
        <p:nvSpPr>
          <p:cNvPr id="9" name="Прямоугольник 8"/>
          <p:cNvSpPr/>
          <p:nvPr/>
        </p:nvSpPr>
        <p:spPr>
          <a:xfrm>
            <a:off x="2267744" y="806688"/>
            <a:ext cx="5760640" cy="369332"/>
          </a:xfrm>
          <a:prstGeom prst="rect">
            <a:avLst/>
          </a:prstGeom>
        </p:spPr>
        <p:txBody>
          <a:bodyPr wrap="square">
            <a:spAutoFit/>
          </a:bodyPr>
          <a:lstStyle/>
          <a:p>
            <a:pPr lvl="0" algn="ctr"/>
            <a:r>
              <a:rPr lang="ru-RU" b="1" dirty="0">
                <a:solidFill>
                  <a:prstClr val="black"/>
                </a:solidFill>
              </a:rPr>
              <a:t>Конфликт интересов – это не всегда коррупция!</a:t>
            </a:r>
          </a:p>
        </p:txBody>
      </p:sp>
      <p:sp>
        <p:nvSpPr>
          <p:cNvPr id="10" name="Прямоугольник 9"/>
          <p:cNvSpPr/>
          <p:nvPr/>
        </p:nvSpPr>
        <p:spPr>
          <a:xfrm>
            <a:off x="737574" y="4507379"/>
            <a:ext cx="8028892" cy="1569660"/>
          </a:xfrm>
          <a:prstGeom prst="rect">
            <a:avLst/>
          </a:prstGeom>
        </p:spPr>
        <p:txBody>
          <a:bodyPr wrap="square">
            <a:spAutoFit/>
          </a:bodyPr>
          <a:lstStyle/>
          <a:p>
            <a:pPr marL="342900" indent="-342900">
              <a:buAutoNum type="arabicParenR"/>
            </a:pPr>
            <a:r>
              <a:rPr lang="ru-RU" sz="1600" dirty="0" smtClean="0"/>
              <a:t>выполнение </a:t>
            </a:r>
            <a:r>
              <a:rPr lang="ru-RU" sz="1600" dirty="0"/>
              <a:t>отдельных функций </a:t>
            </a:r>
            <a:r>
              <a:rPr lang="ru-RU" sz="1600" dirty="0" smtClean="0"/>
              <a:t>управления </a:t>
            </a:r>
            <a:r>
              <a:rPr lang="ru-RU" sz="1600" dirty="0"/>
              <a:t>в отношении родственников и/или иных лиц, с которыми связана личная </a:t>
            </a:r>
            <a:r>
              <a:rPr lang="ru-RU" sz="1600" dirty="0" smtClean="0"/>
              <a:t>заинтересованность работников; </a:t>
            </a:r>
          </a:p>
          <a:p>
            <a:pPr marL="342900" indent="-342900">
              <a:buAutoNum type="arabicParenR"/>
            </a:pPr>
            <a:r>
              <a:rPr lang="ru-RU" sz="1600" dirty="0" smtClean="0"/>
              <a:t> </a:t>
            </a:r>
            <a:r>
              <a:rPr lang="ru-RU" sz="1600" dirty="0"/>
              <a:t>получение подарков и услуг; </a:t>
            </a:r>
            <a:endParaRPr lang="ru-RU" sz="1600" dirty="0" smtClean="0"/>
          </a:p>
          <a:p>
            <a:pPr marL="342900" indent="-342900">
              <a:buAutoNum type="arabicParenR"/>
            </a:pPr>
            <a:r>
              <a:rPr lang="ru-RU" sz="1600" dirty="0" smtClean="0"/>
              <a:t>имущественные </a:t>
            </a:r>
            <a:r>
              <a:rPr lang="ru-RU" sz="1600" dirty="0"/>
              <a:t>обязательства и судебные разбирательства; </a:t>
            </a:r>
            <a:endParaRPr lang="ru-RU" sz="1600" dirty="0" smtClean="0"/>
          </a:p>
          <a:p>
            <a:pPr marL="342900" indent="-342900">
              <a:buAutoNum type="arabicParenR"/>
            </a:pPr>
            <a:r>
              <a:rPr lang="ru-RU" sz="1600" dirty="0" smtClean="0"/>
              <a:t>взаимодействие </a:t>
            </a:r>
            <a:r>
              <a:rPr lang="ru-RU" sz="1600" dirty="0"/>
              <a:t>с бывшим работодателем и трудоустройство после увольнения с государственной </a:t>
            </a:r>
            <a:r>
              <a:rPr lang="ru-RU" sz="1600" dirty="0" smtClean="0"/>
              <a:t>службы</a:t>
            </a:r>
            <a:r>
              <a:rPr lang="ru-RU" sz="1600" dirty="0"/>
              <a:t>.</a:t>
            </a:r>
            <a:endParaRPr lang="ru-RU" sz="1600" dirty="0" smtClean="0"/>
          </a:p>
        </p:txBody>
      </p:sp>
    </p:spTree>
    <p:extLst>
      <p:ext uri="{BB962C8B-B14F-4D97-AF65-F5344CB8AC3E}">
        <p14:creationId xmlns:p14="http://schemas.microsoft.com/office/powerpoint/2010/main" val="41592012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5733256"/>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1403648" y="134562"/>
            <a:ext cx="7152963" cy="830997"/>
          </a:xfrm>
          <a:prstGeom prst="rect">
            <a:avLst/>
          </a:prstGeom>
        </p:spPr>
        <p:txBody>
          <a:bodyPr wrap="square">
            <a:spAutoFit/>
          </a:bodyPr>
          <a:lstStyle/>
          <a:p>
            <a:pPr algn="ctr"/>
            <a:r>
              <a:rPr lang="ru-RU" sz="2400" b="1" u="sng" dirty="0" smtClean="0"/>
              <a:t>Меры по </a:t>
            </a:r>
            <a:r>
              <a:rPr lang="ru-RU" sz="2400" b="1" u="sng" dirty="0"/>
              <a:t>предупреждению коррупции в </a:t>
            </a:r>
            <a:r>
              <a:rPr lang="ru-RU" sz="2400" b="1" u="sng" dirty="0" smtClean="0"/>
              <a:t>организации:</a:t>
            </a:r>
            <a:endParaRPr lang="ru-RU" sz="2400" b="1" u="sng" dirty="0"/>
          </a:p>
        </p:txBody>
      </p:sp>
      <p:sp>
        <p:nvSpPr>
          <p:cNvPr id="9" name="Прямоугольник 8"/>
          <p:cNvSpPr/>
          <p:nvPr/>
        </p:nvSpPr>
        <p:spPr>
          <a:xfrm>
            <a:off x="179512" y="1574425"/>
            <a:ext cx="8652549" cy="4339650"/>
          </a:xfrm>
          <a:prstGeom prst="rect">
            <a:avLst/>
          </a:prstGeom>
        </p:spPr>
        <p:txBody>
          <a:bodyPr wrap="square">
            <a:spAutoFit/>
          </a:bodyPr>
          <a:lstStyle/>
          <a:p>
            <a:endParaRPr lang="ru-RU" sz="800" b="0" i="0" u="none" strike="noStrike" baseline="0" dirty="0" smtClean="0">
              <a:solidFill>
                <a:srgbClr val="000000"/>
              </a:solidFill>
            </a:endParaRPr>
          </a:p>
          <a:p>
            <a:endParaRPr lang="ru-RU" sz="800" b="0" i="0" u="none" strike="noStrike" baseline="0" dirty="0" smtClean="0">
              <a:solidFill>
                <a:srgbClr val="000000"/>
              </a:solidFill>
            </a:endParaRPr>
          </a:p>
          <a:p>
            <a:pPr marL="342900" indent="-342900" algn="just">
              <a:buFont typeface="Wingdings" panose="05000000000000000000" pitchFamily="2" charset="2"/>
              <a:buChar char="ü"/>
            </a:pPr>
            <a:r>
              <a:rPr lang="ru-RU" sz="2000" b="0" i="0" u="none" strike="noStrike" baseline="0" dirty="0" smtClean="0"/>
              <a:t>Определение подразделений или должностных</a:t>
            </a:r>
            <a:r>
              <a:rPr lang="en-US" sz="2000" b="0" i="0" u="none" strike="noStrike" baseline="0" dirty="0" smtClean="0"/>
              <a:t> </a:t>
            </a:r>
            <a:r>
              <a:rPr lang="ru-RU" sz="2000" b="0" i="0" u="none" strike="noStrike" baseline="0" dirty="0" smtClean="0"/>
              <a:t>лиц,</a:t>
            </a:r>
            <a:r>
              <a:rPr lang="en-US" sz="2000" b="0" i="0" u="none" strike="noStrike" baseline="0" dirty="0" smtClean="0"/>
              <a:t> </a:t>
            </a:r>
            <a:r>
              <a:rPr lang="ru-RU" sz="2000" b="0" i="0" u="none" strike="noStrike" baseline="0" dirty="0" smtClean="0"/>
              <a:t>ответственных</a:t>
            </a:r>
            <a:r>
              <a:rPr lang="en-US" sz="2000" b="0" i="0" u="none" strike="noStrike" baseline="0" dirty="0" smtClean="0"/>
              <a:t> </a:t>
            </a:r>
            <a:r>
              <a:rPr lang="ru-RU" sz="2000" b="0" i="0" u="none" strike="noStrike" baseline="0" dirty="0" smtClean="0"/>
              <a:t>за</a:t>
            </a:r>
            <a:r>
              <a:rPr lang="en-US" sz="2000" b="0" i="0" u="none" strike="noStrike" baseline="0" dirty="0" smtClean="0"/>
              <a:t> </a:t>
            </a:r>
            <a:r>
              <a:rPr lang="ru-RU" sz="2000" b="0" i="0" u="none" strike="noStrike" baseline="0" dirty="0" smtClean="0"/>
              <a:t>профилактику</a:t>
            </a:r>
            <a:r>
              <a:rPr lang="en-US" sz="2000" b="0" i="0" u="none" strike="noStrike" baseline="0" dirty="0" smtClean="0"/>
              <a:t> </a:t>
            </a:r>
            <a:r>
              <a:rPr lang="ru-RU" sz="2000" b="0" i="0" u="none" strike="noStrike" baseline="0" dirty="0" smtClean="0"/>
              <a:t>коррупционных</a:t>
            </a:r>
            <a:r>
              <a:rPr lang="en-US" sz="2000" b="0" i="0" u="none" strike="noStrike" baseline="0" dirty="0" smtClean="0"/>
              <a:t> </a:t>
            </a:r>
            <a:r>
              <a:rPr lang="ru-RU" sz="2000" b="0" i="0" u="none" strike="noStrike" baseline="0" dirty="0" smtClean="0"/>
              <a:t>и иных</a:t>
            </a:r>
            <a:r>
              <a:rPr lang="en-US" sz="2000" b="0" i="0" u="none" strike="noStrike" baseline="0" dirty="0" smtClean="0"/>
              <a:t> </a:t>
            </a:r>
            <a:r>
              <a:rPr lang="ru-RU" sz="2000" b="0" i="0" u="none" strike="noStrike" baseline="0" dirty="0" smtClean="0"/>
              <a:t>правонарушений</a:t>
            </a:r>
          </a:p>
          <a:p>
            <a:pPr marL="342900" indent="-342900" algn="just">
              <a:buFont typeface="Wingdings" panose="05000000000000000000" pitchFamily="2" charset="2"/>
              <a:buChar char="ü"/>
            </a:pPr>
            <a:r>
              <a:rPr lang="ru-RU" sz="2000" b="0" i="0" u="none" strike="noStrike" baseline="0" dirty="0" smtClean="0"/>
              <a:t>Сотрудничество организации с</a:t>
            </a:r>
            <a:r>
              <a:rPr lang="ru-RU" sz="2000" b="0" i="0" u="none" strike="noStrike" dirty="0" smtClean="0"/>
              <a:t> </a:t>
            </a:r>
            <a:r>
              <a:rPr lang="ru-RU" sz="2000" b="0" i="0" u="none" strike="noStrike" baseline="0" dirty="0" smtClean="0"/>
              <a:t>правоохранительными органами</a:t>
            </a:r>
          </a:p>
          <a:p>
            <a:pPr marL="342900" indent="-342900" algn="just">
              <a:buFont typeface="Wingdings" panose="05000000000000000000" pitchFamily="2" charset="2"/>
              <a:buChar char="ü"/>
            </a:pPr>
            <a:r>
              <a:rPr lang="ru-RU" sz="2000" b="0" i="0" u="none" strike="noStrike" baseline="0" dirty="0" smtClean="0"/>
              <a:t>Разработка и внедрение в практику стандартов и процедур, направленных на обеспечение добросовестной работы организации</a:t>
            </a:r>
          </a:p>
          <a:p>
            <a:pPr marL="342900" indent="-342900" algn="just">
              <a:buFont typeface="Wingdings" panose="05000000000000000000" pitchFamily="2" charset="2"/>
              <a:buChar char="ü"/>
            </a:pPr>
            <a:r>
              <a:rPr lang="ru-RU" sz="2000" b="0" i="0" u="none" strike="noStrike" baseline="0" dirty="0" smtClean="0"/>
              <a:t>Принятие кодекса этики и служебного поведения работников организации</a:t>
            </a:r>
          </a:p>
          <a:p>
            <a:pPr marL="342900" indent="-342900" algn="just">
              <a:buFont typeface="Wingdings" panose="05000000000000000000" pitchFamily="2" charset="2"/>
              <a:buChar char="ü"/>
            </a:pPr>
            <a:r>
              <a:rPr lang="ru-RU" sz="2000" b="0" i="0" u="none" strike="noStrike" baseline="0" dirty="0" smtClean="0"/>
              <a:t>Предотвращение и урегулирование конфликта интересов</a:t>
            </a:r>
          </a:p>
          <a:p>
            <a:pPr marL="342900" indent="-342900" algn="just">
              <a:buFont typeface="Wingdings" panose="05000000000000000000" pitchFamily="2" charset="2"/>
              <a:buChar char="ü"/>
            </a:pPr>
            <a:r>
              <a:rPr lang="ru-RU" sz="2000" b="0" i="0" u="none" strike="noStrike" baseline="0" dirty="0" smtClean="0"/>
              <a:t>Недопущение составления неофициальной отчетности и использования поддельных документов</a:t>
            </a:r>
          </a:p>
          <a:p>
            <a:pPr algn="just"/>
            <a:r>
              <a:rPr lang="ru-RU" sz="2000" b="0" i="1" u="none" strike="noStrike" baseline="0" dirty="0" smtClean="0"/>
              <a:t>требования </a:t>
            </a:r>
            <a:r>
              <a:rPr lang="ru-RU" sz="2000" b="1" i="1" u="none" strike="noStrike" baseline="0" dirty="0" smtClean="0">
                <a:ln w="9525">
                  <a:solidFill>
                    <a:schemeClr val="bg1"/>
                  </a:solidFill>
                  <a:prstDash val="solid"/>
                </a:ln>
                <a:effectLst>
                  <a:outerShdw blurRad="12700" dist="38100" dir="2700000" algn="tl" rotWithShape="0">
                    <a:schemeClr val="bg1">
                      <a:lumMod val="50000"/>
                    </a:schemeClr>
                  </a:outerShdw>
                </a:effectLst>
              </a:rPr>
              <a:t>ст.13.3 ФЗ «О противодействии коррупции»</a:t>
            </a:r>
          </a:p>
          <a:p>
            <a:pPr algn="just"/>
            <a:r>
              <a:rPr lang="ru-RU" sz="2000" b="1" i="1" dirty="0" smtClean="0">
                <a:ln w="9525">
                  <a:solidFill>
                    <a:schemeClr val="bg1"/>
                  </a:solidFill>
                  <a:prstDash val="solid"/>
                </a:ln>
                <a:effectLst>
                  <a:outerShdw blurRad="12700" dist="38100" dir="2700000" algn="tl" rotWithShape="0">
                    <a:schemeClr val="bg1">
                      <a:lumMod val="50000"/>
                    </a:schemeClr>
                  </a:outerShdw>
                </a:effectLst>
              </a:rPr>
              <a:t>Дополнительно рекомендуем изучить: </a:t>
            </a:r>
            <a:r>
              <a:rPr lang="ru-RU" sz="2000" b="1" i="1" dirty="0">
                <a:ln w="9525">
                  <a:solidFill>
                    <a:schemeClr val="bg1"/>
                  </a:solidFill>
                  <a:prstDash val="solid"/>
                </a:ln>
                <a:effectLst>
                  <a:outerShdw blurRad="12700" dist="38100" dir="2700000" algn="tl" rotWithShape="0">
                    <a:schemeClr val="bg1">
                      <a:lumMod val="50000"/>
                    </a:schemeClr>
                  </a:outerShdw>
                </a:effectLst>
              </a:rPr>
              <a:t>письмо Минтруда России                                   от 10.07.2013 № 18-2/10/2-3836.</a:t>
            </a:r>
          </a:p>
        </p:txBody>
      </p:sp>
    </p:spTree>
    <p:extLst>
      <p:ext uri="{BB962C8B-B14F-4D97-AF65-F5344CB8AC3E}">
        <p14:creationId xmlns:p14="http://schemas.microsoft.com/office/powerpoint/2010/main" val="968947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182" y="260647"/>
            <a:ext cx="1176337"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691680" y="367063"/>
            <a:ext cx="6984776" cy="646331"/>
          </a:xfrm>
          <a:prstGeom prst="rect">
            <a:avLst/>
          </a:prstGeom>
        </p:spPr>
        <p:txBody>
          <a:bodyPr wrap="square">
            <a:spAutoFit/>
          </a:bodyPr>
          <a:lstStyle/>
          <a:p>
            <a:pPr algn="ctr"/>
            <a:r>
              <a:rPr lang="ru-RU" b="1" dirty="0">
                <a:solidFill>
                  <a:schemeClr val="bg1"/>
                </a:solidFill>
              </a:rPr>
              <a:t>Цели проведения мероприятий антикоррупционного </a:t>
            </a:r>
            <a:r>
              <a:rPr lang="ru-RU" b="1" dirty="0" smtClean="0">
                <a:solidFill>
                  <a:schemeClr val="bg1"/>
                </a:solidFill>
              </a:rPr>
              <a:t>                     </a:t>
            </a:r>
            <a:r>
              <a:rPr lang="ru-RU" b="1" dirty="0" err="1" smtClean="0">
                <a:solidFill>
                  <a:schemeClr val="bg1"/>
                </a:solidFill>
              </a:rPr>
              <a:t>комплаенса</a:t>
            </a:r>
            <a:r>
              <a:rPr lang="ru-RU" b="1" dirty="0" smtClean="0">
                <a:solidFill>
                  <a:schemeClr val="bg1"/>
                </a:solidFill>
              </a:rPr>
              <a:t> </a:t>
            </a:r>
            <a:r>
              <a:rPr lang="ru-RU" b="1" dirty="0">
                <a:solidFill>
                  <a:schemeClr val="bg1"/>
                </a:solidFill>
              </a:rPr>
              <a:t>в </a:t>
            </a:r>
            <a:r>
              <a:rPr lang="ru-RU" b="1" dirty="0" smtClean="0">
                <a:solidFill>
                  <a:schemeClr val="bg1"/>
                </a:solidFill>
              </a:rPr>
              <a:t>организации:</a:t>
            </a:r>
            <a:endParaRPr lang="ru-RU" b="1" dirty="0">
              <a:solidFill>
                <a:schemeClr val="bg1"/>
              </a:solidFill>
            </a:endParaRPr>
          </a:p>
        </p:txBody>
      </p:sp>
      <p:sp>
        <p:nvSpPr>
          <p:cNvPr id="2" name="Прямоугольник 1"/>
          <p:cNvSpPr/>
          <p:nvPr/>
        </p:nvSpPr>
        <p:spPr>
          <a:xfrm>
            <a:off x="107504" y="4581128"/>
            <a:ext cx="3880560" cy="2031325"/>
          </a:xfrm>
          <a:prstGeom prst="rect">
            <a:avLst/>
          </a:prstGeom>
          <a:solidFill>
            <a:schemeClr val="tx2">
              <a:lumMod val="20000"/>
              <a:lumOff val="80000"/>
              <a:alpha val="37000"/>
            </a:schemeClr>
          </a:solidFill>
        </p:spPr>
        <p:txBody>
          <a:bodyPr wrap="square">
            <a:spAutoFit/>
          </a:bodyPr>
          <a:lstStyle/>
          <a:p>
            <a:pPr algn="ctr"/>
            <a:r>
              <a:rPr lang="ru-RU" dirty="0"/>
              <a:t>Антикоррупционный </a:t>
            </a:r>
            <a:r>
              <a:rPr lang="ru-RU" dirty="0" err="1"/>
              <a:t>комплаенс</a:t>
            </a:r>
            <a:r>
              <a:rPr lang="ru-RU" dirty="0"/>
              <a:t> </a:t>
            </a:r>
            <a:r>
              <a:rPr lang="ru-RU" dirty="0" smtClean="0"/>
              <a:t>–</a:t>
            </a:r>
          </a:p>
          <a:p>
            <a:pPr algn="ctr"/>
            <a:r>
              <a:rPr lang="ru-RU" dirty="0" smtClean="0"/>
              <a:t> </a:t>
            </a:r>
            <a:r>
              <a:rPr lang="ru-RU" dirty="0"/>
              <a:t>это система мер внутри </a:t>
            </a:r>
            <a:r>
              <a:rPr lang="ru-RU" dirty="0" smtClean="0"/>
              <a:t>организации, </a:t>
            </a:r>
            <a:r>
              <a:rPr lang="ru-RU" dirty="0"/>
              <a:t>направленная на предотвращение и профилактику совершения коррупционных преступлений </a:t>
            </a:r>
            <a:r>
              <a:rPr lang="ru-RU" dirty="0" smtClean="0"/>
              <a:t>сотрудникам</a:t>
            </a:r>
            <a:r>
              <a:rPr lang="ru-RU" dirty="0"/>
              <a:t>и</a:t>
            </a:r>
            <a:r>
              <a:rPr lang="ru-RU" dirty="0" smtClean="0"/>
              <a:t> организации</a:t>
            </a:r>
            <a:r>
              <a:rPr lang="ru-RU" b="1" dirty="0"/>
              <a:t>.</a:t>
            </a:r>
          </a:p>
        </p:txBody>
      </p:sp>
      <p:graphicFrame>
        <p:nvGraphicFramePr>
          <p:cNvPr id="3" name="Схема 2"/>
          <p:cNvGraphicFramePr/>
          <p:nvPr>
            <p:extLst>
              <p:ext uri="{D42A27DB-BD31-4B8C-83A1-F6EECF244321}">
                <p14:modId xmlns:p14="http://schemas.microsoft.com/office/powerpoint/2010/main" val="4248138836"/>
              </p:ext>
            </p:extLst>
          </p:nvPr>
        </p:nvGraphicFramePr>
        <p:xfrm>
          <a:off x="1763688" y="-459432"/>
          <a:ext cx="6914754" cy="74368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1835696" y="320896"/>
            <a:ext cx="7420953" cy="369332"/>
          </a:xfrm>
          <a:prstGeom prst="rect">
            <a:avLst/>
          </a:prstGeom>
          <a:noFill/>
        </p:spPr>
        <p:txBody>
          <a:bodyPr wrap="square" rtlCol="0">
            <a:spAutoFit/>
          </a:bodyPr>
          <a:lstStyle/>
          <a:p>
            <a:r>
              <a:rPr lang="ru-RU" b="1" dirty="0" smtClean="0"/>
              <a:t>Цели проведения мероприятий антикоррупционного </a:t>
            </a:r>
            <a:r>
              <a:rPr lang="ru-RU" b="1" dirty="0" err="1" smtClean="0"/>
              <a:t>комплаенса</a:t>
            </a:r>
            <a:r>
              <a:rPr lang="ru-RU" b="1" dirty="0" smtClean="0"/>
              <a:t>:</a:t>
            </a:r>
            <a:endParaRPr lang="ru-RU" b="1" dirty="0"/>
          </a:p>
        </p:txBody>
      </p:sp>
    </p:spTree>
    <p:extLst>
      <p:ext uri="{BB962C8B-B14F-4D97-AF65-F5344CB8AC3E}">
        <p14:creationId xmlns:p14="http://schemas.microsoft.com/office/powerpoint/2010/main" val="10413187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
                                            <p:graphicEl>
                                              <a:dgm id="{FF5E877F-66D0-4029-BF8D-DD30058E7AFB}"/>
                                            </p:graphicEl>
                                          </p:spTgt>
                                        </p:tgtEl>
                                        <p:attrNameLst>
                                          <p:attrName>style.visibility</p:attrName>
                                        </p:attrNameLst>
                                      </p:cBhvr>
                                      <p:to>
                                        <p:strVal val="visible"/>
                                      </p:to>
                                    </p:set>
                                    <p:anim calcmode="lin" valueType="num">
                                      <p:cBhvr>
                                        <p:cTn id="11" dur="1000" fill="hold"/>
                                        <p:tgtEl>
                                          <p:spTgt spid="3">
                                            <p:graphicEl>
                                              <a:dgm id="{FF5E877F-66D0-4029-BF8D-DD30058E7AFB}"/>
                                            </p:graphicEl>
                                          </p:spTgt>
                                        </p:tgtEl>
                                        <p:attrNameLst>
                                          <p:attrName>ppt_w</p:attrName>
                                        </p:attrNameLst>
                                      </p:cBhvr>
                                      <p:tavLst>
                                        <p:tav tm="0">
                                          <p:val>
                                            <p:fltVal val="0"/>
                                          </p:val>
                                        </p:tav>
                                        <p:tav tm="100000">
                                          <p:val>
                                            <p:strVal val="#ppt_w"/>
                                          </p:val>
                                        </p:tav>
                                      </p:tavLst>
                                    </p:anim>
                                    <p:anim calcmode="lin" valueType="num">
                                      <p:cBhvr>
                                        <p:cTn id="12" dur="1000" fill="hold"/>
                                        <p:tgtEl>
                                          <p:spTgt spid="3">
                                            <p:graphicEl>
                                              <a:dgm id="{FF5E877F-66D0-4029-BF8D-DD30058E7AFB}"/>
                                            </p:graphicEl>
                                          </p:spTgt>
                                        </p:tgtEl>
                                        <p:attrNameLst>
                                          <p:attrName>ppt_h</p:attrName>
                                        </p:attrNameLst>
                                      </p:cBhvr>
                                      <p:tavLst>
                                        <p:tav tm="0">
                                          <p:val>
                                            <p:fltVal val="0"/>
                                          </p:val>
                                        </p:tav>
                                        <p:tav tm="100000">
                                          <p:val>
                                            <p:strVal val="#ppt_h"/>
                                          </p:val>
                                        </p:tav>
                                      </p:tavLst>
                                    </p:anim>
                                    <p:anim calcmode="lin" valueType="num">
                                      <p:cBhvr>
                                        <p:cTn id="13" dur="1000" fill="hold"/>
                                        <p:tgtEl>
                                          <p:spTgt spid="3">
                                            <p:graphicEl>
                                              <a:dgm id="{FF5E877F-66D0-4029-BF8D-DD30058E7AFB}"/>
                                            </p:graphicEl>
                                          </p:spTgt>
                                        </p:tgtEl>
                                        <p:attrNameLst>
                                          <p:attrName>style.rotation</p:attrName>
                                        </p:attrNameLst>
                                      </p:cBhvr>
                                      <p:tavLst>
                                        <p:tav tm="0">
                                          <p:val>
                                            <p:fltVal val="90"/>
                                          </p:val>
                                        </p:tav>
                                        <p:tav tm="100000">
                                          <p:val>
                                            <p:fltVal val="0"/>
                                          </p:val>
                                        </p:tav>
                                      </p:tavLst>
                                    </p:anim>
                                    <p:animEffect transition="in" filter="fade">
                                      <p:cBhvr>
                                        <p:cTn id="14" dur="1000"/>
                                        <p:tgtEl>
                                          <p:spTgt spid="3">
                                            <p:graphicEl>
                                              <a:dgm id="{FF5E877F-66D0-4029-BF8D-DD30058E7AFB}"/>
                                            </p:graphicEl>
                                          </p:spTgt>
                                        </p:tgtEl>
                                      </p:cBhvr>
                                    </p:animEffect>
                                  </p:childTnLst>
                                </p:cTn>
                              </p:par>
                            </p:childTnLst>
                          </p:cTn>
                        </p:par>
                        <p:par>
                          <p:cTn id="15" fill="hold">
                            <p:stCondLst>
                              <p:cond delay="1500"/>
                            </p:stCondLst>
                            <p:childTnLst>
                              <p:par>
                                <p:cTn id="16" presetID="31" presetClass="entr" presetSubtype="0" fill="hold" grpId="0" nodeType="afterEffect">
                                  <p:stCondLst>
                                    <p:cond delay="0"/>
                                  </p:stCondLst>
                                  <p:childTnLst>
                                    <p:set>
                                      <p:cBhvr>
                                        <p:cTn id="17" dur="1" fill="hold">
                                          <p:stCondLst>
                                            <p:cond delay="0"/>
                                          </p:stCondLst>
                                        </p:cTn>
                                        <p:tgtEl>
                                          <p:spTgt spid="3">
                                            <p:graphicEl>
                                              <a:dgm id="{2530A89D-148E-4F1F-B2C9-8C5222F11CFA}"/>
                                            </p:graphicEl>
                                          </p:spTgt>
                                        </p:tgtEl>
                                        <p:attrNameLst>
                                          <p:attrName>style.visibility</p:attrName>
                                        </p:attrNameLst>
                                      </p:cBhvr>
                                      <p:to>
                                        <p:strVal val="visible"/>
                                      </p:to>
                                    </p:set>
                                    <p:anim calcmode="lin" valueType="num">
                                      <p:cBhvr>
                                        <p:cTn id="18" dur="1000" fill="hold"/>
                                        <p:tgtEl>
                                          <p:spTgt spid="3">
                                            <p:graphicEl>
                                              <a:dgm id="{2530A89D-148E-4F1F-B2C9-8C5222F11CFA}"/>
                                            </p:graphicEl>
                                          </p:spTgt>
                                        </p:tgtEl>
                                        <p:attrNameLst>
                                          <p:attrName>ppt_w</p:attrName>
                                        </p:attrNameLst>
                                      </p:cBhvr>
                                      <p:tavLst>
                                        <p:tav tm="0">
                                          <p:val>
                                            <p:fltVal val="0"/>
                                          </p:val>
                                        </p:tav>
                                        <p:tav tm="100000">
                                          <p:val>
                                            <p:strVal val="#ppt_w"/>
                                          </p:val>
                                        </p:tav>
                                      </p:tavLst>
                                    </p:anim>
                                    <p:anim calcmode="lin" valueType="num">
                                      <p:cBhvr>
                                        <p:cTn id="19" dur="1000" fill="hold"/>
                                        <p:tgtEl>
                                          <p:spTgt spid="3">
                                            <p:graphicEl>
                                              <a:dgm id="{2530A89D-148E-4F1F-B2C9-8C5222F11CFA}"/>
                                            </p:graphicEl>
                                          </p:spTgt>
                                        </p:tgtEl>
                                        <p:attrNameLst>
                                          <p:attrName>ppt_h</p:attrName>
                                        </p:attrNameLst>
                                      </p:cBhvr>
                                      <p:tavLst>
                                        <p:tav tm="0">
                                          <p:val>
                                            <p:fltVal val="0"/>
                                          </p:val>
                                        </p:tav>
                                        <p:tav tm="100000">
                                          <p:val>
                                            <p:strVal val="#ppt_h"/>
                                          </p:val>
                                        </p:tav>
                                      </p:tavLst>
                                    </p:anim>
                                    <p:anim calcmode="lin" valueType="num">
                                      <p:cBhvr>
                                        <p:cTn id="20" dur="1000" fill="hold"/>
                                        <p:tgtEl>
                                          <p:spTgt spid="3">
                                            <p:graphicEl>
                                              <a:dgm id="{2530A89D-148E-4F1F-B2C9-8C5222F11CFA}"/>
                                            </p:graphicEl>
                                          </p:spTgt>
                                        </p:tgtEl>
                                        <p:attrNameLst>
                                          <p:attrName>style.rotation</p:attrName>
                                        </p:attrNameLst>
                                      </p:cBhvr>
                                      <p:tavLst>
                                        <p:tav tm="0">
                                          <p:val>
                                            <p:fltVal val="90"/>
                                          </p:val>
                                        </p:tav>
                                        <p:tav tm="100000">
                                          <p:val>
                                            <p:fltVal val="0"/>
                                          </p:val>
                                        </p:tav>
                                      </p:tavLst>
                                    </p:anim>
                                    <p:animEffect transition="in" filter="fade">
                                      <p:cBhvr>
                                        <p:cTn id="21" dur="1000"/>
                                        <p:tgtEl>
                                          <p:spTgt spid="3">
                                            <p:graphicEl>
                                              <a:dgm id="{2530A89D-148E-4F1F-B2C9-8C5222F11CFA}"/>
                                            </p:graphicEl>
                                          </p:spTgt>
                                        </p:tgtEl>
                                      </p:cBhvr>
                                    </p:animEffect>
                                  </p:childTnLst>
                                </p:cTn>
                              </p:par>
                            </p:childTnLst>
                          </p:cTn>
                        </p:par>
                        <p:par>
                          <p:cTn id="22" fill="hold">
                            <p:stCondLst>
                              <p:cond delay="2500"/>
                            </p:stCondLst>
                            <p:childTnLst>
                              <p:par>
                                <p:cTn id="23" presetID="31" presetClass="entr" presetSubtype="0" fill="hold" grpId="0" nodeType="afterEffect">
                                  <p:stCondLst>
                                    <p:cond delay="0"/>
                                  </p:stCondLst>
                                  <p:childTnLst>
                                    <p:set>
                                      <p:cBhvr>
                                        <p:cTn id="24" dur="1" fill="hold">
                                          <p:stCondLst>
                                            <p:cond delay="0"/>
                                          </p:stCondLst>
                                        </p:cTn>
                                        <p:tgtEl>
                                          <p:spTgt spid="3">
                                            <p:graphicEl>
                                              <a:dgm id="{225E5B84-FC05-41D4-BD33-A3EF1837810F}"/>
                                            </p:graphicEl>
                                          </p:spTgt>
                                        </p:tgtEl>
                                        <p:attrNameLst>
                                          <p:attrName>style.visibility</p:attrName>
                                        </p:attrNameLst>
                                      </p:cBhvr>
                                      <p:to>
                                        <p:strVal val="visible"/>
                                      </p:to>
                                    </p:set>
                                    <p:anim calcmode="lin" valueType="num">
                                      <p:cBhvr>
                                        <p:cTn id="25" dur="1000" fill="hold"/>
                                        <p:tgtEl>
                                          <p:spTgt spid="3">
                                            <p:graphicEl>
                                              <a:dgm id="{225E5B84-FC05-41D4-BD33-A3EF1837810F}"/>
                                            </p:graphicEl>
                                          </p:spTgt>
                                        </p:tgtEl>
                                        <p:attrNameLst>
                                          <p:attrName>ppt_w</p:attrName>
                                        </p:attrNameLst>
                                      </p:cBhvr>
                                      <p:tavLst>
                                        <p:tav tm="0">
                                          <p:val>
                                            <p:fltVal val="0"/>
                                          </p:val>
                                        </p:tav>
                                        <p:tav tm="100000">
                                          <p:val>
                                            <p:strVal val="#ppt_w"/>
                                          </p:val>
                                        </p:tav>
                                      </p:tavLst>
                                    </p:anim>
                                    <p:anim calcmode="lin" valueType="num">
                                      <p:cBhvr>
                                        <p:cTn id="26" dur="1000" fill="hold"/>
                                        <p:tgtEl>
                                          <p:spTgt spid="3">
                                            <p:graphicEl>
                                              <a:dgm id="{225E5B84-FC05-41D4-BD33-A3EF1837810F}"/>
                                            </p:graphicEl>
                                          </p:spTgt>
                                        </p:tgtEl>
                                        <p:attrNameLst>
                                          <p:attrName>ppt_h</p:attrName>
                                        </p:attrNameLst>
                                      </p:cBhvr>
                                      <p:tavLst>
                                        <p:tav tm="0">
                                          <p:val>
                                            <p:fltVal val="0"/>
                                          </p:val>
                                        </p:tav>
                                        <p:tav tm="100000">
                                          <p:val>
                                            <p:strVal val="#ppt_h"/>
                                          </p:val>
                                        </p:tav>
                                      </p:tavLst>
                                    </p:anim>
                                    <p:anim calcmode="lin" valueType="num">
                                      <p:cBhvr>
                                        <p:cTn id="27" dur="1000" fill="hold"/>
                                        <p:tgtEl>
                                          <p:spTgt spid="3">
                                            <p:graphicEl>
                                              <a:dgm id="{225E5B84-FC05-41D4-BD33-A3EF1837810F}"/>
                                            </p:graphicEl>
                                          </p:spTgt>
                                        </p:tgtEl>
                                        <p:attrNameLst>
                                          <p:attrName>style.rotation</p:attrName>
                                        </p:attrNameLst>
                                      </p:cBhvr>
                                      <p:tavLst>
                                        <p:tav tm="0">
                                          <p:val>
                                            <p:fltVal val="90"/>
                                          </p:val>
                                        </p:tav>
                                        <p:tav tm="100000">
                                          <p:val>
                                            <p:fltVal val="0"/>
                                          </p:val>
                                        </p:tav>
                                      </p:tavLst>
                                    </p:anim>
                                    <p:animEffect transition="in" filter="fade">
                                      <p:cBhvr>
                                        <p:cTn id="28" dur="1000"/>
                                        <p:tgtEl>
                                          <p:spTgt spid="3">
                                            <p:graphicEl>
                                              <a:dgm id="{225E5B84-FC05-41D4-BD33-A3EF1837810F}"/>
                                            </p:graphicEl>
                                          </p:spTgt>
                                        </p:tgtEl>
                                      </p:cBhvr>
                                    </p:animEffect>
                                  </p:childTnLst>
                                </p:cTn>
                              </p:par>
                            </p:childTnLst>
                          </p:cTn>
                        </p:par>
                        <p:par>
                          <p:cTn id="29" fill="hold">
                            <p:stCondLst>
                              <p:cond delay="3500"/>
                            </p:stCondLst>
                            <p:childTnLst>
                              <p:par>
                                <p:cTn id="30" presetID="31" presetClass="entr" presetSubtype="0" fill="hold" grpId="0" nodeType="afterEffect">
                                  <p:stCondLst>
                                    <p:cond delay="0"/>
                                  </p:stCondLst>
                                  <p:childTnLst>
                                    <p:set>
                                      <p:cBhvr>
                                        <p:cTn id="31" dur="1" fill="hold">
                                          <p:stCondLst>
                                            <p:cond delay="0"/>
                                          </p:stCondLst>
                                        </p:cTn>
                                        <p:tgtEl>
                                          <p:spTgt spid="3">
                                            <p:graphicEl>
                                              <a:dgm id="{FF376647-33CF-4905-B1A4-5C0A51869904}"/>
                                            </p:graphicEl>
                                          </p:spTgt>
                                        </p:tgtEl>
                                        <p:attrNameLst>
                                          <p:attrName>style.visibility</p:attrName>
                                        </p:attrNameLst>
                                      </p:cBhvr>
                                      <p:to>
                                        <p:strVal val="visible"/>
                                      </p:to>
                                    </p:set>
                                    <p:anim calcmode="lin" valueType="num">
                                      <p:cBhvr>
                                        <p:cTn id="32" dur="1000" fill="hold"/>
                                        <p:tgtEl>
                                          <p:spTgt spid="3">
                                            <p:graphicEl>
                                              <a:dgm id="{FF376647-33CF-4905-B1A4-5C0A51869904}"/>
                                            </p:graphicEl>
                                          </p:spTgt>
                                        </p:tgtEl>
                                        <p:attrNameLst>
                                          <p:attrName>ppt_w</p:attrName>
                                        </p:attrNameLst>
                                      </p:cBhvr>
                                      <p:tavLst>
                                        <p:tav tm="0">
                                          <p:val>
                                            <p:fltVal val="0"/>
                                          </p:val>
                                        </p:tav>
                                        <p:tav tm="100000">
                                          <p:val>
                                            <p:strVal val="#ppt_w"/>
                                          </p:val>
                                        </p:tav>
                                      </p:tavLst>
                                    </p:anim>
                                    <p:anim calcmode="lin" valueType="num">
                                      <p:cBhvr>
                                        <p:cTn id="33" dur="1000" fill="hold"/>
                                        <p:tgtEl>
                                          <p:spTgt spid="3">
                                            <p:graphicEl>
                                              <a:dgm id="{FF376647-33CF-4905-B1A4-5C0A51869904}"/>
                                            </p:graphicEl>
                                          </p:spTgt>
                                        </p:tgtEl>
                                        <p:attrNameLst>
                                          <p:attrName>ppt_h</p:attrName>
                                        </p:attrNameLst>
                                      </p:cBhvr>
                                      <p:tavLst>
                                        <p:tav tm="0">
                                          <p:val>
                                            <p:fltVal val="0"/>
                                          </p:val>
                                        </p:tav>
                                        <p:tav tm="100000">
                                          <p:val>
                                            <p:strVal val="#ppt_h"/>
                                          </p:val>
                                        </p:tav>
                                      </p:tavLst>
                                    </p:anim>
                                    <p:anim calcmode="lin" valueType="num">
                                      <p:cBhvr>
                                        <p:cTn id="34" dur="1000" fill="hold"/>
                                        <p:tgtEl>
                                          <p:spTgt spid="3">
                                            <p:graphicEl>
                                              <a:dgm id="{FF376647-33CF-4905-B1A4-5C0A51869904}"/>
                                            </p:graphicEl>
                                          </p:spTgt>
                                        </p:tgtEl>
                                        <p:attrNameLst>
                                          <p:attrName>style.rotation</p:attrName>
                                        </p:attrNameLst>
                                      </p:cBhvr>
                                      <p:tavLst>
                                        <p:tav tm="0">
                                          <p:val>
                                            <p:fltVal val="90"/>
                                          </p:val>
                                        </p:tav>
                                        <p:tav tm="100000">
                                          <p:val>
                                            <p:fltVal val="0"/>
                                          </p:val>
                                        </p:tav>
                                      </p:tavLst>
                                    </p:anim>
                                    <p:animEffect transition="in" filter="fade">
                                      <p:cBhvr>
                                        <p:cTn id="35" dur="1000"/>
                                        <p:tgtEl>
                                          <p:spTgt spid="3">
                                            <p:graphicEl>
                                              <a:dgm id="{FF376647-33CF-4905-B1A4-5C0A51869904}"/>
                                            </p:graphicEl>
                                          </p:spTgt>
                                        </p:tgtEl>
                                      </p:cBhvr>
                                    </p:animEffect>
                                  </p:childTnLst>
                                </p:cTn>
                              </p:par>
                            </p:childTnLst>
                          </p:cTn>
                        </p:par>
                        <p:par>
                          <p:cTn id="36" fill="hold">
                            <p:stCondLst>
                              <p:cond delay="4500"/>
                            </p:stCondLst>
                            <p:childTnLst>
                              <p:par>
                                <p:cTn id="37" presetID="31" presetClass="entr" presetSubtype="0" fill="hold" grpId="0" nodeType="afterEffect">
                                  <p:stCondLst>
                                    <p:cond delay="0"/>
                                  </p:stCondLst>
                                  <p:childTnLst>
                                    <p:set>
                                      <p:cBhvr>
                                        <p:cTn id="38" dur="1" fill="hold">
                                          <p:stCondLst>
                                            <p:cond delay="0"/>
                                          </p:stCondLst>
                                        </p:cTn>
                                        <p:tgtEl>
                                          <p:spTgt spid="3">
                                            <p:graphicEl>
                                              <a:dgm id="{FF362103-533C-4B8F-B3CF-B7493DFF88F0}"/>
                                            </p:graphicEl>
                                          </p:spTgt>
                                        </p:tgtEl>
                                        <p:attrNameLst>
                                          <p:attrName>style.visibility</p:attrName>
                                        </p:attrNameLst>
                                      </p:cBhvr>
                                      <p:to>
                                        <p:strVal val="visible"/>
                                      </p:to>
                                    </p:set>
                                    <p:anim calcmode="lin" valueType="num">
                                      <p:cBhvr>
                                        <p:cTn id="39" dur="1000" fill="hold"/>
                                        <p:tgtEl>
                                          <p:spTgt spid="3">
                                            <p:graphicEl>
                                              <a:dgm id="{FF362103-533C-4B8F-B3CF-B7493DFF88F0}"/>
                                            </p:graphicEl>
                                          </p:spTgt>
                                        </p:tgtEl>
                                        <p:attrNameLst>
                                          <p:attrName>ppt_w</p:attrName>
                                        </p:attrNameLst>
                                      </p:cBhvr>
                                      <p:tavLst>
                                        <p:tav tm="0">
                                          <p:val>
                                            <p:fltVal val="0"/>
                                          </p:val>
                                        </p:tav>
                                        <p:tav tm="100000">
                                          <p:val>
                                            <p:strVal val="#ppt_w"/>
                                          </p:val>
                                        </p:tav>
                                      </p:tavLst>
                                    </p:anim>
                                    <p:anim calcmode="lin" valueType="num">
                                      <p:cBhvr>
                                        <p:cTn id="40" dur="1000" fill="hold"/>
                                        <p:tgtEl>
                                          <p:spTgt spid="3">
                                            <p:graphicEl>
                                              <a:dgm id="{FF362103-533C-4B8F-B3CF-B7493DFF88F0}"/>
                                            </p:graphicEl>
                                          </p:spTgt>
                                        </p:tgtEl>
                                        <p:attrNameLst>
                                          <p:attrName>ppt_h</p:attrName>
                                        </p:attrNameLst>
                                      </p:cBhvr>
                                      <p:tavLst>
                                        <p:tav tm="0">
                                          <p:val>
                                            <p:fltVal val="0"/>
                                          </p:val>
                                        </p:tav>
                                        <p:tav tm="100000">
                                          <p:val>
                                            <p:strVal val="#ppt_h"/>
                                          </p:val>
                                        </p:tav>
                                      </p:tavLst>
                                    </p:anim>
                                    <p:anim calcmode="lin" valueType="num">
                                      <p:cBhvr>
                                        <p:cTn id="41" dur="1000" fill="hold"/>
                                        <p:tgtEl>
                                          <p:spTgt spid="3">
                                            <p:graphicEl>
                                              <a:dgm id="{FF362103-533C-4B8F-B3CF-B7493DFF88F0}"/>
                                            </p:graphicEl>
                                          </p:spTgt>
                                        </p:tgtEl>
                                        <p:attrNameLst>
                                          <p:attrName>style.rotation</p:attrName>
                                        </p:attrNameLst>
                                      </p:cBhvr>
                                      <p:tavLst>
                                        <p:tav tm="0">
                                          <p:val>
                                            <p:fltVal val="90"/>
                                          </p:val>
                                        </p:tav>
                                        <p:tav tm="100000">
                                          <p:val>
                                            <p:fltVal val="0"/>
                                          </p:val>
                                        </p:tav>
                                      </p:tavLst>
                                    </p:anim>
                                    <p:animEffect transition="in" filter="fade">
                                      <p:cBhvr>
                                        <p:cTn id="42" dur="1000"/>
                                        <p:tgtEl>
                                          <p:spTgt spid="3">
                                            <p:graphicEl>
                                              <a:dgm id="{FF362103-533C-4B8F-B3CF-B7493DFF88F0}"/>
                                            </p:graphicEl>
                                          </p:spTgt>
                                        </p:tgtEl>
                                      </p:cBhvr>
                                    </p:animEffect>
                                  </p:childTnLst>
                                </p:cTn>
                              </p:par>
                            </p:childTnLst>
                          </p:cTn>
                        </p:par>
                        <p:par>
                          <p:cTn id="43" fill="hold">
                            <p:stCondLst>
                              <p:cond delay="5500"/>
                            </p:stCondLst>
                            <p:childTnLst>
                              <p:par>
                                <p:cTn id="44" presetID="31" presetClass="entr" presetSubtype="0" fill="hold" grpId="0" nodeType="afterEffect">
                                  <p:stCondLst>
                                    <p:cond delay="0"/>
                                  </p:stCondLst>
                                  <p:childTnLst>
                                    <p:set>
                                      <p:cBhvr>
                                        <p:cTn id="45" dur="1" fill="hold">
                                          <p:stCondLst>
                                            <p:cond delay="0"/>
                                          </p:stCondLst>
                                        </p:cTn>
                                        <p:tgtEl>
                                          <p:spTgt spid="3">
                                            <p:graphicEl>
                                              <a:dgm id="{8981E84E-0D09-4B67-990B-38703253AF4F}"/>
                                            </p:graphicEl>
                                          </p:spTgt>
                                        </p:tgtEl>
                                        <p:attrNameLst>
                                          <p:attrName>style.visibility</p:attrName>
                                        </p:attrNameLst>
                                      </p:cBhvr>
                                      <p:to>
                                        <p:strVal val="visible"/>
                                      </p:to>
                                    </p:set>
                                    <p:anim calcmode="lin" valueType="num">
                                      <p:cBhvr>
                                        <p:cTn id="46" dur="1000" fill="hold"/>
                                        <p:tgtEl>
                                          <p:spTgt spid="3">
                                            <p:graphicEl>
                                              <a:dgm id="{8981E84E-0D09-4B67-990B-38703253AF4F}"/>
                                            </p:graphicEl>
                                          </p:spTgt>
                                        </p:tgtEl>
                                        <p:attrNameLst>
                                          <p:attrName>ppt_w</p:attrName>
                                        </p:attrNameLst>
                                      </p:cBhvr>
                                      <p:tavLst>
                                        <p:tav tm="0">
                                          <p:val>
                                            <p:fltVal val="0"/>
                                          </p:val>
                                        </p:tav>
                                        <p:tav tm="100000">
                                          <p:val>
                                            <p:strVal val="#ppt_w"/>
                                          </p:val>
                                        </p:tav>
                                      </p:tavLst>
                                    </p:anim>
                                    <p:anim calcmode="lin" valueType="num">
                                      <p:cBhvr>
                                        <p:cTn id="47" dur="1000" fill="hold"/>
                                        <p:tgtEl>
                                          <p:spTgt spid="3">
                                            <p:graphicEl>
                                              <a:dgm id="{8981E84E-0D09-4B67-990B-38703253AF4F}"/>
                                            </p:graphicEl>
                                          </p:spTgt>
                                        </p:tgtEl>
                                        <p:attrNameLst>
                                          <p:attrName>ppt_h</p:attrName>
                                        </p:attrNameLst>
                                      </p:cBhvr>
                                      <p:tavLst>
                                        <p:tav tm="0">
                                          <p:val>
                                            <p:fltVal val="0"/>
                                          </p:val>
                                        </p:tav>
                                        <p:tav tm="100000">
                                          <p:val>
                                            <p:strVal val="#ppt_h"/>
                                          </p:val>
                                        </p:tav>
                                      </p:tavLst>
                                    </p:anim>
                                    <p:anim calcmode="lin" valueType="num">
                                      <p:cBhvr>
                                        <p:cTn id="48" dur="1000" fill="hold"/>
                                        <p:tgtEl>
                                          <p:spTgt spid="3">
                                            <p:graphicEl>
                                              <a:dgm id="{8981E84E-0D09-4B67-990B-38703253AF4F}"/>
                                            </p:graphicEl>
                                          </p:spTgt>
                                        </p:tgtEl>
                                        <p:attrNameLst>
                                          <p:attrName>style.rotation</p:attrName>
                                        </p:attrNameLst>
                                      </p:cBhvr>
                                      <p:tavLst>
                                        <p:tav tm="0">
                                          <p:val>
                                            <p:fltVal val="90"/>
                                          </p:val>
                                        </p:tav>
                                        <p:tav tm="100000">
                                          <p:val>
                                            <p:fltVal val="0"/>
                                          </p:val>
                                        </p:tav>
                                      </p:tavLst>
                                    </p:anim>
                                    <p:animEffect transition="in" filter="fade">
                                      <p:cBhvr>
                                        <p:cTn id="49" dur="1000"/>
                                        <p:tgtEl>
                                          <p:spTgt spid="3">
                                            <p:graphicEl>
                                              <a:dgm id="{8981E84E-0D09-4B67-990B-38703253AF4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lvlAtOnc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5912113"/>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1731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51720" y="204596"/>
            <a:ext cx="6048672" cy="646331"/>
          </a:xfrm>
          <a:prstGeom prst="rect">
            <a:avLst/>
          </a:prstGeom>
          <a:noFill/>
        </p:spPr>
        <p:txBody>
          <a:bodyPr wrap="square" rtlCol="0">
            <a:spAutoFit/>
          </a:bodyPr>
          <a:lstStyle/>
          <a:p>
            <a:pPr algn="ctr"/>
            <a:r>
              <a:rPr lang="ru-RU" dirty="0" smtClean="0"/>
              <a:t>Постановление Правительства Хабаровского края</a:t>
            </a:r>
          </a:p>
          <a:p>
            <a:pPr algn="ctr"/>
            <a:r>
              <a:rPr lang="ru-RU" dirty="0" smtClean="0"/>
              <a:t> от 3 декабря 2020 г. №521-пр</a:t>
            </a:r>
            <a:endParaRPr lang="ru-RU" dirty="0"/>
          </a:p>
        </p:txBody>
      </p:sp>
      <p:sp>
        <p:nvSpPr>
          <p:cNvPr id="7" name="Прямоугольник 6"/>
          <p:cNvSpPr/>
          <p:nvPr/>
        </p:nvSpPr>
        <p:spPr>
          <a:xfrm>
            <a:off x="230168" y="1549394"/>
            <a:ext cx="316835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Антикоррупционный стандарт государственного </a:t>
            </a:r>
            <a:r>
              <a:rPr lang="ru-RU" dirty="0" smtClean="0"/>
              <a:t>учреждениях</a:t>
            </a:r>
            <a:endParaRPr lang="ru-RU" dirty="0"/>
          </a:p>
        </p:txBody>
      </p:sp>
      <p:sp>
        <p:nvSpPr>
          <p:cNvPr id="9" name="Прямоугольник 8"/>
          <p:cNvSpPr/>
          <p:nvPr/>
        </p:nvSpPr>
        <p:spPr>
          <a:xfrm>
            <a:off x="4391980" y="1549394"/>
            <a:ext cx="3528392" cy="2453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Обязанность принимать меры по предупреждению коррупции</a:t>
            </a:r>
            <a:endParaRPr lang="ru-RU" dirty="0"/>
          </a:p>
        </p:txBody>
      </p:sp>
      <p:sp>
        <p:nvSpPr>
          <p:cNvPr id="10" name="Стрелка вправо 9"/>
          <p:cNvSpPr/>
          <p:nvPr/>
        </p:nvSpPr>
        <p:spPr>
          <a:xfrm>
            <a:off x="3447283" y="1918166"/>
            <a:ext cx="864096" cy="330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2411760" y="850927"/>
            <a:ext cx="4680520" cy="512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Организация </a:t>
            </a:r>
            <a:r>
              <a:rPr lang="ru-RU" dirty="0" smtClean="0"/>
              <a:t>утверждает:</a:t>
            </a:r>
            <a:endParaRPr lang="ru-RU" dirty="0"/>
          </a:p>
        </p:txBody>
      </p:sp>
      <p:sp>
        <p:nvSpPr>
          <p:cNvPr id="14" name="Прямоугольник 13"/>
          <p:cNvSpPr/>
          <p:nvPr/>
        </p:nvSpPr>
        <p:spPr>
          <a:xfrm>
            <a:off x="224118" y="4244017"/>
            <a:ext cx="316835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Должностная инструкция</a:t>
            </a:r>
            <a:endParaRPr lang="ru-RU" dirty="0"/>
          </a:p>
        </p:txBody>
      </p:sp>
      <p:sp>
        <p:nvSpPr>
          <p:cNvPr id="15" name="Стрелка вправо 14"/>
          <p:cNvSpPr/>
          <p:nvPr/>
        </p:nvSpPr>
        <p:spPr>
          <a:xfrm>
            <a:off x="3454741" y="3068960"/>
            <a:ext cx="864096" cy="330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3485646" y="4330576"/>
            <a:ext cx="864096" cy="330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230168" y="2521346"/>
            <a:ext cx="3168352" cy="1515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Положение о предотвращении и урегулировании конфликта интересов в государственных учреждениях</a:t>
            </a:r>
            <a:endParaRPr lang="ru-RU" dirty="0"/>
          </a:p>
        </p:txBody>
      </p:sp>
      <p:sp>
        <p:nvSpPr>
          <p:cNvPr id="18" name="Прямоугольник 17"/>
          <p:cNvSpPr/>
          <p:nvPr/>
        </p:nvSpPr>
        <p:spPr>
          <a:xfrm>
            <a:off x="224118" y="4932939"/>
            <a:ext cx="3140951" cy="55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Декларация о конфликте интересов</a:t>
            </a:r>
            <a:endParaRPr lang="ru-RU" dirty="0"/>
          </a:p>
        </p:txBody>
      </p:sp>
      <p:sp>
        <p:nvSpPr>
          <p:cNvPr id="19" name="Стрелка вправо 18"/>
          <p:cNvSpPr/>
          <p:nvPr/>
        </p:nvSpPr>
        <p:spPr>
          <a:xfrm>
            <a:off x="3454741" y="4990206"/>
            <a:ext cx="864096" cy="330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376900" y="4112523"/>
            <a:ext cx="3528392" cy="686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Внедрение стандартов и процедур, мониторинг, антикоррупционная пропаганда</a:t>
            </a:r>
            <a:endParaRPr lang="ru-RU" sz="1400" dirty="0"/>
          </a:p>
        </p:txBody>
      </p:sp>
      <p:sp>
        <p:nvSpPr>
          <p:cNvPr id="21" name="Прямоугольник 20"/>
          <p:cNvSpPr/>
          <p:nvPr/>
        </p:nvSpPr>
        <p:spPr>
          <a:xfrm>
            <a:off x="4463988" y="4956852"/>
            <a:ext cx="34563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 простых вопросов о личной заинтересованности</a:t>
            </a:r>
            <a:endParaRPr lang="ru-RU" dirty="0"/>
          </a:p>
        </p:txBody>
      </p:sp>
      <p:sp>
        <p:nvSpPr>
          <p:cNvPr id="22" name="Правая фигурная скобка 21"/>
          <p:cNvSpPr/>
          <p:nvPr/>
        </p:nvSpPr>
        <p:spPr>
          <a:xfrm>
            <a:off x="8028384" y="1638092"/>
            <a:ext cx="288032" cy="402315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3" name="Прямоугольник 22"/>
          <p:cNvSpPr/>
          <p:nvPr/>
        </p:nvSpPr>
        <p:spPr>
          <a:xfrm>
            <a:off x="8388424" y="3014051"/>
            <a:ext cx="648072" cy="482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нет</a:t>
            </a:r>
            <a:endParaRPr lang="ru-RU" dirty="0"/>
          </a:p>
        </p:txBody>
      </p:sp>
      <p:sp>
        <p:nvSpPr>
          <p:cNvPr id="24" name="Прямоугольник 23"/>
          <p:cNvSpPr/>
          <p:nvPr/>
        </p:nvSpPr>
        <p:spPr>
          <a:xfrm>
            <a:off x="8383533" y="3761414"/>
            <a:ext cx="648072" cy="48260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да</a:t>
            </a:r>
            <a:endParaRPr lang="ru-RU" dirty="0"/>
          </a:p>
        </p:txBody>
      </p:sp>
      <p:sp>
        <p:nvSpPr>
          <p:cNvPr id="25" name="TextBox 24"/>
          <p:cNvSpPr txBox="1"/>
          <p:nvPr/>
        </p:nvSpPr>
        <p:spPr>
          <a:xfrm>
            <a:off x="109072" y="5484822"/>
            <a:ext cx="9102107" cy="646331"/>
          </a:xfrm>
          <a:prstGeom prst="rect">
            <a:avLst/>
          </a:prstGeom>
          <a:noFill/>
        </p:spPr>
        <p:txBody>
          <a:bodyPr wrap="none" rtlCol="0">
            <a:spAutoFit/>
          </a:bodyPr>
          <a:lstStyle/>
          <a:p>
            <a:r>
              <a:rPr lang="ru-RU" dirty="0" smtClean="0"/>
              <a:t>Антикоррупционные стандарты распространяются на всех  работников организации, </a:t>
            </a:r>
          </a:p>
          <a:p>
            <a:r>
              <a:rPr lang="ru-RU" dirty="0" smtClean="0"/>
              <a:t>находящихся с ней в трудовых отношениях, вне зависимости от занимаемой должности.</a:t>
            </a:r>
            <a:endParaRPr lang="ru-RU" dirty="0"/>
          </a:p>
        </p:txBody>
      </p:sp>
    </p:spTree>
    <p:extLst>
      <p:ext uri="{BB962C8B-B14F-4D97-AF65-F5344CB8AC3E}">
        <p14:creationId xmlns:p14="http://schemas.microsoft.com/office/powerpoint/2010/main" val="26259117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8" y="5685304"/>
            <a:ext cx="3203848" cy="945887"/>
          </a:xfrm>
          <a:prstGeom prst="rect">
            <a:avLst/>
          </a:prstGeom>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2"/>
            <a:ext cx="1368152" cy="16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547664" y="1115684"/>
            <a:ext cx="6624736" cy="3970318"/>
          </a:xfrm>
          <a:prstGeom prst="rect">
            <a:avLst/>
          </a:prstGeom>
          <a:noFill/>
        </p:spPr>
        <p:txBody>
          <a:bodyPr wrap="square" rtlCol="0">
            <a:spAutoFit/>
          </a:bodyPr>
          <a:lstStyle/>
          <a:p>
            <a:pPr algn="just"/>
            <a:r>
              <a:rPr lang="en-US" dirty="0" smtClean="0"/>
              <a:t>	</a:t>
            </a:r>
            <a:r>
              <a:rPr lang="ru-RU" dirty="0" smtClean="0"/>
              <a:t>Методические </a:t>
            </a:r>
            <a:r>
              <a:rPr lang="ru-RU" dirty="0"/>
              <a:t>рекомендации по проведению в федеральных государственных органах, органах государственной власти субъектов Российской Федерации, органах местного самоуправления, государственных внебюджетных фондах и иных организациях, осуществляющих закупки в соответствии с Федеральным законом от 5 апреля 2013 г. № 44-ФЗ «О контрактной системе в сфере закупок товаров, работ, услуг для обеспечения государственных и муниципальных нужд» и Федеральным законом от 18 июля 2011 г. № 223-ФЗ «О закупках товаров, работ, услуг отдельными видами юридических лиц», работы, направленной на выявление личной заинтересованности государственных и муниципальных служащих, работников при осуществлении таких закупок, которая приводит или может привести к конфликту интересов</a:t>
            </a:r>
          </a:p>
        </p:txBody>
      </p:sp>
    </p:spTree>
    <p:extLst>
      <p:ext uri="{BB962C8B-B14F-4D97-AF65-F5344CB8AC3E}">
        <p14:creationId xmlns:p14="http://schemas.microsoft.com/office/powerpoint/2010/main" val="37799811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4563"/>
            <a:ext cx="1173163" cy="1278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1125" y="1268760"/>
            <a:ext cx="8424936" cy="2308324"/>
          </a:xfrm>
          <a:prstGeom prst="rect">
            <a:avLst/>
          </a:prstGeom>
          <a:noFill/>
        </p:spPr>
        <p:txBody>
          <a:bodyPr wrap="square" rtlCol="0">
            <a:spAutoFit/>
          </a:bodyPr>
          <a:lstStyle/>
          <a:p>
            <a:pPr algn="ctr"/>
            <a:r>
              <a:rPr lang="ru-RU" dirty="0"/>
              <a:t>Правовая основа работы </a:t>
            </a:r>
            <a:r>
              <a:rPr lang="ru-RU" dirty="0" smtClean="0"/>
              <a:t>комиссии по противодействию коррупции:</a:t>
            </a:r>
            <a:endParaRPr lang="ru-RU" dirty="0"/>
          </a:p>
          <a:p>
            <a:pPr algn="ctr"/>
            <a:endParaRPr lang="ru-RU" dirty="0"/>
          </a:p>
          <a:p>
            <a:pPr marL="285750" indent="-285750" algn="just">
              <a:buFont typeface="Wingdings" pitchFamily="2" charset="2"/>
              <a:buChar char="ü"/>
            </a:pPr>
            <a:r>
              <a:rPr lang="ru-RU" dirty="0" smtClean="0"/>
              <a:t>Федеральный </a:t>
            </a:r>
            <a:r>
              <a:rPr lang="ru-RU" dirty="0"/>
              <a:t>закон от 25 декабря 2008 г. № 273-ФЗ  </a:t>
            </a:r>
            <a:r>
              <a:rPr lang="ru-RU" dirty="0" smtClean="0"/>
              <a:t>«О </a:t>
            </a:r>
            <a:r>
              <a:rPr lang="ru-RU" dirty="0"/>
              <a:t>противодействии коррупции</a:t>
            </a:r>
            <a:r>
              <a:rPr lang="ru-RU" dirty="0" smtClean="0"/>
              <a:t>»;</a:t>
            </a:r>
          </a:p>
          <a:p>
            <a:pPr marL="285750" indent="-285750" algn="just">
              <a:buFont typeface="Wingdings" pitchFamily="2" charset="2"/>
              <a:buChar char="ü"/>
            </a:pPr>
            <a:r>
              <a:rPr lang="ru-RU" dirty="0" smtClean="0"/>
              <a:t>Указ </a:t>
            </a:r>
            <a:r>
              <a:rPr lang="ru-RU" dirty="0"/>
              <a:t>Президента Российской Федерации от 1 июля 2010 г. № 821 «О комиссиях по соблюдению требований к служебному поведению федеральных государственных служащих и урегулированию конфликта интересов».</a:t>
            </a:r>
          </a:p>
          <a:p>
            <a:pPr algn="just"/>
            <a:endParaRPr lang="ru-RU"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3199221"/>
            <a:ext cx="6486525" cy="338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Рисунок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96136" y="5805264"/>
            <a:ext cx="3203848" cy="945887"/>
          </a:xfrm>
          <a:prstGeom prst="rect">
            <a:avLst/>
          </a:prstGeom>
        </p:spPr>
      </p:pic>
    </p:spTree>
    <p:extLst>
      <p:ext uri="{BB962C8B-B14F-4D97-AF65-F5344CB8AC3E}">
        <p14:creationId xmlns:p14="http://schemas.microsoft.com/office/powerpoint/2010/main" val="20761860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TotalTime>
  <Words>1936</Words>
  <Application>Microsoft Office PowerPoint</Application>
  <PresentationFormat>Экран (4:3)</PresentationFormat>
  <Paragraphs>287</Paragraphs>
  <Slides>26</Slides>
  <Notes>7</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Arial</vt:lpstr>
      <vt:lpstr>Calibri</vt:lpstr>
      <vt:lpstr>Lucida Sans Unicode</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Приходько Елена Владимировна</dc:creator>
  <cp:lastModifiedBy>Лесняк Олег Анатольевич</cp:lastModifiedBy>
  <cp:revision>87</cp:revision>
  <dcterms:created xsi:type="dcterms:W3CDTF">2021-03-04T07:05:21Z</dcterms:created>
  <dcterms:modified xsi:type="dcterms:W3CDTF">2023-04-14T06:11:55Z</dcterms:modified>
</cp:coreProperties>
</file>