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1F2A2-9812-43D5-B552-DE3A90F78E3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49E230-18F9-4447-8E80-2B913FC6328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spc="-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 профориентации и </a:t>
          </a:r>
          <a:r>
            <a:rPr lang="ru-RU" b="1" spc="-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профподготовки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E0C53-FAE6-4E59-BED2-0657FCB4B4E2}" type="parTrans" cxnId="{5D8181DF-873E-460F-8F0E-5B9A08ACFEA4}">
      <dgm:prSet/>
      <dgm:spPr/>
      <dgm:t>
        <a:bodyPr/>
        <a:lstStyle/>
        <a:p>
          <a:endParaRPr lang="ru-RU"/>
        </a:p>
      </dgm:t>
    </dgm:pt>
    <dgm:pt modelId="{8C4F0F5E-5283-49C6-BFAE-53143E5E7487}" type="sibTrans" cxnId="{5D8181DF-873E-460F-8F0E-5B9A08ACFEA4}">
      <dgm:prSet/>
      <dgm:spPr/>
      <dgm:t>
        <a:bodyPr/>
        <a:lstStyle/>
        <a:p>
          <a:endParaRPr lang="ru-RU"/>
        </a:p>
      </dgm:t>
    </dgm:pt>
    <dgm:pt modelId="{9D328B1F-0E38-4796-80A8-E3328B877979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диагностика</a:t>
          </a:r>
          <a:endParaRPr lang="ru-RU" dirty="0"/>
        </a:p>
      </dgm:t>
    </dgm:pt>
    <dgm:pt modelId="{36E4C6ED-6A80-4B58-BC65-0415DB34A740}" type="parTrans" cxnId="{CE739178-0897-44B7-9E1B-BF082993B02F}">
      <dgm:prSet/>
      <dgm:spPr/>
      <dgm:t>
        <a:bodyPr/>
        <a:lstStyle/>
        <a:p>
          <a:endParaRPr lang="ru-RU"/>
        </a:p>
      </dgm:t>
    </dgm:pt>
    <dgm:pt modelId="{659840AE-4604-4FE3-A89A-B44382BD3CC7}" type="sibTrans" cxnId="{CE739178-0897-44B7-9E1B-BF082993B02F}">
      <dgm:prSet/>
      <dgm:spPr/>
      <dgm:t>
        <a:bodyPr/>
        <a:lstStyle/>
        <a:p>
          <a:endParaRPr lang="ru-RU"/>
        </a:p>
      </dgm:t>
    </dgm:pt>
    <dgm:pt modelId="{7BE12C19-428A-4490-86DD-3B57284C806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просвещение</a:t>
          </a:r>
          <a:endParaRPr lang="ru-RU" dirty="0"/>
        </a:p>
      </dgm:t>
    </dgm:pt>
    <dgm:pt modelId="{5B94E6E4-D393-41E5-8876-C85FCB5F97EB}" type="parTrans" cxnId="{8458ACB5-E529-4E7F-ADB7-AF2E9520F55A}">
      <dgm:prSet/>
      <dgm:spPr/>
      <dgm:t>
        <a:bodyPr/>
        <a:lstStyle/>
        <a:p>
          <a:endParaRPr lang="ru-RU"/>
        </a:p>
      </dgm:t>
    </dgm:pt>
    <dgm:pt modelId="{EEEE8C42-40D1-4158-BFCF-7BFC4DA8B6D6}" type="sibTrans" cxnId="{8458ACB5-E529-4E7F-ADB7-AF2E9520F55A}">
      <dgm:prSet/>
      <dgm:spPr/>
      <dgm:t>
        <a:bodyPr/>
        <a:lstStyle/>
        <a:p>
          <a:endParaRPr lang="ru-RU"/>
        </a:p>
      </dgm:t>
    </dgm:pt>
    <dgm:pt modelId="{193C478D-47EC-485A-8070-E1130AE473EC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Проф подготовка</a:t>
          </a:r>
          <a:endParaRPr lang="ru-RU" b="0" dirty="0"/>
        </a:p>
      </dgm:t>
    </dgm:pt>
    <dgm:pt modelId="{B016830B-09BC-47E1-846B-48B80A793066}" type="parTrans" cxnId="{00DDB621-9CB3-458C-8C5D-F267605F7259}">
      <dgm:prSet/>
      <dgm:spPr/>
      <dgm:t>
        <a:bodyPr/>
        <a:lstStyle/>
        <a:p>
          <a:endParaRPr lang="ru-RU"/>
        </a:p>
      </dgm:t>
    </dgm:pt>
    <dgm:pt modelId="{3112AAAA-CFAC-442A-AEEC-365989A0B98F}" type="sibTrans" cxnId="{00DDB621-9CB3-458C-8C5D-F267605F7259}">
      <dgm:prSet/>
      <dgm:spPr/>
      <dgm:t>
        <a:bodyPr/>
        <a:lstStyle/>
        <a:p>
          <a:endParaRPr lang="ru-RU"/>
        </a:p>
      </dgm:t>
    </dgm:pt>
    <dgm:pt modelId="{1DE30F98-6457-4DB7-A3CA-3624AC113A1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сопровождение </a:t>
          </a:r>
          <a:endParaRPr lang="ru-RU" dirty="0"/>
        </a:p>
      </dgm:t>
    </dgm:pt>
    <dgm:pt modelId="{A59D34ED-FBB8-4BD8-BDBB-4E981A87C2B8}" type="parTrans" cxnId="{1E2747D6-2F23-48FB-92D7-4657E1F2E0DA}">
      <dgm:prSet/>
      <dgm:spPr/>
      <dgm:t>
        <a:bodyPr/>
        <a:lstStyle/>
        <a:p>
          <a:endParaRPr lang="ru-RU"/>
        </a:p>
      </dgm:t>
    </dgm:pt>
    <dgm:pt modelId="{B28CB446-B8F6-4476-88F2-7C7168D52458}" type="sibTrans" cxnId="{1E2747D6-2F23-48FB-92D7-4657E1F2E0DA}">
      <dgm:prSet/>
      <dgm:spPr/>
      <dgm:t>
        <a:bodyPr/>
        <a:lstStyle/>
        <a:p>
          <a:endParaRPr lang="ru-RU"/>
        </a:p>
      </dgm:t>
    </dgm:pt>
    <dgm:pt modelId="{68F1050F-AEF4-4DF0-A1D1-BF18116A3C63}" type="pres">
      <dgm:prSet presAssocID="{FED1F2A2-9812-43D5-B552-DE3A90F78E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F7C5C60-CC56-4BCF-AB00-4EBA38D0E513}" type="pres">
      <dgm:prSet presAssocID="{A849E230-18F9-4447-8E80-2B913FC63282}" presName="singleCycle" presStyleCnt="0"/>
      <dgm:spPr/>
    </dgm:pt>
    <dgm:pt modelId="{1AB0829F-7FB1-4680-9424-6825BA84DE54}" type="pres">
      <dgm:prSet presAssocID="{A849E230-18F9-4447-8E80-2B913FC63282}" presName="singleCenter" presStyleLbl="node1" presStyleIdx="0" presStyleCnt="5" custScaleX="213825" custScaleY="68226" custLinFactNeighborX="-9335" custLinFactNeighborY="-7251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9B033D02-3863-4366-9579-C23CD039B0BD}" type="pres">
      <dgm:prSet presAssocID="{36E4C6ED-6A80-4B58-BC65-0415DB34A740}" presName="Name56" presStyleLbl="parChTrans1D2" presStyleIdx="0" presStyleCnt="4"/>
      <dgm:spPr/>
    </dgm:pt>
    <dgm:pt modelId="{1F614AC2-EF41-4339-B884-43B27CCE2F66}" type="pres">
      <dgm:prSet presAssocID="{9D328B1F-0E38-4796-80A8-E3328B877979}" presName="text0" presStyleLbl="node1" presStyleIdx="1" presStyleCnt="5" custScaleX="285470" custRadScaleRad="112727" custRadScaleInc="-270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62C20-BB6B-45A2-8C89-B05144D2EE40}" type="pres">
      <dgm:prSet presAssocID="{5B94E6E4-D393-41E5-8876-C85FCB5F97EB}" presName="Name56" presStyleLbl="parChTrans1D2" presStyleIdx="1" presStyleCnt="4"/>
      <dgm:spPr/>
    </dgm:pt>
    <dgm:pt modelId="{F1136EF2-AC49-4293-80BD-4BBFA6D63EEA}" type="pres">
      <dgm:prSet presAssocID="{7BE12C19-428A-4490-86DD-3B57284C8068}" presName="text0" presStyleLbl="node1" presStyleIdx="2" presStyleCnt="5" custScaleX="285470" custRadScaleRad="154887" custRadScaleInc="-1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ACFA1-DC8E-47A1-B1E4-9C277B622447}" type="pres">
      <dgm:prSet presAssocID="{A59D34ED-FBB8-4BD8-BDBB-4E981A87C2B8}" presName="Name56" presStyleLbl="parChTrans1D2" presStyleIdx="2" presStyleCnt="4"/>
      <dgm:spPr/>
    </dgm:pt>
    <dgm:pt modelId="{1E9BF59D-063C-49EE-96D6-9EC3BB8CF8D2}" type="pres">
      <dgm:prSet presAssocID="{1DE30F98-6457-4DB7-A3CA-3624AC113A15}" presName="text0" presStyleLbl="node1" presStyleIdx="3" presStyleCnt="5" custScaleX="285470" custRadScaleRad="98870" custRadScaleInc="-117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86874-4205-4741-95E4-F327C1B8D741}" type="pres">
      <dgm:prSet presAssocID="{B016830B-09BC-47E1-846B-48B80A793066}" presName="Name56" presStyleLbl="parChTrans1D2" presStyleIdx="3" presStyleCnt="4"/>
      <dgm:spPr/>
    </dgm:pt>
    <dgm:pt modelId="{E24D7DC6-05AA-45A2-BF3E-719DBC0540C9}" type="pres">
      <dgm:prSet presAssocID="{193C478D-47EC-485A-8070-E1130AE473EC}" presName="text0" presStyleLbl="node1" presStyleIdx="4" presStyleCnt="5" custScaleX="249252" custRadScaleRad="187915" custRadScaleInc="5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AFD7F7-23A3-4B71-937F-AB6C5CA41DA4}" type="presOf" srcId="{9D328B1F-0E38-4796-80A8-E3328B877979}" destId="{1F614AC2-EF41-4339-B884-43B27CCE2F66}" srcOrd="0" destOrd="0" presId="urn:microsoft.com/office/officeart/2008/layout/RadialCluster"/>
    <dgm:cxn modelId="{4BF3F682-0F62-444B-BA46-AE284DECB2D2}" type="presOf" srcId="{36E4C6ED-6A80-4B58-BC65-0415DB34A740}" destId="{9B033D02-3863-4366-9579-C23CD039B0BD}" srcOrd="0" destOrd="0" presId="urn:microsoft.com/office/officeart/2008/layout/RadialCluster"/>
    <dgm:cxn modelId="{E9A11114-7651-4D6E-B4BE-C3FB0122E4F1}" type="presOf" srcId="{A59D34ED-FBB8-4BD8-BDBB-4E981A87C2B8}" destId="{6BFACFA1-DC8E-47A1-B1E4-9C277B622447}" srcOrd="0" destOrd="0" presId="urn:microsoft.com/office/officeart/2008/layout/RadialCluster"/>
    <dgm:cxn modelId="{61029154-6EA1-4855-97B7-5073AF14B147}" type="presOf" srcId="{A849E230-18F9-4447-8E80-2B913FC63282}" destId="{1AB0829F-7FB1-4680-9424-6825BA84DE54}" srcOrd="0" destOrd="0" presId="urn:microsoft.com/office/officeart/2008/layout/RadialCluster"/>
    <dgm:cxn modelId="{CE739178-0897-44B7-9E1B-BF082993B02F}" srcId="{A849E230-18F9-4447-8E80-2B913FC63282}" destId="{9D328B1F-0E38-4796-80A8-E3328B877979}" srcOrd="0" destOrd="0" parTransId="{36E4C6ED-6A80-4B58-BC65-0415DB34A740}" sibTransId="{659840AE-4604-4FE3-A89A-B44382BD3CC7}"/>
    <dgm:cxn modelId="{A52CFF01-D322-416C-8891-40E9CA1F446A}" type="presOf" srcId="{B016830B-09BC-47E1-846B-48B80A793066}" destId="{ADE86874-4205-4741-95E4-F327C1B8D741}" srcOrd="0" destOrd="0" presId="urn:microsoft.com/office/officeart/2008/layout/RadialCluster"/>
    <dgm:cxn modelId="{ADB882CD-8E64-48BE-8E84-A6985F536591}" type="presOf" srcId="{FED1F2A2-9812-43D5-B552-DE3A90F78E32}" destId="{68F1050F-AEF4-4DF0-A1D1-BF18116A3C63}" srcOrd="0" destOrd="0" presId="urn:microsoft.com/office/officeart/2008/layout/RadialCluster"/>
    <dgm:cxn modelId="{1E2747D6-2F23-48FB-92D7-4657E1F2E0DA}" srcId="{A849E230-18F9-4447-8E80-2B913FC63282}" destId="{1DE30F98-6457-4DB7-A3CA-3624AC113A15}" srcOrd="2" destOrd="0" parTransId="{A59D34ED-FBB8-4BD8-BDBB-4E981A87C2B8}" sibTransId="{B28CB446-B8F6-4476-88F2-7C7168D52458}"/>
    <dgm:cxn modelId="{7E3FB622-A4C8-4624-861B-C4A7DA3919E3}" type="presOf" srcId="{5B94E6E4-D393-41E5-8876-C85FCB5F97EB}" destId="{25D62C20-BB6B-45A2-8C89-B05144D2EE40}" srcOrd="0" destOrd="0" presId="urn:microsoft.com/office/officeart/2008/layout/RadialCluster"/>
    <dgm:cxn modelId="{85C647E8-6F75-41B8-BE30-119DC1957AD5}" type="presOf" srcId="{7BE12C19-428A-4490-86DD-3B57284C8068}" destId="{F1136EF2-AC49-4293-80BD-4BBFA6D63EEA}" srcOrd="0" destOrd="0" presId="urn:microsoft.com/office/officeart/2008/layout/RadialCluster"/>
    <dgm:cxn modelId="{8458ACB5-E529-4E7F-ADB7-AF2E9520F55A}" srcId="{A849E230-18F9-4447-8E80-2B913FC63282}" destId="{7BE12C19-428A-4490-86DD-3B57284C8068}" srcOrd="1" destOrd="0" parTransId="{5B94E6E4-D393-41E5-8876-C85FCB5F97EB}" sibTransId="{EEEE8C42-40D1-4158-BFCF-7BFC4DA8B6D6}"/>
    <dgm:cxn modelId="{00DDB621-9CB3-458C-8C5D-F267605F7259}" srcId="{A849E230-18F9-4447-8E80-2B913FC63282}" destId="{193C478D-47EC-485A-8070-E1130AE473EC}" srcOrd="3" destOrd="0" parTransId="{B016830B-09BC-47E1-846B-48B80A793066}" sibTransId="{3112AAAA-CFAC-442A-AEEC-365989A0B98F}"/>
    <dgm:cxn modelId="{5D8181DF-873E-460F-8F0E-5B9A08ACFEA4}" srcId="{FED1F2A2-9812-43D5-B552-DE3A90F78E32}" destId="{A849E230-18F9-4447-8E80-2B913FC63282}" srcOrd="0" destOrd="0" parTransId="{B6FE0C53-FAE6-4E59-BED2-0657FCB4B4E2}" sibTransId="{8C4F0F5E-5283-49C6-BFAE-53143E5E7487}"/>
    <dgm:cxn modelId="{AD54777A-4590-4297-94B1-CAACEB4E6520}" type="presOf" srcId="{1DE30F98-6457-4DB7-A3CA-3624AC113A15}" destId="{1E9BF59D-063C-49EE-96D6-9EC3BB8CF8D2}" srcOrd="0" destOrd="0" presId="urn:microsoft.com/office/officeart/2008/layout/RadialCluster"/>
    <dgm:cxn modelId="{3AD07FB9-7807-4C17-8DE7-AA9EF4562CF1}" type="presOf" srcId="{193C478D-47EC-485A-8070-E1130AE473EC}" destId="{E24D7DC6-05AA-45A2-BF3E-719DBC0540C9}" srcOrd="0" destOrd="0" presId="urn:microsoft.com/office/officeart/2008/layout/RadialCluster"/>
    <dgm:cxn modelId="{D3E387BD-750D-4B32-8CF0-A32037D45351}" type="presParOf" srcId="{68F1050F-AEF4-4DF0-A1D1-BF18116A3C63}" destId="{7F7C5C60-CC56-4BCF-AB00-4EBA38D0E513}" srcOrd="0" destOrd="0" presId="urn:microsoft.com/office/officeart/2008/layout/RadialCluster"/>
    <dgm:cxn modelId="{D8ECC1A5-3490-479E-8548-0ED1E004235B}" type="presParOf" srcId="{7F7C5C60-CC56-4BCF-AB00-4EBA38D0E513}" destId="{1AB0829F-7FB1-4680-9424-6825BA84DE54}" srcOrd="0" destOrd="0" presId="urn:microsoft.com/office/officeart/2008/layout/RadialCluster"/>
    <dgm:cxn modelId="{00E505DA-C204-4809-9DF5-852B61B3F232}" type="presParOf" srcId="{7F7C5C60-CC56-4BCF-AB00-4EBA38D0E513}" destId="{9B033D02-3863-4366-9579-C23CD039B0BD}" srcOrd="1" destOrd="0" presId="urn:microsoft.com/office/officeart/2008/layout/RadialCluster"/>
    <dgm:cxn modelId="{6F8F95DE-884C-45F8-89F5-3EDBB5231371}" type="presParOf" srcId="{7F7C5C60-CC56-4BCF-AB00-4EBA38D0E513}" destId="{1F614AC2-EF41-4339-B884-43B27CCE2F66}" srcOrd="2" destOrd="0" presId="urn:microsoft.com/office/officeart/2008/layout/RadialCluster"/>
    <dgm:cxn modelId="{45559D12-A500-48F6-904C-EF4A982A6D13}" type="presParOf" srcId="{7F7C5C60-CC56-4BCF-AB00-4EBA38D0E513}" destId="{25D62C20-BB6B-45A2-8C89-B05144D2EE40}" srcOrd="3" destOrd="0" presId="urn:microsoft.com/office/officeart/2008/layout/RadialCluster"/>
    <dgm:cxn modelId="{B8E0C83E-D98D-4B48-85BA-F3E7203D69DE}" type="presParOf" srcId="{7F7C5C60-CC56-4BCF-AB00-4EBA38D0E513}" destId="{F1136EF2-AC49-4293-80BD-4BBFA6D63EEA}" srcOrd="4" destOrd="0" presId="urn:microsoft.com/office/officeart/2008/layout/RadialCluster"/>
    <dgm:cxn modelId="{449F0B7C-19E7-4C72-8978-802B08DF3BE5}" type="presParOf" srcId="{7F7C5C60-CC56-4BCF-AB00-4EBA38D0E513}" destId="{6BFACFA1-DC8E-47A1-B1E4-9C277B622447}" srcOrd="5" destOrd="0" presId="urn:microsoft.com/office/officeart/2008/layout/RadialCluster"/>
    <dgm:cxn modelId="{8F908239-D17E-4BED-BC6E-36AA9B0242AE}" type="presParOf" srcId="{7F7C5C60-CC56-4BCF-AB00-4EBA38D0E513}" destId="{1E9BF59D-063C-49EE-96D6-9EC3BB8CF8D2}" srcOrd="6" destOrd="0" presId="urn:microsoft.com/office/officeart/2008/layout/RadialCluster"/>
    <dgm:cxn modelId="{97F5CE13-AE3B-48AB-B850-293AC611E38C}" type="presParOf" srcId="{7F7C5C60-CC56-4BCF-AB00-4EBA38D0E513}" destId="{ADE86874-4205-4741-95E4-F327C1B8D741}" srcOrd="7" destOrd="0" presId="urn:microsoft.com/office/officeart/2008/layout/RadialCluster"/>
    <dgm:cxn modelId="{931882F7-7442-4DA0-91E0-3B77EFC9A1D8}" type="presParOf" srcId="{7F7C5C60-CC56-4BCF-AB00-4EBA38D0E513}" destId="{E24D7DC6-05AA-45A2-BF3E-719DBC0540C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0829F-7FB1-4680-9424-6825BA84DE54}">
      <dsp:nvSpPr>
        <dsp:cNvPr id="0" name=""/>
        <dsp:cNvSpPr/>
      </dsp:nvSpPr>
      <dsp:spPr>
        <a:xfrm>
          <a:off x="2912196" y="0"/>
          <a:ext cx="3638737" cy="1161026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pc="-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модель профориентации и </a:t>
          </a:r>
          <a:r>
            <a:rPr lang="ru-RU" sz="2500" b="1" kern="1200" spc="-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профподготовки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8873" y="56677"/>
        <a:ext cx="3525383" cy="1047672"/>
      </dsp:txXfrm>
    </dsp:sp>
    <dsp:sp modelId="{9B033D02-3863-4366-9579-C23CD039B0BD}">
      <dsp:nvSpPr>
        <dsp:cNvPr id="0" name=""/>
        <dsp:cNvSpPr/>
      </dsp:nvSpPr>
      <dsp:spPr>
        <a:xfrm rot="6949786">
          <a:off x="2492770" y="2388438"/>
          <a:ext cx="27273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73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14AC2-EF41-4339-B884-43B27CCE2F66}">
      <dsp:nvSpPr>
        <dsp:cNvPr id="0" name=""/>
        <dsp:cNvSpPr/>
      </dsp:nvSpPr>
      <dsp:spPr>
        <a:xfrm>
          <a:off x="1358914" y="3615851"/>
          <a:ext cx="3254824" cy="114016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диагностика</a:t>
          </a:r>
          <a:endParaRPr lang="ru-RU" sz="3100" kern="1200" dirty="0"/>
        </a:p>
      </dsp:txBody>
      <dsp:txXfrm>
        <a:off x="1414572" y="3671509"/>
        <a:ext cx="3143508" cy="1028847"/>
      </dsp:txXfrm>
    </dsp:sp>
    <dsp:sp modelId="{25D62C20-BB6B-45A2-8C89-B05144D2EE40}">
      <dsp:nvSpPr>
        <dsp:cNvPr id="0" name=""/>
        <dsp:cNvSpPr/>
      </dsp:nvSpPr>
      <dsp:spPr>
        <a:xfrm rot="1570297">
          <a:off x="5822822" y="1548120"/>
          <a:ext cx="17552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528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36EF2-AC49-4293-80BD-4BBFA6D63EEA}">
      <dsp:nvSpPr>
        <dsp:cNvPr id="0" name=""/>
        <dsp:cNvSpPr/>
      </dsp:nvSpPr>
      <dsp:spPr>
        <a:xfrm>
          <a:off x="7020722" y="1935213"/>
          <a:ext cx="3254824" cy="114016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просвещение</a:t>
          </a:r>
          <a:endParaRPr lang="ru-RU" sz="3100" kern="1200" dirty="0"/>
        </a:p>
      </dsp:txBody>
      <dsp:txXfrm>
        <a:off x="7076380" y="1990871"/>
        <a:ext cx="3143508" cy="1028847"/>
      </dsp:txXfrm>
    </dsp:sp>
    <dsp:sp modelId="{6BFACFA1-DC8E-47A1-B1E4-9C277B622447}">
      <dsp:nvSpPr>
        <dsp:cNvPr id="0" name=""/>
        <dsp:cNvSpPr/>
      </dsp:nvSpPr>
      <dsp:spPr>
        <a:xfrm rot="3511225">
          <a:off x="4398706" y="2389585"/>
          <a:ext cx="2881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114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BF59D-063C-49EE-96D6-9EC3BB8CF8D2}">
      <dsp:nvSpPr>
        <dsp:cNvPr id="0" name=""/>
        <dsp:cNvSpPr/>
      </dsp:nvSpPr>
      <dsp:spPr>
        <a:xfrm>
          <a:off x="5313194" y="3618144"/>
          <a:ext cx="3254824" cy="114016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rPr>
            <a:t>Проф сопровождение </a:t>
          </a:r>
          <a:endParaRPr lang="ru-RU" sz="3100" kern="1200" dirty="0"/>
        </a:p>
      </dsp:txBody>
      <dsp:txXfrm>
        <a:off x="5368852" y="3673802"/>
        <a:ext cx="3143508" cy="1028847"/>
      </dsp:txXfrm>
    </dsp:sp>
    <dsp:sp modelId="{ADE86874-4205-4741-95E4-F327C1B8D741}">
      <dsp:nvSpPr>
        <dsp:cNvPr id="0" name=""/>
        <dsp:cNvSpPr/>
      </dsp:nvSpPr>
      <dsp:spPr>
        <a:xfrm rot="8876925">
          <a:off x="2199001" y="1622143"/>
          <a:ext cx="17378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784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D7DC6-05AA-45A2-BF3E-719DBC0540C9}">
      <dsp:nvSpPr>
        <dsp:cNvPr id="0" name=""/>
        <dsp:cNvSpPr/>
      </dsp:nvSpPr>
      <dsp:spPr>
        <a:xfrm>
          <a:off x="0" y="2083260"/>
          <a:ext cx="2841879" cy="1140163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Проф подготовка</a:t>
          </a:r>
          <a:endParaRPr lang="ru-RU" sz="3100" b="0" kern="1200" dirty="0"/>
        </a:p>
      </dsp:txBody>
      <dsp:txXfrm>
        <a:off x="55658" y="2138918"/>
        <a:ext cx="2730563" cy="1028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1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9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7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1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0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2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6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65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3F1D-B673-4EDA-8DD8-00067DBF39A6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7EE0-B0C4-4FA8-B26B-6700EA2B34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Практикум: Создание эффективной модели профориентации и </a:t>
            </a:r>
            <a:r>
              <a:rPr lang="ru-RU" sz="4400" dirty="0" err="1" smtClean="0"/>
              <a:t>профподготовки</a:t>
            </a:r>
            <a:r>
              <a:rPr lang="ru-RU" sz="4400" dirty="0" smtClean="0"/>
              <a:t> обучающихся с интеллектуальными нарушениями.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703317"/>
              </p:ext>
            </p:extLst>
          </p:nvPr>
        </p:nvGraphicFramePr>
        <p:xfrm>
          <a:off x="1003663" y="519340"/>
          <a:ext cx="10515600" cy="5672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45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669"/>
            <a:ext cx="10515600" cy="12192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подготовка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989" y="1067978"/>
            <a:ext cx="10515600" cy="5541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- формирование профессиональных компетенций, профессиональное воспитание и социально-психологическая адаптация к профессиональной деятельности.</a:t>
            </a:r>
          </a:p>
          <a:p>
            <a:r>
              <a:rPr lang="ru-RU" dirty="0" smtClean="0"/>
              <a:t>Формирование профессиональных компетенций производится на всех ступенях обучения в школе.</a:t>
            </a:r>
          </a:p>
          <a:p>
            <a:r>
              <a:rPr lang="ru-RU" dirty="0" smtClean="0"/>
              <a:t>Профессиональное воспитание — процесс формирования у школьников потребности в труде и профессиональной деятельности. </a:t>
            </a:r>
          </a:p>
          <a:p>
            <a:r>
              <a:rPr lang="ru-RU" dirty="0" smtClean="0"/>
              <a:t>Профессиональная адаптация в образовательном учреждении –создание условий, приближенных к условиям на рабочих местах предприятий-работодателей.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88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Профессиональная диагностика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3077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направлена на выявление интересов и способностей личности к той или иной профессии. </a:t>
            </a:r>
          </a:p>
          <a:p>
            <a:r>
              <a:rPr lang="ru-RU" dirty="0" smtClean="0"/>
              <a:t>Профессионально значимые качества личности многообразны: ценностные ориентации, интересы, мотивы, потребности, склонности, способности, профессиональная направленность, профессиональные намерения, мотивы выбора профессии, черты характера, темперамент, состояние здоровья.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06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Профессиональное сопровождение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 - включает в себя </a:t>
            </a:r>
            <a:r>
              <a:rPr lang="ru-RU" sz="3800" dirty="0" err="1" smtClean="0"/>
              <a:t>профконсультации</a:t>
            </a:r>
            <a:r>
              <a:rPr lang="ru-RU" sz="3800" dirty="0" smtClean="0"/>
              <a:t> и </a:t>
            </a:r>
            <a:r>
              <a:rPr lang="ru-RU" sz="3800" dirty="0" err="1" smtClean="0"/>
              <a:t>профкоррекцию</a:t>
            </a:r>
            <a:r>
              <a:rPr lang="ru-RU" sz="3800" dirty="0" smtClean="0"/>
              <a:t> и нацелено в основном на оказание индивидуальной помощи в выборе профессии согласно интересам, склонностям и психофизиологическим способностям ребенка, коррекции профессионально значимых качеств личности.</a:t>
            </a:r>
          </a:p>
          <a:p>
            <a:r>
              <a:rPr lang="ru-RU" dirty="0" smtClean="0"/>
              <a:t>Сведения о содержании профессии и их значимости иногда могут быть даны весьма искаженно, вследствие чего создается впечатление неоправданной привлекательности одних профессий и неприятия других. В этих случаях необходима </a:t>
            </a:r>
            <a:r>
              <a:rPr lang="ru-RU" dirty="0" err="1" smtClean="0"/>
              <a:t>проф</a:t>
            </a:r>
            <a:r>
              <a:rPr lang="ru-RU" dirty="0" smtClean="0"/>
              <a:t> консультация, </a:t>
            </a:r>
            <a:r>
              <a:rPr lang="ru-RU" dirty="0" smtClean="0"/>
              <a:t>обсуждение и анализ возможных вариантов выбора профессии, рекомендации относительно соответствия психофизических особенностей требованиям выбираемой профессии и т.д.</a:t>
            </a:r>
            <a:endParaRPr lang="ru-RU" dirty="0" smtClean="0"/>
          </a:p>
          <a:p>
            <a:r>
              <a:rPr lang="ru-RU" dirty="0" smtClean="0"/>
              <a:t>Проф коррекция </a:t>
            </a:r>
            <a:r>
              <a:rPr lang="ru-RU" dirty="0" smtClean="0"/>
              <a:t>может быть направлена коррекцию на </a:t>
            </a:r>
            <a:r>
              <a:rPr lang="ru-RU" dirty="0" smtClean="0"/>
              <a:t>самооценки, психологической готовности личности к овладению профессией, интересов, возможностей, планов ребенка, Консультации в форме тренингов, деловых игр могут проводиться и с группами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52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Профессиональное просвещение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— «сообщение детям сведений о различных профессиях, кадровой потребности, условиях труда, требованиях, предъявляемых профессией, способах и путях их получения, оплате труда, культуре труда, трудовой дисциплине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57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Партнеры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825624"/>
            <a:ext cx="11005457" cy="479288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(представители), род. комитет</a:t>
            </a:r>
          </a:p>
          <a:p>
            <a:r>
              <a:rPr lang="ru-RU" dirty="0" smtClean="0"/>
              <a:t>педагогическое сообщество</a:t>
            </a:r>
          </a:p>
          <a:p>
            <a:r>
              <a:rPr lang="ru-RU" dirty="0" smtClean="0"/>
              <a:t>центры занятости</a:t>
            </a:r>
          </a:p>
          <a:p>
            <a:r>
              <a:rPr lang="ru-RU" dirty="0" smtClean="0"/>
              <a:t>агентства по трудоустройству</a:t>
            </a:r>
          </a:p>
          <a:p>
            <a:r>
              <a:rPr lang="ru-RU" dirty="0" smtClean="0"/>
              <a:t>предприятия потенциальные работодатели</a:t>
            </a:r>
          </a:p>
          <a:p>
            <a:r>
              <a:rPr lang="ru-RU" dirty="0" smtClean="0"/>
              <a:t>волонтерские и благотворительные организации</a:t>
            </a:r>
          </a:p>
          <a:p>
            <a:r>
              <a:rPr lang="ru-RU" dirty="0" smtClean="0"/>
              <a:t>организации соц. поддержки населения</a:t>
            </a:r>
          </a:p>
          <a:p>
            <a:r>
              <a:rPr lang="ru-RU" dirty="0" smtClean="0"/>
              <a:t>общественные организации инвалидов</a:t>
            </a:r>
          </a:p>
          <a:p>
            <a:r>
              <a:rPr lang="ru-RU" dirty="0" smtClean="0"/>
              <a:t>реабилитационные центры и психологические службы</a:t>
            </a:r>
          </a:p>
          <a:p>
            <a:r>
              <a:rPr lang="ru-RU" dirty="0" smtClean="0"/>
              <a:t>организации дополнительного образования</a:t>
            </a:r>
          </a:p>
          <a:p>
            <a:r>
              <a:rPr lang="ru-RU" dirty="0" smtClean="0"/>
              <a:t>ХКИРО и проект Компас самоопределения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21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163063"/>
              </p:ext>
            </p:extLst>
          </p:nvPr>
        </p:nvGraphicFramePr>
        <p:xfrm>
          <a:off x="435429" y="261259"/>
          <a:ext cx="11469187" cy="6856925"/>
        </p:xfrm>
        <a:graphic>
          <a:graphicData uri="http://schemas.openxmlformats.org/drawingml/2006/table">
            <a:tbl>
              <a:tblPr firstRow="1" firstCol="1" bandRow="1"/>
              <a:tblGrid>
                <a:gridCol w="1811382"/>
                <a:gridCol w="2386149"/>
                <a:gridCol w="2464526"/>
                <a:gridCol w="2464525"/>
                <a:gridCol w="2342605"/>
              </a:tblGrid>
              <a:tr h="207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Образовательное учреждение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Партнеры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Трудовое обучение и предметники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Специалисты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Воспитатели и доп. образование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21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 подготовка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уроки труда, проф. компонент на уроках предметников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___</a:t>
                      </a:r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кружки, конкурсы, поделки, проф. праздники</a:t>
                      </a:r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4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интегрированные уроки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Проф диагностика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0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9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Проф </a:t>
                      </a:r>
                      <a:r>
                        <a:rPr lang="ru-RU" sz="2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сопровож</a:t>
                      </a: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rbel" panose="020B0503020204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дение</a:t>
                      </a: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1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Проф </a:t>
                      </a:r>
                      <a:r>
                        <a:rPr lang="ru-RU" sz="2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просвеще</a:t>
                      </a: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rbel" panose="020B0503020204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rbel" panose="020B0503020204020204" pitchFamily="34" charset="0"/>
                        </a:rPr>
                        <a:t>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19" marR="92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68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389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Times New Roman</vt:lpstr>
      <vt:lpstr>Тема Office</vt:lpstr>
      <vt:lpstr>Практикум: Создание эффективной модели профориентации и профподготовки обучающихся с интеллектуальными нарушениями. </vt:lpstr>
      <vt:lpstr>Презентация PowerPoint</vt:lpstr>
      <vt:lpstr>Профессиональная подготовка </vt:lpstr>
      <vt:lpstr>Профессиональная диагностика </vt:lpstr>
      <vt:lpstr>Профессиональное сопровождение </vt:lpstr>
      <vt:lpstr>Профессиональное просвещение </vt:lpstr>
      <vt:lpstr>Партнеры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4</cp:revision>
  <dcterms:created xsi:type="dcterms:W3CDTF">2018-03-29T22:00:43Z</dcterms:created>
  <dcterms:modified xsi:type="dcterms:W3CDTF">2018-03-29T22:39:45Z</dcterms:modified>
</cp:coreProperties>
</file>