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76" r:id="rId3"/>
    <p:sldId id="261" r:id="rId4"/>
    <p:sldId id="265" r:id="rId5"/>
    <p:sldId id="273" r:id="rId6"/>
    <p:sldId id="275" r:id="rId7"/>
  </p:sldIdLst>
  <p:sldSz cx="11880850" cy="6840538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3250" indent="-146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06500" indent="-2921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09750" indent="-4381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13000" indent="-584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2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3" autoAdjust="0"/>
    <p:restoredTop sz="94660"/>
  </p:normalViewPr>
  <p:slideViewPr>
    <p:cSldViewPr>
      <p:cViewPr varScale="1">
        <p:scale>
          <a:sx n="110" d="100"/>
          <a:sy n="110" d="100"/>
        </p:scale>
        <p:origin x="516" y="78"/>
      </p:cViewPr>
      <p:guideLst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CF82A9-CFDB-4ACD-8D6C-1579F1109199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93213A-14C1-48A0-9CF8-B07A181F7C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5780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065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603250" algn="l" defTabSz="12065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06500" algn="l" defTabSz="12065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809750" algn="l" defTabSz="12065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413000" algn="l" defTabSz="12065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016871" algn="l" defTabSz="12067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620246" algn="l" defTabSz="12067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4223620" algn="l" defTabSz="12067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826995" algn="l" defTabSz="12067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D72808-6806-4D16-9EAA-A01A90578762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3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1AF7-60DD-4276-8F72-8FDDE1538413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ru-RU" altLang="ru-R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9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241005_html_61d532e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4611688"/>
            <a:ext cx="3619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0" descr="42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3" y="190500"/>
            <a:ext cx="22590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6" y="2125006"/>
            <a:ext cx="10098723" cy="146628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68625" y="4085326"/>
            <a:ext cx="3508559" cy="1729133"/>
          </a:xfrm>
        </p:spPr>
        <p:txBody>
          <a:bodyPr/>
          <a:lstStyle>
            <a:lvl1pPr marL="0" indent="0" algn="ctr">
              <a:buNone/>
              <a:defRPr sz="2100" b="1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defRPr>
            </a:lvl1pPr>
            <a:lvl2pPr marL="603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6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3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16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0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2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26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C85E-281B-4398-8F7C-9C8F48832259}" type="datetimeFigureOut">
              <a:rPr lang="ru-RU"/>
              <a:pPr>
                <a:defRPr/>
              </a:pPr>
              <a:t>16.04.2018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48A6C7-0D3C-4FB1-A088-06212B314B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73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37D3F-17F2-441D-93D7-EB43329CD468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7F4B-5057-4D27-A027-F1B89ECC6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08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6" y="205851"/>
            <a:ext cx="2673191" cy="43766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2" y="205851"/>
            <a:ext cx="7821560" cy="43766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BF696-B387-4A49-80D0-6536848FE04E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D0540-E719-47E0-B1C5-1211E15137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44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38" y="285750"/>
            <a:ext cx="15779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0" descr="zolotaya-824x12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085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B43E-89A6-4DEF-9CAD-2BF9CB11F372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2AA184-620B-4C9B-A3E1-ADF19B3E01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475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7128690_m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25" y="5414963"/>
            <a:ext cx="20399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6" y="4395681"/>
            <a:ext cx="10098723" cy="1358607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6" y="2899316"/>
            <a:ext cx="10098723" cy="149636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033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67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10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134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16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20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236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269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0CF71-A4B1-44E4-9479-09DE9A47D0AE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FE9C96-FD6C-4771-B08F-78A068A49A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71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" descr="92584959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5414963"/>
            <a:ext cx="176371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3" y="1197097"/>
            <a:ext cx="5247375" cy="338543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2" y="1197097"/>
            <a:ext cx="5247375" cy="338543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677F-9ED7-4F9F-9E67-A1E6ED58C947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5CCFC4-A1D3-4552-B622-9E53F9ACD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863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941"/>
            <a:ext cx="10692765" cy="11400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2" y="1531208"/>
            <a:ext cx="5249439" cy="63813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603375" indent="0">
              <a:buNone/>
              <a:defRPr sz="2800" b="1"/>
            </a:lvl2pPr>
            <a:lvl3pPr marL="1206748" indent="0">
              <a:buNone/>
              <a:defRPr sz="2400" b="1"/>
            </a:lvl3pPr>
            <a:lvl4pPr marL="1810123" indent="0">
              <a:buNone/>
              <a:defRPr sz="2100" b="1"/>
            </a:lvl4pPr>
            <a:lvl5pPr marL="2413497" indent="0">
              <a:buNone/>
              <a:defRPr sz="2100" b="1"/>
            </a:lvl5pPr>
            <a:lvl6pPr marL="3016871" indent="0">
              <a:buNone/>
              <a:defRPr sz="2100" b="1"/>
            </a:lvl6pPr>
            <a:lvl7pPr marL="3620246" indent="0">
              <a:buNone/>
              <a:defRPr sz="2100" b="1"/>
            </a:lvl7pPr>
            <a:lvl8pPr marL="4223620" indent="0">
              <a:buNone/>
              <a:defRPr sz="2100" b="1"/>
            </a:lvl8pPr>
            <a:lvl9pPr marL="482699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12" y="1531208"/>
            <a:ext cx="5251501" cy="63813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603375" indent="0">
              <a:buNone/>
              <a:defRPr sz="2800" b="1"/>
            </a:lvl2pPr>
            <a:lvl3pPr marL="1206748" indent="0">
              <a:buNone/>
              <a:defRPr sz="2400" b="1"/>
            </a:lvl3pPr>
            <a:lvl4pPr marL="1810123" indent="0">
              <a:buNone/>
              <a:defRPr sz="2100" b="1"/>
            </a:lvl4pPr>
            <a:lvl5pPr marL="2413497" indent="0">
              <a:buNone/>
              <a:defRPr sz="2100" b="1"/>
            </a:lvl5pPr>
            <a:lvl6pPr marL="3016871" indent="0">
              <a:buNone/>
              <a:defRPr sz="2100" b="1"/>
            </a:lvl6pPr>
            <a:lvl7pPr marL="3620246" indent="0">
              <a:buNone/>
              <a:defRPr sz="2100" b="1"/>
            </a:lvl7pPr>
            <a:lvl8pPr marL="4223620" indent="0">
              <a:buNone/>
              <a:defRPr sz="2100" b="1"/>
            </a:lvl8pPr>
            <a:lvl9pPr marL="482699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12" y="2169337"/>
            <a:ext cx="5251501" cy="3941227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68A6-6816-4AA3-9B5A-C05B06549F79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DB981-9B1B-43FE-B64D-A5926807E3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935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A087-6254-4731-9F95-F5466F3A05F7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7E63-193D-4F55-9E4E-01558EBBCA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90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4C225-AED4-492D-94C0-BFF560016D0B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B171-BC06-47C1-B3B6-248F4DCDE8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399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6" y="272357"/>
            <a:ext cx="3908718" cy="115909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4" y="272360"/>
            <a:ext cx="6641725" cy="5838210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6" y="1431451"/>
            <a:ext cx="3908718" cy="4679118"/>
          </a:xfrm>
        </p:spPr>
        <p:txBody>
          <a:bodyPr/>
          <a:lstStyle>
            <a:lvl1pPr marL="0" indent="0">
              <a:buNone/>
              <a:defRPr sz="1800"/>
            </a:lvl1pPr>
            <a:lvl2pPr marL="603375" indent="0">
              <a:buNone/>
              <a:defRPr sz="1400"/>
            </a:lvl2pPr>
            <a:lvl3pPr marL="1206748" indent="0">
              <a:buNone/>
              <a:defRPr sz="1300"/>
            </a:lvl3pPr>
            <a:lvl4pPr marL="1810123" indent="0">
              <a:buNone/>
              <a:defRPr sz="1200"/>
            </a:lvl4pPr>
            <a:lvl5pPr marL="2413497" indent="0">
              <a:buNone/>
              <a:defRPr sz="1200"/>
            </a:lvl5pPr>
            <a:lvl6pPr marL="3016871" indent="0">
              <a:buNone/>
              <a:defRPr sz="1200"/>
            </a:lvl6pPr>
            <a:lvl7pPr marL="3620246" indent="0">
              <a:buNone/>
              <a:defRPr sz="1200"/>
            </a:lvl7pPr>
            <a:lvl8pPr marL="4223620" indent="0">
              <a:buNone/>
              <a:defRPr sz="1200"/>
            </a:lvl8pPr>
            <a:lvl9pPr marL="482699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F77ED-99E7-4838-BF47-5FC2795CF7E9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3BE83-82B4-4590-88C1-96B7BD56F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357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4788378"/>
            <a:ext cx="7128510" cy="565296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11217"/>
            <a:ext cx="7128510" cy="4104323"/>
          </a:xfrm>
        </p:spPr>
        <p:txBody>
          <a:bodyPr rtlCol="0">
            <a:normAutofit/>
          </a:bodyPr>
          <a:lstStyle>
            <a:lvl1pPr marL="0" indent="0">
              <a:buNone/>
              <a:defRPr sz="4200"/>
            </a:lvl1pPr>
            <a:lvl2pPr marL="603375" indent="0">
              <a:buNone/>
              <a:defRPr sz="3500"/>
            </a:lvl2pPr>
            <a:lvl3pPr marL="1206748" indent="0">
              <a:buNone/>
              <a:defRPr sz="3100"/>
            </a:lvl3pPr>
            <a:lvl4pPr marL="1810123" indent="0">
              <a:buNone/>
              <a:defRPr sz="2800"/>
            </a:lvl4pPr>
            <a:lvl5pPr marL="2413497" indent="0">
              <a:buNone/>
              <a:defRPr sz="2800"/>
            </a:lvl5pPr>
            <a:lvl6pPr marL="3016871" indent="0">
              <a:buNone/>
              <a:defRPr sz="2800"/>
            </a:lvl6pPr>
            <a:lvl7pPr marL="3620246" indent="0">
              <a:buNone/>
              <a:defRPr sz="2800"/>
            </a:lvl7pPr>
            <a:lvl8pPr marL="4223620" indent="0">
              <a:buNone/>
              <a:defRPr sz="2800"/>
            </a:lvl8pPr>
            <a:lvl9pPr marL="4826995" indent="0">
              <a:buNone/>
              <a:defRPr sz="2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353677"/>
            <a:ext cx="7128510" cy="802813"/>
          </a:xfrm>
        </p:spPr>
        <p:txBody>
          <a:bodyPr/>
          <a:lstStyle>
            <a:lvl1pPr marL="0" indent="0">
              <a:buNone/>
              <a:defRPr sz="1800"/>
            </a:lvl1pPr>
            <a:lvl2pPr marL="603375" indent="0">
              <a:buNone/>
              <a:defRPr sz="1400"/>
            </a:lvl2pPr>
            <a:lvl3pPr marL="1206748" indent="0">
              <a:buNone/>
              <a:defRPr sz="1300"/>
            </a:lvl3pPr>
            <a:lvl4pPr marL="1810123" indent="0">
              <a:buNone/>
              <a:defRPr sz="1200"/>
            </a:lvl4pPr>
            <a:lvl5pPr marL="2413497" indent="0">
              <a:buNone/>
              <a:defRPr sz="1200"/>
            </a:lvl5pPr>
            <a:lvl6pPr marL="3016871" indent="0">
              <a:buNone/>
              <a:defRPr sz="1200"/>
            </a:lvl6pPr>
            <a:lvl7pPr marL="3620246" indent="0">
              <a:buNone/>
              <a:defRPr sz="1200"/>
            </a:lvl7pPr>
            <a:lvl8pPr marL="4223620" indent="0">
              <a:buNone/>
              <a:defRPr sz="1200"/>
            </a:lvl8pPr>
            <a:lvl9pPr marL="482699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42BA-1ED7-4DFB-BB0F-A4C443794AC6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BF016-B0C5-420C-962E-81DC654836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551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" descr="892881_html_1771831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365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1" descr="fgos_3.jp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0"/>
            <a:ext cx="251777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3" descr="zolotaya-824x1200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085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593725" y="274638"/>
            <a:ext cx="10693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675" tIns="60337" rIns="120675" bIns="603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Инклюзивное образование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593725" y="1595438"/>
            <a:ext cx="106934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675" tIns="60337" rIns="120675" bIns="603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3725" y="6340475"/>
            <a:ext cx="2771775" cy="365125"/>
          </a:xfrm>
          <a:prstGeom prst="rect">
            <a:avLst/>
          </a:prstGeom>
        </p:spPr>
        <p:txBody>
          <a:bodyPr vert="horz" lIns="120675" tIns="60337" rIns="120675" bIns="6033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003DB8-5ADE-42A5-9886-E2B949578E38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38" y="6340475"/>
            <a:ext cx="3762375" cy="365125"/>
          </a:xfrm>
          <a:prstGeom prst="rect">
            <a:avLst/>
          </a:prstGeom>
        </p:spPr>
        <p:txBody>
          <a:bodyPr vert="horz" lIns="120675" tIns="60337" rIns="120675" bIns="6033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5350" y="6340475"/>
            <a:ext cx="2771775" cy="365125"/>
          </a:xfrm>
          <a:prstGeom prst="rect">
            <a:avLst/>
          </a:prstGeom>
        </p:spPr>
        <p:txBody>
          <a:bodyPr vert="horz" wrap="square" lIns="120675" tIns="60337" rIns="120675" bIns="603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5D1AC5-230E-465A-9706-8FF17AF56D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b="1" kern="1200">
          <a:solidFill>
            <a:srgbClr val="002060"/>
          </a:solidFill>
          <a:latin typeface="Monotype Corsiva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 b="1">
          <a:solidFill>
            <a:srgbClr val="002060"/>
          </a:solidFill>
          <a:latin typeface="Monotype Corsiva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 b="1">
          <a:solidFill>
            <a:srgbClr val="002060"/>
          </a:solidFill>
          <a:latin typeface="Monotype Corsiva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 b="1">
          <a:solidFill>
            <a:srgbClr val="002060"/>
          </a:solidFill>
          <a:latin typeface="Monotype Corsiva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 b="1">
          <a:solidFill>
            <a:srgbClr val="002060"/>
          </a:solidFill>
          <a:latin typeface="Monotype Corsiva" pitchFamily="66" charset="0"/>
        </a:defRPr>
      </a:lvl5pPr>
      <a:lvl6pPr marL="603375" algn="ctr" rtl="0" fontAlgn="base">
        <a:spcBef>
          <a:spcPct val="0"/>
        </a:spcBef>
        <a:spcAft>
          <a:spcPct val="0"/>
        </a:spcAft>
        <a:defRPr sz="5900" b="1">
          <a:solidFill>
            <a:srgbClr val="0070C0"/>
          </a:solidFill>
          <a:latin typeface="Monotype Corsiva" pitchFamily="66" charset="0"/>
        </a:defRPr>
      </a:lvl6pPr>
      <a:lvl7pPr marL="1206748" algn="ctr" rtl="0" fontAlgn="base">
        <a:spcBef>
          <a:spcPct val="0"/>
        </a:spcBef>
        <a:spcAft>
          <a:spcPct val="0"/>
        </a:spcAft>
        <a:defRPr sz="5900" b="1">
          <a:solidFill>
            <a:srgbClr val="0070C0"/>
          </a:solidFill>
          <a:latin typeface="Monotype Corsiva" pitchFamily="66" charset="0"/>
        </a:defRPr>
      </a:lvl7pPr>
      <a:lvl8pPr marL="1810123" algn="ctr" rtl="0" fontAlgn="base">
        <a:spcBef>
          <a:spcPct val="0"/>
        </a:spcBef>
        <a:spcAft>
          <a:spcPct val="0"/>
        </a:spcAft>
        <a:defRPr sz="5900" b="1">
          <a:solidFill>
            <a:srgbClr val="0070C0"/>
          </a:solidFill>
          <a:latin typeface="Monotype Corsiva" pitchFamily="66" charset="0"/>
        </a:defRPr>
      </a:lvl8pPr>
      <a:lvl9pPr marL="2413497" algn="ctr" rtl="0" fontAlgn="base">
        <a:spcBef>
          <a:spcPct val="0"/>
        </a:spcBef>
        <a:spcAft>
          <a:spcPct val="0"/>
        </a:spcAft>
        <a:defRPr sz="5900" b="1">
          <a:solidFill>
            <a:srgbClr val="0070C0"/>
          </a:solidFill>
          <a:latin typeface="Monotype Corsiva" pitchFamily="66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b="1" kern="1200">
          <a:solidFill>
            <a:srgbClr val="4F6228"/>
          </a:solidFill>
          <a:latin typeface="Times New Roman" pitchFamily="18" charset="0"/>
          <a:ea typeface="+mn-ea"/>
          <a:cs typeface="Times New Roman" pitchFamily="18" charset="0"/>
        </a:defRPr>
      </a:lvl1pPr>
      <a:lvl2pPr marL="979488" indent="-3762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500" b="1" kern="1200">
          <a:solidFill>
            <a:srgbClr val="4F6228"/>
          </a:solidFill>
          <a:latin typeface="Times New Roman" pitchFamily="18" charset="0"/>
          <a:ea typeface="+mn-ea"/>
          <a:cs typeface="Times New Roman" pitchFamily="18" charset="0"/>
        </a:defRPr>
      </a:lvl2pPr>
      <a:lvl3pPr marL="150812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b="1" kern="1200">
          <a:solidFill>
            <a:srgbClr val="4F6228"/>
          </a:solidFill>
          <a:latin typeface="Times New Roman" pitchFamily="18" charset="0"/>
          <a:ea typeface="+mn-ea"/>
          <a:cs typeface="Times New Roman" pitchFamily="18" charset="0"/>
        </a:defRPr>
      </a:lvl3pPr>
      <a:lvl4pPr marL="211137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rgbClr val="4F6228"/>
          </a:solidFill>
          <a:latin typeface="Times New Roman" pitchFamily="18" charset="0"/>
          <a:ea typeface="+mn-ea"/>
          <a:cs typeface="Times New Roman" pitchFamily="18" charset="0"/>
        </a:defRPr>
      </a:lvl4pPr>
      <a:lvl5pPr marL="271462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b="1" kern="1200">
          <a:solidFill>
            <a:srgbClr val="4F6228"/>
          </a:solidFill>
          <a:latin typeface="Times New Roman" pitchFamily="18" charset="0"/>
          <a:ea typeface="+mn-ea"/>
          <a:cs typeface="Times New Roman" pitchFamily="18" charset="0"/>
        </a:defRPr>
      </a:lvl5pPr>
      <a:lvl6pPr marL="3318559" indent="-301687" algn="l" defTabSz="120674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3921934" indent="-301687" algn="l" defTabSz="120674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525307" indent="-301687" algn="l" defTabSz="120674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128682" indent="-301687" algn="l" defTabSz="120674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067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3375" algn="l" defTabSz="12067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48" algn="l" defTabSz="12067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0123" algn="l" defTabSz="12067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497" algn="l" defTabSz="12067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6871" algn="l" defTabSz="12067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0246" algn="l" defTabSz="12067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23620" algn="l" defTabSz="12067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26995" algn="l" defTabSz="12067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snik\Desktop\&#1055;&#1077;&#1076;&#1089;&#1086;&#1074;&#1077;&#1090;%205\&#1055;&#1077;&#1076;&#1072;&#1075;&#1086;&#1075;&#1080;&#1095;&#1077;&#1089;&#1082;&#1072;&#1103;%20&#1087;&#1086;&#1101;&#1084;&#1072;%201955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Безымянный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085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813" y="4395788"/>
            <a:ext cx="9282112" cy="244475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Заместитель директора </a:t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учебной работе</a:t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Чупров Андрей Анатольевич</a:t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 бюджетное общеобразовательное 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учреждение, реализующее адаптированные основные 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программы «Школа № 3»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altLang="ru-RU" sz="16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8738" y="190500"/>
            <a:ext cx="8799512" cy="3705225"/>
          </a:xfrm>
        </p:spPr>
        <p:txBody>
          <a:bodyPr anchor="t"/>
          <a:lstStyle/>
          <a:p>
            <a:pPr algn="ctr">
              <a:buFont typeface="Arial" charset="0"/>
              <a:buNone/>
              <a:defRPr/>
            </a:pPr>
            <a:r>
              <a:rPr lang="ru-RU" sz="3100" i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Дальнейшее развитие инновационной деятельности в рамках КИК «Создание эффективной модели профориентации и профподготовки обучающихся с умственной отсталостью (интеллектуальными нарушениями) с учетом потребностей рынка труда Хабаровского края»</a:t>
            </a:r>
            <a:endParaRPr lang="ru-RU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425" y="2562225"/>
            <a:ext cx="9144000" cy="4073525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ранней профориентации школьников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cap="none" dirty="0" smtClean="0"/>
              <a:t/>
            </a:r>
            <a:br>
              <a:rPr lang="ru-RU" sz="1200" cap="none" dirty="0" smtClean="0"/>
            </a:br>
            <a:r>
              <a:rPr lang="ru-RU" sz="2400" b="0" cap="none" dirty="0" smtClean="0">
                <a:latin typeface="Times New Roman" pitchFamily="18" charset="0"/>
                <a:cs typeface="Times New Roman" pitchFamily="18" charset="0"/>
              </a:rPr>
              <a:t>Предлагаю с нового учебного года запустить проект ранней профориентации школьников «билет в будущее». Он позволит ребятам попробовать себя в деле, в будущей профессии в ведущих компаниях страны. Уже в этом году выделяем на эту инициативу 1 миллиард рублей.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8800" y="490538"/>
            <a:ext cx="7169150" cy="2286000"/>
          </a:xfrm>
        </p:spPr>
        <p:txBody>
          <a:bodyPr anchor="t"/>
          <a:lstStyle/>
          <a:p>
            <a:pPr algn="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Проект "Билет в будущее" – </a:t>
            </a:r>
          </a:p>
          <a:p>
            <a:pPr algn="r">
              <a:defRPr/>
            </a:pPr>
            <a:r>
              <a:rPr lang="ru-RU" sz="2400" b="0" dirty="0" smtClean="0">
                <a:solidFill>
                  <a:schemeClr val="tx1"/>
                </a:solidFill>
              </a:rPr>
              <a:t>это возможность попробовать себя </a:t>
            </a:r>
          </a:p>
          <a:p>
            <a:pPr algn="r">
              <a:defRPr/>
            </a:pPr>
            <a:r>
              <a:rPr lang="ru-RU" sz="2400" b="0" dirty="0" smtClean="0">
                <a:solidFill>
                  <a:schemeClr val="tx1"/>
                </a:solidFill>
              </a:rPr>
              <a:t>в деле у ведущих компаний, отметил президент</a:t>
            </a:r>
          </a:p>
          <a:p>
            <a:pPr algn="r">
              <a:defRPr/>
            </a:pPr>
            <a:endParaRPr lang="ru-RU" sz="2400" b="0" dirty="0" smtClean="0">
              <a:solidFill>
                <a:schemeClr val="tx1"/>
              </a:solidFill>
            </a:endParaRPr>
          </a:p>
          <a:p>
            <a:pPr algn="r">
              <a:defRPr/>
            </a:pPr>
            <a:endParaRPr lang="ru-RU" sz="2400" b="0" dirty="0" smtClean="0">
              <a:solidFill>
                <a:schemeClr val="tx1"/>
              </a:solidFill>
            </a:endParaRPr>
          </a:p>
          <a:p>
            <a:pPr algn="r">
              <a:defRPr/>
            </a:pPr>
            <a:endParaRPr lang="ru-RU" sz="2400" b="0" dirty="0" smtClean="0">
              <a:solidFill>
                <a:schemeClr val="tx1"/>
              </a:solidFill>
            </a:endParaRPr>
          </a:p>
          <a:p>
            <a:pPr algn="r">
              <a:defRPr/>
            </a:pPr>
            <a:endParaRPr lang="ru-RU" sz="2400" b="0" dirty="0" smtClean="0">
              <a:solidFill>
                <a:schemeClr val="tx1"/>
              </a:solidFill>
            </a:endParaRPr>
          </a:p>
          <a:p>
            <a:pPr algn="r">
              <a:defRPr/>
            </a:pPr>
            <a:endParaRPr lang="ru-RU" sz="2400" b="0" dirty="0" smtClean="0">
              <a:solidFill>
                <a:schemeClr val="tx1"/>
              </a:solidFill>
            </a:endParaRPr>
          </a:p>
          <a:p>
            <a:pPr algn="r">
              <a:defRPr/>
            </a:pPr>
            <a:endParaRPr lang="ru-RU" sz="2400" b="0" dirty="0" smtClean="0">
              <a:solidFill>
                <a:schemeClr val="tx1"/>
              </a:solidFill>
            </a:endParaRPr>
          </a:p>
          <a:p>
            <a:pPr algn="r">
              <a:defRPr/>
            </a:pPr>
            <a:endParaRPr lang="ru-RU" sz="2400" b="0" dirty="0" smtClean="0">
              <a:solidFill>
                <a:schemeClr val="tx1"/>
              </a:solidFill>
            </a:endParaRPr>
          </a:p>
          <a:p>
            <a:pPr algn="r">
              <a:defRPr/>
            </a:pPr>
            <a:endParaRPr lang="ru-RU" sz="2400" b="0" dirty="0" smtClean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8196" name="Рисунок 3" descr="resized_6edda-1833_tur_picture_20161201_10231648_102316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33350"/>
            <a:ext cx="4000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975" y="190500"/>
            <a:ext cx="7612063" cy="6175375"/>
          </a:xfrm>
        </p:spPr>
        <p:txBody>
          <a:bodyPr anchor="t"/>
          <a:lstStyle/>
          <a:p>
            <a:pPr>
              <a:defRPr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Распоряжение Министерства  Образования и науки Хабаровского края от 13.02.2018  года</a:t>
            </a:r>
            <a:b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о присвоении статуса </a:t>
            </a:r>
            <a:b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«Краевой инновационный комплекс» </a:t>
            </a:r>
            <a:b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на срок до 31 августа 2019 года: </a:t>
            </a:r>
            <a:b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совместно с КГКОУ Школа №1 </a:t>
            </a:r>
            <a:b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Разработка, апробация и внедрение эффективной модели профориентации и профподготовки обучающихся с умственной отсталостью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(интеллектуальными нарушениями) с учетом потребностей рынка труда Хабаровского края.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1800" dirty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93" b="-3189"/>
          <a:stretch>
            <a:fillRect/>
          </a:stretch>
        </p:blipFill>
        <p:spPr bwMode="auto">
          <a:xfrm>
            <a:off x="1225550" y="1562100"/>
            <a:ext cx="3176588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11175" y="-366713"/>
            <a:ext cx="11137900" cy="6375401"/>
          </a:xfrm>
        </p:spPr>
        <p:txBody>
          <a:bodyPr anchor="t"/>
          <a:lstStyle/>
          <a:p>
            <a:r>
              <a:rPr lang="ru-RU" altLang="ru-RU" sz="2100" smtClean="0"/>
              <a:t/>
            </a:r>
            <a:br>
              <a:rPr lang="ru-RU" altLang="ru-RU" sz="2100" smtClean="0"/>
            </a:br>
            <a:r>
              <a:rPr lang="ru-RU" altLang="ru-RU" sz="2100" smtClean="0"/>
              <a:t/>
            </a:r>
            <a:br>
              <a:rPr lang="ru-RU" altLang="ru-RU" sz="2100" smtClean="0"/>
            </a:br>
            <a:r>
              <a:rPr lang="ru-RU" altLang="ru-RU" sz="2100" smtClean="0"/>
              <a:t/>
            </a:r>
            <a:br>
              <a:rPr lang="ru-RU" altLang="ru-RU" sz="2100" smtClean="0"/>
            </a:br>
            <a:endParaRPr lang="ru-RU" altLang="ru-RU" sz="210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407988"/>
          <a:ext cx="11869738" cy="739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59"/>
                <a:gridCol w="2838579"/>
              </a:tblGrid>
              <a:tr h="1432515">
                <a:tc gridSpan="2"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 инновационной деятельности:</a:t>
                      </a:r>
                    </a:p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851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и утверждение нормативно-правовых</a:t>
                      </a:r>
                      <a:b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актов регулирующих деятельность КИК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 2018 г.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</a:tr>
              <a:tr h="125262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и описание модели профориентации и профподготовки обучающихся с умственной отсталостью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 2018 г. – август 2018 г.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</a:tr>
              <a:tr h="125262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программы профориентации обучающихся с умственной отсталостью: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«Билет в будущее» 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1206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 2018 г. – август 2019 г.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</a:tr>
              <a:tr h="8229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школьного этапа конкурса «Абилимпикс» 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2018 г.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</a:tr>
              <a:tr h="8672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краевого вебинара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 2019  г.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</a:tr>
              <a:tr h="8229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краевого семинара</a:t>
                      </a: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май 2019 г.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</a:tr>
            </a:tbl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25925" y="0"/>
            <a:ext cx="3111500" cy="862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A852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6968" tIns="53484" rIns="106968" bIns="53484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54863" y="204788"/>
            <a:ext cx="214312" cy="2143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4A85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68" tIns="53484" rIns="106968" bIns="53484" anchor="ctr"/>
          <a:lstStyle/>
          <a:p>
            <a:pPr algn="ctr" eaLnBrk="1" hangingPunct="1">
              <a:defRPr/>
            </a:pPr>
            <a:endParaRPr lang="ru-RU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25925" y="0"/>
            <a:ext cx="2982913" cy="785813"/>
          </a:xfrm>
          <a:prstGeom prst="rect">
            <a:avLst/>
          </a:prstGeom>
          <a:ln w="38100">
            <a:noFill/>
          </a:ln>
          <a:effectLst/>
        </p:spPr>
        <p:txBody>
          <a:bodyPr lIns="106968" tIns="53484" rIns="106968" bIns="53484"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3988" y="1490663"/>
            <a:ext cx="5929312" cy="3001962"/>
          </a:xfrm>
          <a:prstGeom prst="roundRect">
            <a:avLst>
              <a:gd name="adj" fmla="val 4749"/>
            </a:avLst>
          </a:prstGeom>
          <a:solidFill>
            <a:schemeClr val="bg1"/>
          </a:solidFill>
          <a:ln w="38100">
            <a:solidFill>
              <a:srgbClr val="4DC0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6968" tIns="53484" rIns="106968" bIns="53484" anchor="ctr"/>
          <a:lstStyle/>
          <a:p>
            <a:pPr algn="ctr" eaLnBrk="1" hangingPunct="1">
              <a:defRPr/>
            </a:pP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69113" y="4064000"/>
            <a:ext cx="4630737" cy="788988"/>
          </a:xfrm>
          <a:prstGeom prst="roundRect">
            <a:avLst>
              <a:gd name="adj" fmla="val 10242"/>
            </a:avLst>
          </a:prstGeom>
          <a:solidFill>
            <a:schemeClr val="bg1"/>
          </a:solidFill>
          <a:ln w="38100">
            <a:solidFill>
              <a:srgbClr val="4DC0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6968" tIns="53484" rIns="106968" bIns="53484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Чемпионат Хабаровского края Абилимпикс (октябрь 2018, октябрь 2019)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583488" y="204788"/>
            <a:ext cx="2714625" cy="755650"/>
          </a:xfrm>
          <a:prstGeom prst="rect">
            <a:avLst/>
          </a:prstGeom>
          <a:ln>
            <a:noFill/>
          </a:ln>
          <a:effectLst/>
        </p:spPr>
        <p:txBody>
          <a:bodyPr lIns="106968" tIns="53484" rIns="106968" bIns="53484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АBILIMPIСS </a:t>
            </a:r>
          </a:p>
          <a:p>
            <a:pPr algn="ctr" eaLnBrk="1" hangingPunct="1">
              <a:lnSpc>
                <a:spcPct val="70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(категория Студенты)</a:t>
            </a:r>
          </a:p>
        </p:txBody>
      </p:sp>
      <p:pic>
        <p:nvPicPr>
          <p:cNvPr id="12296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33350"/>
            <a:ext cx="8318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Овал 39"/>
          <p:cNvSpPr/>
          <p:nvPr/>
        </p:nvSpPr>
        <p:spPr>
          <a:xfrm>
            <a:off x="4154488" y="204788"/>
            <a:ext cx="206375" cy="2365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4A85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68" tIns="53484" rIns="106968" bIns="53484" anchor="ctr"/>
          <a:lstStyle/>
          <a:p>
            <a:pPr algn="ctr" eaLnBrk="1" hangingPunct="1">
              <a:defRPr/>
            </a:pPr>
            <a:endParaRPr lang="ru-RU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7" name="Freeform 48"/>
          <p:cNvSpPr>
            <a:spLocks noEditPoints="1"/>
          </p:cNvSpPr>
          <p:nvPr/>
        </p:nvSpPr>
        <p:spPr bwMode="auto">
          <a:xfrm>
            <a:off x="225425" y="1704975"/>
            <a:ext cx="382588" cy="407988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006600"/>
          </a:solidFill>
          <a:ln w="0">
            <a:noFill/>
            <a:prstDash val="solid"/>
            <a:round/>
            <a:headEnd/>
            <a:tailEnd/>
          </a:ln>
        </p:spPr>
        <p:txBody>
          <a:bodyPr lIns="80226" tIns="40113" rIns="80226" bIns="4011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500" dirty="0">
              <a:latin typeface="+mn-lt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654050" y="1704975"/>
            <a:ext cx="2381250" cy="401638"/>
          </a:xfrm>
          <a:prstGeom prst="rect">
            <a:avLst/>
          </a:prstGeom>
          <a:noFill/>
        </p:spPr>
        <p:txBody>
          <a:bodyPr lIns="106968" tIns="53484" rIns="106968" bIns="53484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Бисероплетение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725488" y="2133600"/>
            <a:ext cx="1741487" cy="693738"/>
          </a:xfrm>
          <a:prstGeom prst="rect">
            <a:avLst/>
          </a:prstGeom>
          <a:noFill/>
        </p:spPr>
        <p:txBody>
          <a:bodyPr lIns="106968" tIns="53484" rIns="106968" bIns="53484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Резьба по дереву</a:t>
            </a:r>
          </a:p>
        </p:txBody>
      </p:sp>
      <p:sp>
        <p:nvSpPr>
          <p:cNvPr id="50" name="Freeform 48"/>
          <p:cNvSpPr>
            <a:spLocks noEditPoints="1"/>
          </p:cNvSpPr>
          <p:nvPr/>
        </p:nvSpPr>
        <p:spPr bwMode="auto">
          <a:xfrm>
            <a:off x="225425" y="2276475"/>
            <a:ext cx="382588" cy="407988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lIns="80226" tIns="40113" rIns="80226" bIns="4011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500" dirty="0">
              <a:latin typeface="+mn-lt"/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 bwMode="auto">
          <a:xfrm>
            <a:off x="3440113" y="1704975"/>
            <a:ext cx="2643187" cy="693738"/>
          </a:xfrm>
          <a:prstGeom prst="rect">
            <a:avLst/>
          </a:prstGeom>
          <a:noFill/>
        </p:spPr>
        <p:txBody>
          <a:bodyPr lIns="106968" tIns="53484" rIns="106968" bIns="534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Художественное вышивание</a:t>
            </a:r>
          </a:p>
        </p:txBody>
      </p:sp>
      <p:sp>
        <p:nvSpPr>
          <p:cNvPr id="57" name="Freeform 48"/>
          <p:cNvSpPr>
            <a:spLocks noEditPoints="1"/>
          </p:cNvSpPr>
          <p:nvPr/>
        </p:nvSpPr>
        <p:spPr bwMode="auto">
          <a:xfrm>
            <a:off x="3011488" y="1704975"/>
            <a:ext cx="382587" cy="407988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lIns="80226" tIns="40113" rIns="80226" bIns="4011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500" dirty="0">
              <a:latin typeface="+mn-lt"/>
              <a:cs typeface="Arial" charset="0"/>
            </a:endParaRPr>
          </a:p>
        </p:txBody>
      </p:sp>
      <p:sp>
        <p:nvSpPr>
          <p:cNvPr id="58" name="Freeform 48"/>
          <p:cNvSpPr>
            <a:spLocks noEditPoints="1"/>
          </p:cNvSpPr>
          <p:nvPr/>
        </p:nvSpPr>
        <p:spPr bwMode="auto">
          <a:xfrm>
            <a:off x="3082925" y="2419350"/>
            <a:ext cx="414338" cy="407988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lIns="80226" tIns="40113" rIns="80226" bIns="4011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500" dirty="0">
              <a:latin typeface="+mn-lt"/>
              <a:cs typeface="Arial" charset="0"/>
            </a:endParaRPr>
          </a:p>
        </p:txBody>
      </p:sp>
      <p:sp>
        <p:nvSpPr>
          <p:cNvPr id="59" name="TextBox 58"/>
          <p:cNvSpPr txBox="1"/>
          <p:nvPr/>
        </p:nvSpPr>
        <p:spPr bwMode="auto">
          <a:xfrm>
            <a:off x="3511550" y="2347913"/>
            <a:ext cx="2351088" cy="693737"/>
          </a:xfrm>
          <a:prstGeom prst="rect">
            <a:avLst/>
          </a:prstGeom>
          <a:noFill/>
        </p:spPr>
        <p:txBody>
          <a:bodyPr lIns="106968" tIns="53484" rIns="106968" bIns="53484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Вязание спицами</a:t>
            </a:r>
          </a:p>
        </p:txBody>
      </p:sp>
      <p:sp>
        <p:nvSpPr>
          <p:cNvPr id="60" name="Freeform 48"/>
          <p:cNvSpPr>
            <a:spLocks noEditPoints="1"/>
          </p:cNvSpPr>
          <p:nvPr/>
        </p:nvSpPr>
        <p:spPr bwMode="auto">
          <a:xfrm>
            <a:off x="3082925" y="3062288"/>
            <a:ext cx="382588" cy="407987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006600"/>
          </a:solidFill>
          <a:ln w="0">
            <a:noFill/>
            <a:prstDash val="solid"/>
            <a:round/>
            <a:headEnd/>
            <a:tailEnd/>
          </a:ln>
        </p:spPr>
        <p:txBody>
          <a:bodyPr lIns="80226" tIns="40113" rIns="80226" bIns="4011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500" dirty="0">
              <a:latin typeface="+mn-lt"/>
              <a:cs typeface="Arial" charset="0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3582988" y="3062288"/>
            <a:ext cx="2184400" cy="693737"/>
          </a:xfrm>
          <a:prstGeom prst="rect">
            <a:avLst/>
          </a:prstGeom>
          <a:noFill/>
        </p:spPr>
        <p:txBody>
          <a:bodyPr lIns="106968" tIns="53484" rIns="106968" bIns="53484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Вязание крючком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3511550" y="3849688"/>
            <a:ext cx="2555875" cy="692150"/>
          </a:xfrm>
          <a:prstGeom prst="rect">
            <a:avLst/>
          </a:prstGeom>
          <a:noFill/>
        </p:spPr>
        <p:txBody>
          <a:bodyPr lIns="106968" tIns="53484" rIns="106968" bIns="53484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Художественный дизайн</a:t>
            </a:r>
          </a:p>
        </p:txBody>
      </p:sp>
      <p:sp>
        <p:nvSpPr>
          <p:cNvPr id="63" name="Freeform 48"/>
          <p:cNvSpPr>
            <a:spLocks noEditPoints="1"/>
          </p:cNvSpPr>
          <p:nvPr/>
        </p:nvSpPr>
        <p:spPr bwMode="auto">
          <a:xfrm>
            <a:off x="3082925" y="3992563"/>
            <a:ext cx="382588" cy="406400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lIns="80226" tIns="40113" rIns="80226" bIns="4011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500" dirty="0">
              <a:latin typeface="+mn-lt"/>
              <a:cs typeface="Arial" charset="0"/>
            </a:endParaRPr>
          </a:p>
        </p:txBody>
      </p:sp>
      <p:sp>
        <p:nvSpPr>
          <p:cNvPr id="72" name="Стрелка вправо 71"/>
          <p:cNvSpPr/>
          <p:nvPr/>
        </p:nvSpPr>
        <p:spPr>
          <a:xfrm rot="6951836">
            <a:off x="3372643" y="780257"/>
            <a:ext cx="1027113" cy="361950"/>
          </a:xfrm>
          <a:prstGeom prst="rightArrow">
            <a:avLst>
              <a:gd name="adj1" fmla="val 568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68" tIns="53484" rIns="106968" bIns="53484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511925" y="5492750"/>
            <a:ext cx="5368925" cy="1143000"/>
          </a:xfrm>
          <a:prstGeom prst="roundRect">
            <a:avLst>
              <a:gd name="adj" fmla="val 10242"/>
            </a:avLst>
          </a:prstGeom>
          <a:solidFill>
            <a:schemeClr val="bg1"/>
          </a:solidFill>
          <a:ln w="38100">
            <a:solidFill>
              <a:srgbClr val="4DC0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6968" tIns="53484" rIns="106968" bIns="53484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школьных конкурсов профессионального мастерства в формате А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BILIMPI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(ноябрь-декабрь 2018) 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583363" y="4849813"/>
            <a:ext cx="5151437" cy="681037"/>
          </a:xfrm>
          <a:prstGeom prst="roundRect">
            <a:avLst>
              <a:gd name="adj" fmla="val 10242"/>
            </a:avLst>
          </a:prstGeom>
          <a:solidFill>
            <a:schemeClr val="bg1"/>
          </a:solidFill>
          <a:ln w="38100">
            <a:solidFill>
              <a:srgbClr val="4DC0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6968" tIns="53484" rIns="106968" bIns="53484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Национальный чемпионат Абилимпикс (декабрь 2018, г. Москва)</a:t>
            </a:r>
          </a:p>
        </p:txBody>
      </p:sp>
      <p:sp>
        <p:nvSpPr>
          <p:cNvPr id="73" name="Freeform 48"/>
          <p:cNvSpPr>
            <a:spLocks noEditPoints="1"/>
          </p:cNvSpPr>
          <p:nvPr/>
        </p:nvSpPr>
        <p:spPr bwMode="auto">
          <a:xfrm>
            <a:off x="225425" y="3921125"/>
            <a:ext cx="382588" cy="406400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lIns="80226" tIns="40113" rIns="80226" bIns="4011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500" dirty="0">
              <a:latin typeface="+mn-lt"/>
              <a:cs typeface="Arial" charset="0"/>
            </a:endParaRPr>
          </a:p>
        </p:txBody>
      </p:sp>
      <p:sp>
        <p:nvSpPr>
          <p:cNvPr id="74" name="Freeform 48"/>
          <p:cNvSpPr>
            <a:spLocks noEditPoints="1"/>
          </p:cNvSpPr>
          <p:nvPr/>
        </p:nvSpPr>
        <p:spPr bwMode="auto">
          <a:xfrm>
            <a:off x="225425" y="3062288"/>
            <a:ext cx="382588" cy="407987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006600"/>
          </a:solidFill>
          <a:ln w="0">
            <a:noFill/>
            <a:prstDash val="solid"/>
            <a:round/>
            <a:headEnd/>
            <a:tailEnd/>
          </a:ln>
        </p:spPr>
        <p:txBody>
          <a:bodyPr lIns="80226" tIns="40113" rIns="80226" bIns="4011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500" dirty="0">
              <a:latin typeface="+mn-lt"/>
              <a:cs typeface="Arial" charset="0"/>
            </a:endParaRPr>
          </a:p>
        </p:txBody>
      </p:sp>
      <p:sp>
        <p:nvSpPr>
          <p:cNvPr id="76" name="TextBox 75"/>
          <p:cNvSpPr txBox="1"/>
          <p:nvPr/>
        </p:nvSpPr>
        <p:spPr bwMode="auto">
          <a:xfrm>
            <a:off x="654050" y="2919413"/>
            <a:ext cx="2143125" cy="985837"/>
          </a:xfrm>
          <a:prstGeom prst="rect">
            <a:avLst/>
          </a:prstGeom>
          <a:noFill/>
        </p:spPr>
        <p:txBody>
          <a:bodyPr lIns="106968" tIns="53484" rIns="106968" bIns="53484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 err="1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Лего-конструирование</a:t>
            </a:r>
            <a:endParaRPr lang="ru-RU" sz="19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654050" y="3992563"/>
            <a:ext cx="1836738" cy="400050"/>
          </a:xfrm>
          <a:prstGeom prst="rect">
            <a:avLst/>
          </a:prstGeom>
          <a:noFill/>
        </p:spPr>
        <p:txBody>
          <a:bodyPr lIns="106968" tIns="53484" rIns="106968" bIns="53484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Флористика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225550" y="204788"/>
            <a:ext cx="2633663" cy="679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АBILIMPIСS (категория Школьники)</a:t>
            </a:r>
          </a:p>
        </p:txBody>
      </p:sp>
      <p:sp>
        <p:nvSpPr>
          <p:cNvPr id="81" name="Стрелка вправо 80"/>
          <p:cNvSpPr/>
          <p:nvPr/>
        </p:nvSpPr>
        <p:spPr>
          <a:xfrm rot="4154048">
            <a:off x="7016750" y="676275"/>
            <a:ext cx="952500" cy="361950"/>
          </a:xfrm>
          <a:prstGeom prst="rightArrow">
            <a:avLst>
              <a:gd name="adj1" fmla="val 568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68" tIns="53484" rIns="106968" bIns="53484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7083425" y="1347788"/>
            <a:ext cx="3616325" cy="1428750"/>
          </a:xfrm>
          <a:prstGeom prst="roundRect">
            <a:avLst>
              <a:gd name="adj" fmla="val 4749"/>
            </a:avLst>
          </a:prstGeom>
          <a:solidFill>
            <a:schemeClr val="bg1"/>
          </a:solidFill>
          <a:ln w="38100">
            <a:solidFill>
              <a:srgbClr val="4DC0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6968" tIns="53484" rIns="106968" bIns="53484" anchor="ctr"/>
          <a:lstStyle/>
          <a:p>
            <a:pPr algn="ctr" eaLnBrk="1" hangingPunct="1">
              <a:defRPr/>
            </a:pP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83" name="Freeform 48"/>
          <p:cNvSpPr>
            <a:spLocks noEditPoints="1"/>
          </p:cNvSpPr>
          <p:nvPr/>
        </p:nvSpPr>
        <p:spPr bwMode="auto">
          <a:xfrm>
            <a:off x="7297738" y="1490663"/>
            <a:ext cx="384175" cy="407987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lIns="80226" tIns="40113" rIns="80226" bIns="4011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500" dirty="0">
              <a:latin typeface="+mn-lt"/>
              <a:cs typeface="Arial" charset="0"/>
            </a:endParaRPr>
          </a:p>
        </p:txBody>
      </p:sp>
      <p:sp>
        <p:nvSpPr>
          <p:cNvPr id="85" name="TextBox 84"/>
          <p:cNvSpPr txBox="1"/>
          <p:nvPr/>
        </p:nvSpPr>
        <p:spPr bwMode="auto">
          <a:xfrm>
            <a:off x="7797800" y="1490663"/>
            <a:ext cx="2381250" cy="401637"/>
          </a:xfrm>
          <a:prstGeom prst="rect">
            <a:avLst/>
          </a:prstGeom>
          <a:noFill/>
        </p:spPr>
        <p:txBody>
          <a:bodyPr lIns="106968" tIns="53484" rIns="106968" bIns="53484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Малярное дело</a:t>
            </a:r>
          </a:p>
        </p:txBody>
      </p:sp>
      <p:sp>
        <p:nvSpPr>
          <p:cNvPr id="86" name="Freeform 48"/>
          <p:cNvSpPr>
            <a:spLocks noEditPoints="1"/>
          </p:cNvSpPr>
          <p:nvPr/>
        </p:nvSpPr>
        <p:spPr bwMode="auto">
          <a:xfrm>
            <a:off x="7226300" y="2205038"/>
            <a:ext cx="384175" cy="407987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006600"/>
          </a:solidFill>
          <a:ln w="0">
            <a:noFill/>
            <a:prstDash val="solid"/>
            <a:round/>
            <a:headEnd/>
            <a:tailEnd/>
          </a:ln>
        </p:spPr>
        <p:txBody>
          <a:bodyPr lIns="80226" tIns="40113" rIns="80226" bIns="4011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500" dirty="0">
              <a:latin typeface="+mn-lt"/>
              <a:cs typeface="Arial" charset="0"/>
            </a:endParaRPr>
          </a:p>
        </p:txBody>
      </p:sp>
      <p:sp>
        <p:nvSpPr>
          <p:cNvPr id="87" name="TextBox 86"/>
          <p:cNvSpPr txBox="1"/>
          <p:nvPr/>
        </p:nvSpPr>
        <p:spPr bwMode="auto">
          <a:xfrm>
            <a:off x="7869238" y="1919288"/>
            <a:ext cx="2643187" cy="401637"/>
          </a:xfrm>
          <a:prstGeom prst="rect">
            <a:avLst/>
          </a:prstGeom>
          <a:noFill/>
        </p:spPr>
        <p:txBody>
          <a:bodyPr lIns="106968" tIns="53484" rIns="106968" bIns="534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9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88" name="TextBox 87"/>
          <p:cNvSpPr txBox="1"/>
          <p:nvPr/>
        </p:nvSpPr>
        <p:spPr bwMode="auto">
          <a:xfrm>
            <a:off x="7440613" y="2205038"/>
            <a:ext cx="3429000" cy="401637"/>
          </a:xfrm>
          <a:prstGeom prst="rect">
            <a:avLst/>
          </a:prstGeom>
          <a:noFill/>
        </p:spPr>
        <p:txBody>
          <a:bodyPr lIns="106968" tIns="53484" rIns="106968" bIns="534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Облицовка плиткой</a:t>
            </a:r>
          </a:p>
        </p:txBody>
      </p:sp>
      <p:sp>
        <p:nvSpPr>
          <p:cNvPr id="89" name="Стрелка вправо 88"/>
          <p:cNvSpPr/>
          <p:nvPr/>
        </p:nvSpPr>
        <p:spPr>
          <a:xfrm rot="5400000">
            <a:off x="8526462" y="3222626"/>
            <a:ext cx="1177925" cy="361950"/>
          </a:xfrm>
          <a:prstGeom prst="rightArrow">
            <a:avLst>
              <a:gd name="adj1" fmla="val 252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68" tIns="53484" rIns="106968" bIns="53484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 rot="3579114">
            <a:off x="5817393" y="3459957"/>
            <a:ext cx="1128713" cy="361950"/>
          </a:xfrm>
          <a:prstGeom prst="rightArrow">
            <a:avLst>
              <a:gd name="adj1" fmla="val 252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68" tIns="53484" rIns="106968" bIns="53484"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" name="Педагогическая поэма 195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68313"/>
            <a:ext cx="10712450" cy="6026150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203</Words>
  <Application>Microsoft Office PowerPoint</Application>
  <PresentationFormat>Произвольный</PresentationFormat>
  <Paragraphs>52</Paragraphs>
  <Slides>6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Monotype Corsiva</vt:lpstr>
      <vt:lpstr>Times New Roman</vt:lpstr>
      <vt:lpstr>Calibri</vt:lpstr>
      <vt:lpstr>Bookman Old Style</vt:lpstr>
      <vt:lpstr>Тема Office</vt:lpstr>
      <vt:lpstr> Заместитель директора  по учебной работе  Чупров Андрей Анатольевич  Краевое государственное бюджетное общеобразовательное  учреждение, реализующее адаптированные основные  общеобразовательные программы «Школа № 3»  </vt:lpstr>
      <vt:lpstr>О ранней профориентации школьников   Предлагаю с нового учебного года запустить проект ранней профориентации школьников «билет в будущее». Он позволит ребятам попробовать себя в деле, в будущей профессии в ведущих компаниях страны. Уже в этом году выделяем на эту инициативу 1 миллиард рублей.</vt:lpstr>
      <vt:lpstr> Распоряжение Министерства  Образования и науки Хабаровского края от 13.02.2018  года о присвоении статуса  «Краевой инновационный комплекс»  на срок до 31 августа 2019 года:  совместно с КГКОУ Школа №1            Разработка, апробация и внедрение эффективной модели профориентации и профподготовки обучающихся с умственной отсталостью  (интеллектуальными нарушениями) с учетом потребностей рынка труда Хабаровского края. </vt:lpstr>
      <vt:lpstr>  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Учитель</cp:lastModifiedBy>
  <cp:revision>61</cp:revision>
  <dcterms:created xsi:type="dcterms:W3CDTF">2016-07-01T14:49:33Z</dcterms:created>
  <dcterms:modified xsi:type="dcterms:W3CDTF">2018-04-16T03:12:26Z</dcterms:modified>
</cp:coreProperties>
</file>