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65" r:id="rId3"/>
    <p:sldId id="276" r:id="rId4"/>
    <p:sldId id="277" r:id="rId5"/>
    <p:sldId id="278" r:id="rId6"/>
    <p:sldId id="286" r:id="rId7"/>
    <p:sldId id="279" r:id="rId8"/>
    <p:sldId id="280" r:id="rId9"/>
    <p:sldId id="282" r:id="rId10"/>
    <p:sldId id="281" r:id="rId11"/>
    <p:sldId id="275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1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14"/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740AD-74DD-4DB4-A01E-134CF3BAA509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2B326-2AAF-4ADA-8F0F-379728549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1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EF6A-86E7-4C49-AAA0-0549FD78589B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3628-7E4D-45F7-A817-84F5FBFF6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77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1278-89DA-475E-8FDB-A29EE43FD1A2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1B9F-EF3C-4C8C-9D05-8E4F58EC8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4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en-US" sz="72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sz="7200" smtClean="0"/>
              <a:t>”</a:t>
            </a:r>
          </a:p>
        </p:txBody>
      </p:sp>
      <p:cxnSp>
        <p:nvCxnSpPr>
          <p:cNvPr id="7" name="Straight Connector 18"/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8409-77F0-422B-8994-2B887EE6C048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DCD9-4802-4554-A217-F408647AA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EED0-8509-4AD9-9925-001D45E6DE52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7C3A-4D89-44C0-B7BD-485B791B0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84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en-US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sz="8000" smtClean="0"/>
              <a:t>”</a:t>
            </a:r>
          </a:p>
        </p:txBody>
      </p:sp>
      <p:cxnSp>
        <p:nvCxnSpPr>
          <p:cNvPr id="7" name="Straight Connector 25"/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EA6F-8D02-4F17-BD31-B4FF9A9EEC10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6558-EBCA-456B-B97D-B4A3A7424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51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20B8F-423B-4F8F-8537-33BD577B7BC6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591B-DD02-4438-BE92-95003C69E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17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374B-5D19-46ED-B381-66D1EAB6D7E3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AA8D6-AA53-4F69-9EA1-CED8E7088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830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4810E-E5F5-4190-9328-4B84BB7D6AFC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EB30-4BB2-4677-B6F3-89DC1605B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6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77AA-0417-4BF7-96BF-D73D93011873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2FEB-4E89-4A8E-A265-D8144660C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3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0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08B6-11DB-4816-871A-64A0ABE4DA77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15A9-BFB9-4E2A-A69A-FD83A5CCB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DA0BB-428D-4D82-B391-E0A0CC78CD61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347CB-8343-468A-A721-BC30C7BAA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5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0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7594-224F-496E-9A16-0CBF4BF30363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2EFF-E810-43AE-9893-C93C648D2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0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63C46-5555-497B-A7B6-AA3DC1DE0C65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0F28-120E-4C38-815A-4E9C5B4BA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7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5583-25CF-4078-8695-2DCCD2444560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7BAB-BFCE-47E2-BA66-3AAE419AC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8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046D1-5717-4703-AB26-DC3996306FC1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1F87-B601-4A16-8425-C65BFAEE9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4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C924A-1F41-4D5C-ABE8-8196A1DBE049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FDA05-A2A0-4F4A-900E-1BA341565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1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CF61DCF-6F82-41EF-88FB-1A6BD28D9FAD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E0DAFBE-BCE8-44DC-A108-1E9EF24B5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04" r:id="rId7"/>
    <p:sldLayoutId id="2147483914" r:id="rId8"/>
    <p:sldLayoutId id="2147483905" r:id="rId9"/>
    <p:sldLayoutId id="2147483906" r:id="rId10"/>
    <p:sldLayoutId id="2147483915" r:id="rId11"/>
    <p:sldLayoutId id="2147483916" r:id="rId12"/>
    <p:sldLayoutId id="2147483907" r:id="rId13"/>
    <p:sldLayoutId id="2147483917" r:id="rId14"/>
    <p:sldLayoutId id="2147483918" r:id="rId15"/>
    <p:sldLayoutId id="2147483919" r:id="rId16"/>
    <p:sldLayoutId id="2147483920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1692275" y="1412875"/>
            <a:ext cx="5688013" cy="3001963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n>
                  <a:noFill/>
                </a:ln>
              </a:rPr>
              <a:t>Содержание и основные направления профориентационной работы в начальной школе</a:t>
            </a:r>
            <a:endParaRPr lang="ru-RU" altLang="ru-RU" sz="3200" smtClean="0">
              <a:ln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4213" y="1557338"/>
          <a:ext cx="7991475" cy="4921250"/>
        </p:xfrm>
        <a:graphic>
          <a:graphicData uri="http://schemas.openxmlformats.org/drawingml/2006/table">
            <a:tbl>
              <a:tblPr/>
              <a:tblGrid>
                <a:gridCol w="2016125"/>
                <a:gridCol w="3816350"/>
                <a:gridCol w="2159000"/>
              </a:tblGrid>
              <a:tr h="350543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4-й класс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Когнитивный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Достаточный уровень знания об основных видах профессий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 (педагогическое)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Достаточный уровень развития коммуникабельности и организованности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 (психологическое)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2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достижения успеха, ценность труда, удовлетворенность трудовой деятельностью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 (психологическое)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2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 участие в общественно значимой деятельности, самостоятельность и инициативность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Экспертное оценивание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портфолио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2" name="Заголовок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6840537" cy="1081088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ln>
                  <a:noFill/>
                </a:ln>
              </a:rPr>
              <a:t>КРИТЕРИИ И ПОКАЗАТЕЛИ ЭФФЕКТИВНОСТИ ПРОФОРИЕНТАЦИОННОЙ</a:t>
            </a:r>
            <a:br>
              <a:rPr lang="ru-RU" altLang="ru-RU" sz="2000" b="1" smtClean="0">
                <a:ln>
                  <a:noFill/>
                </a:ln>
              </a:rPr>
            </a:br>
            <a:r>
              <a:rPr lang="ru-RU" altLang="ru-RU" sz="2000" b="1" smtClean="0">
                <a:ln>
                  <a:noFill/>
                </a:ln>
              </a:rPr>
              <a:t>РАБОТЫ В НАЧАЛЬНОЙ ШКОЛЕ</a:t>
            </a:r>
            <a:endParaRPr lang="ru-RU" altLang="ru-RU" sz="2000" smtClean="0">
              <a:ln>
                <a:noFill/>
              </a:ln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5400" smtClean="0">
                <a:ln>
                  <a:noFill/>
                </a:ln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219200"/>
          </a:xfrm>
        </p:spPr>
        <p:txBody>
          <a:bodyPr/>
          <a:lstStyle/>
          <a:p>
            <a:pPr eaLnBrk="1" hangingPunct="1"/>
            <a:r>
              <a:rPr lang="ru-RU" altLang="ru-RU" sz="4400" b="1" smtClean="0">
                <a:ln>
                  <a:noFill/>
                </a:ln>
                <a:solidFill>
                  <a:srgbClr val="0070C0"/>
                </a:solidFill>
              </a:rPr>
              <a:t>Этапы профориентации </a:t>
            </a:r>
            <a:br>
              <a:rPr lang="ru-RU" altLang="ru-RU" sz="4400" b="1" smtClean="0">
                <a:ln>
                  <a:noFill/>
                </a:ln>
                <a:solidFill>
                  <a:srgbClr val="0070C0"/>
                </a:solidFill>
              </a:rPr>
            </a:br>
            <a:r>
              <a:rPr lang="ru-RU" altLang="ru-RU" sz="4400" b="1" smtClean="0">
                <a:ln>
                  <a:noFill/>
                </a:ln>
                <a:solidFill>
                  <a:srgbClr val="0070C0"/>
                </a:solidFill>
              </a:rPr>
              <a:t>в школе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827088" y="2349500"/>
            <a:ext cx="7621587" cy="4737100"/>
          </a:xfrm>
        </p:spPr>
        <p:txBody>
          <a:bodyPr/>
          <a:lstStyle/>
          <a:p>
            <a:pPr eaLnBrk="1" hangingPunct="1"/>
            <a:r>
              <a:rPr lang="ru-RU" altLang="ru-RU" sz="4400" smtClean="0">
                <a:solidFill>
                  <a:srgbClr val="FF0000"/>
                </a:solidFill>
              </a:rPr>
              <a:t>Начальное общее образование (1 доп. – 4 класс)</a:t>
            </a:r>
          </a:p>
          <a:p>
            <a:pPr eaLnBrk="1" hangingPunct="1"/>
            <a:r>
              <a:rPr lang="ru-RU" altLang="ru-RU" sz="4400" smtClean="0"/>
              <a:t>5-7 классы</a:t>
            </a:r>
          </a:p>
          <a:p>
            <a:pPr eaLnBrk="1" hangingPunct="1"/>
            <a:r>
              <a:rPr lang="ru-RU" altLang="ru-RU" sz="4400" smtClean="0"/>
              <a:t>8-9 класс</a:t>
            </a:r>
          </a:p>
          <a:p>
            <a:pPr eaLnBrk="1" hangingPunct="1"/>
            <a:r>
              <a:rPr lang="en-US" altLang="ru-RU" sz="4400" smtClean="0"/>
              <a:t>I – II </a:t>
            </a:r>
            <a:r>
              <a:rPr lang="ru-RU" altLang="ru-RU" sz="4400" smtClean="0"/>
              <a:t>курс</a:t>
            </a:r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647700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ln>
                  <a:noFill/>
                </a:ln>
                <a:solidFill>
                  <a:srgbClr val="FF0000"/>
                </a:solidFill>
              </a:rPr>
              <a:t>Задачи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4213" y="1412875"/>
            <a:ext cx="8229600" cy="4572000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Формировать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(воспитывать) устойчивый и живой интерес к миру труда и профессий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Формировать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позитивное и уважительное отношение к трудовой деятельности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Формировать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элементарные представления о многообразии профессий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Формировать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первичные (элементарно-базовые) умения объективно оценивать свои собственные силы, возможности, способности, выделять и опираться на позитивные качества личности.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2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9191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</a:rPr>
              <a:t>Содержательно-методический базис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650" y="1557338"/>
            <a:ext cx="7561263" cy="4522787"/>
          </a:xfrm>
        </p:spPr>
        <p:txBody>
          <a:bodyPr rtlCol="0">
            <a:noAutofit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Профориентационные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занятия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Знакомство младших школьников с теми профессиями, которые есть в рамках школы.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Вовлечение младших школьников в деятельность кружков,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Участие младших школьников в разнообразной коллективной творческой деятельности школы.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Организация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профориентационных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экскурсий на предприятия микрорайона, города.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Посильная работа на территории пришкольного участка.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Формирование элементарных навыков уборки игровых уголков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847725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ln>
                  <a:noFill/>
                </a:ln>
                <a:solidFill>
                  <a:srgbClr val="7030A0"/>
                </a:solidFill>
              </a:rPr>
              <a:t>Методы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формировании я сознания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методы стимулирования и мотивации деятельности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методы контроля эффективности </a:t>
            </a:r>
            <a:r>
              <a:rPr lang="ru-RU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профориентационного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процесса </a:t>
            </a:r>
          </a:p>
          <a:p>
            <a:pPr eaLnBrk="1" fontAlgn="auto" hangingPunct="1">
              <a:buFont typeface="Arial"/>
              <a:buChar char="•"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:\Модель\1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664575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6799263" cy="1303338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ln>
                  <a:noFill/>
                </a:ln>
              </a:rPr>
              <a:t>КРИТЕРИИ И ПОКАЗАТЕЛИ ЭФФЕКТИВНОСТИ ПРОФОРИЕНТАЦИОННОЙ</a:t>
            </a:r>
            <a:br>
              <a:rPr lang="ru-RU" altLang="ru-RU" sz="2000" b="1" smtClean="0">
                <a:ln>
                  <a:noFill/>
                </a:ln>
              </a:rPr>
            </a:br>
            <a:r>
              <a:rPr lang="ru-RU" altLang="ru-RU" sz="2000" b="1" smtClean="0">
                <a:ln>
                  <a:noFill/>
                </a:ln>
              </a:rPr>
              <a:t>РАБОТЫ В НАЧАЛЬНОЙ ШКОЛЕ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773238"/>
          <a:ext cx="7848600" cy="4457700"/>
        </p:xfrm>
        <a:graphic>
          <a:graphicData uri="http://schemas.openxmlformats.org/drawingml/2006/table">
            <a:tbl>
              <a:tblPr/>
              <a:tblGrid>
                <a:gridCol w="1655762"/>
                <a:gridCol w="4392613"/>
                <a:gridCol w="1800225"/>
              </a:tblGrid>
              <a:tr h="280395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доп. - 1 класс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3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оценки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Когнитивный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о правилах поведения при организации учебной и трудовой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Структурированное наблюдение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5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Общительность и коммуникабельность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Социометрия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36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достижения успеха, а не избегание неудач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 довести работу до конца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доставить удовольствие другим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 быть полезным для общего дела (класса, группы)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Структурированное наблюдение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Экспертная оценка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1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следовать правилам выполнения работы (учебной, трудовой), не пренебрегать ими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доводить начатое до конца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Структурированное наблюдение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6799262" cy="1303338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ln>
                  <a:noFill/>
                </a:ln>
              </a:rPr>
              <a:t>КРИТЕРИИ И ПОКАЗАТЕЛИ ЭФФЕКТИВНОСТИ ПРОФОРИЕНТАЦИОННОЙ</a:t>
            </a:r>
            <a:br>
              <a:rPr lang="ru-RU" altLang="ru-RU" sz="2000" b="1" smtClean="0">
                <a:ln>
                  <a:noFill/>
                </a:ln>
              </a:rPr>
            </a:br>
            <a:r>
              <a:rPr lang="ru-RU" altLang="ru-RU" sz="2000" b="1" smtClean="0">
                <a:ln>
                  <a:noFill/>
                </a:ln>
              </a:rPr>
              <a:t>РАБОТЫ В НАЧАЛЬНОЙ ШКОЛЕ</a:t>
            </a:r>
            <a:endParaRPr lang="ru-RU" altLang="ru-RU" sz="2000" smtClean="0">
              <a:ln>
                <a:noFill/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628775"/>
          <a:ext cx="8064500" cy="4729163"/>
        </p:xfrm>
        <a:graphic>
          <a:graphicData uri="http://schemas.openxmlformats.org/drawingml/2006/table">
            <a:tbl>
              <a:tblPr/>
              <a:tblGrid>
                <a:gridCol w="1439862"/>
                <a:gridCol w="4535488"/>
                <a:gridCol w="2089150"/>
              </a:tblGrid>
              <a:tr h="250842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2-й класс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690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Когнитивный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 знания о труде и субъектах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 о необходимости трудовой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о своих качествах личности и о своих возможностях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специально разработанных игровых упражнений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2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взаимодействовать в группе, оказывать и принимать помощь в процессе выполнения работы (учебной и трудовой)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635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Адекватная самооценка и самопринятие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635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Социально-психологическая адаптированность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635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Коммуникабельность и организованность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Структурированное наблюдение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Проективные методы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Экспертное оценивание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успеха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Адекватный уровень притязания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10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преодолевать трудности в выполнении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взаимодействовать в группе при выполнении коллективной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Навыки самообслуживания и аккуратности, бережливости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Структурированное наблюдение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7938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Экспертное оценивание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557338"/>
          <a:ext cx="7991475" cy="4833937"/>
        </p:xfrm>
        <a:graphic>
          <a:graphicData uri="http://schemas.openxmlformats.org/drawingml/2006/table">
            <a:tbl>
              <a:tblPr/>
              <a:tblGrid>
                <a:gridCol w="1511300"/>
                <a:gridCol w="4608512"/>
                <a:gridCol w="1871663"/>
              </a:tblGrid>
              <a:tr h="245363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3-й класс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6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Когнитивный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основных видов профессий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Адекватное представление о содержании профессий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пользы общественного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себя, своих способностей, наклонностей и возможностей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Тестовые задания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результатов деятельности (по учебным предметам)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0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положительных эмоциональных переживаний от участия в коллективной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Структурированное наблюдение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самостоятельно выполнять ответственные задания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 в улучшении результатов своей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3175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успеха Стремление к овладению умениями и навыками в интересующей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добросовестно работать в коллективе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ставить цели и находить способы ее достижения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преодолевать трудности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Навыки выполнения элементарных трудовых и учебных действий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7938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динамики результатов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8" name="Заголовок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6840537" cy="1081088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ln>
                  <a:noFill/>
                </a:ln>
              </a:rPr>
              <a:t>КРИТЕРИИ И ПОКАЗАТЕЛИ ЭФФЕКТИВНОСТИ ПРОФОРИЕНТАЦИОННОЙ</a:t>
            </a:r>
            <a:br>
              <a:rPr lang="ru-RU" altLang="ru-RU" sz="2000" b="1" smtClean="0">
                <a:ln>
                  <a:noFill/>
                </a:ln>
              </a:rPr>
            </a:br>
            <a:r>
              <a:rPr lang="ru-RU" altLang="ru-RU" sz="2000" b="1" smtClean="0">
                <a:ln>
                  <a:noFill/>
                </a:ln>
              </a:rPr>
              <a:t>РАБОТЫ В НАЧАЛЬНОЙ ШКОЛЕ</a:t>
            </a:r>
            <a:endParaRPr lang="ru-RU" altLang="ru-RU" sz="2000" smtClean="0">
              <a:ln>
                <a:noFill/>
              </a:ln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52</TotalTime>
  <Words>524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Garamond</vt:lpstr>
      <vt:lpstr>Arial</vt:lpstr>
      <vt:lpstr>Calibri</vt:lpstr>
      <vt:lpstr>Times New Roman</vt:lpstr>
      <vt:lpstr>Натуральные материалы</vt:lpstr>
      <vt:lpstr>Содержание и основные направления профориентационной работы в начальной школе</vt:lpstr>
      <vt:lpstr>Этапы профориентации  в школе</vt:lpstr>
      <vt:lpstr>Задачи</vt:lpstr>
      <vt:lpstr>Содержательно-методический базис</vt:lpstr>
      <vt:lpstr>Методы</vt:lpstr>
      <vt:lpstr>Презентация PowerPoint</vt:lpstr>
      <vt:lpstr>КРИТЕРИИ И ПОКАЗАТЕЛИ ЭФФЕКТИВНОСТИ ПРОФОРИЕНТАЦИОННОЙ РАБОТЫ В НАЧАЛЬНОЙ ШКОЛЕ</vt:lpstr>
      <vt:lpstr>КРИТЕРИИ И ПОКАЗАТЕЛИ ЭФФЕКТИВНОСТИ ПРОФОРИЕНТАЦИОННОЙ РАБОТЫ В НАЧАЛЬНОЙ ШКОЛЕ</vt:lpstr>
      <vt:lpstr>КРИТЕРИИ И ПОКАЗАТЕЛИ ЭФФЕКТИВНОСТИ ПРОФОРИЕНТАЦИОННОЙ РАБОТЫ В НАЧАЛЬНОЙ ШКОЛЕ</vt:lpstr>
      <vt:lpstr>КРИТЕРИИ И ПОКАЗАТЕЛИ ЭФФЕКТИВНОСТИ ПРОФОРИЕНТАЦИОННОЙ РАБОТЫ В НАЧАЛЬНОЙ ШКОЛЕ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инструментарий психолого-педагогического сопровождения самоопределения обучающихся, в том числе с инвалидностью,  умственной отсталостью (интеллектуальными нарушениями).</dc:title>
  <dc:creator>Татьяна</dc:creator>
  <cp:lastModifiedBy>Учитель</cp:lastModifiedBy>
  <cp:revision>31</cp:revision>
  <dcterms:modified xsi:type="dcterms:W3CDTF">2018-04-16T03:11:54Z</dcterms:modified>
</cp:coreProperties>
</file>